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Mono" panose="00000009000000000000" pitchFamily="49"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d0b31c263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d0b31c263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f3aeaf6c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f3aeaf6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cf3aeaf6ce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cf3aeaf6c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cf3aeaf6ce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cf3aeaf6c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19070d77233ac4e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19070d77233ac4e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cd0868f1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cd0868f1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Meta analysis by Avugos et al. (2013) looked at 30 studies from 1985-2012, found a minor and insignificant mean effect size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cd0868f16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cd0868f16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cd0868f16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cd0868f16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Clarify that the left is more streaky, so the correlation coefficient is higher, as wins tend to be followed by wins and losses by losses</a:t>
            </a:r>
            <a:endParaRPr/>
          </a:p>
          <a:p>
            <a:pPr marL="0" lvl="0" indent="0" algn="l" rtl="0">
              <a:spcBef>
                <a:spcPts val="0"/>
              </a:spcBef>
              <a:spcAft>
                <a:spcPts val="0"/>
              </a:spcAft>
              <a:buNone/>
            </a:pPr>
            <a:r>
              <a:rPr lang="en"/>
              <a:t>Right is less streaky, so the correlation coefficient is lower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cd0868f16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cd0868f16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Slope upward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cd0868f16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cd0868f16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cf3aeaf6c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cf3aeaf6c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d0b31c263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d0b31c263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d0b31c263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d0b31c26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drive.google.com/file/d/1kDZRNGDiIshACLnupTAUoPGp0RdIOpHG/view"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alpha val="33330"/>
          </a:srgbClr>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311708" y="1204600"/>
            <a:ext cx="8520600" cy="20526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2800">
                <a:solidFill>
                  <a:srgbClr val="3F3F3F"/>
                </a:solidFill>
                <a:latin typeface="Times New Roman"/>
                <a:ea typeface="Times New Roman"/>
                <a:cs typeface="Times New Roman"/>
                <a:sym typeface="Times New Roman"/>
              </a:rPr>
              <a:t>Developing a Package in R to Test Sports Momentum</a:t>
            </a:r>
            <a:endParaRPr sz="2800">
              <a:solidFill>
                <a:srgbClr val="3F3F3F"/>
              </a:solidFill>
              <a:latin typeface="Times New Roman"/>
              <a:ea typeface="Times New Roman"/>
              <a:cs typeface="Times New Roman"/>
              <a:sym typeface="Times New Roman"/>
            </a:endParaRPr>
          </a:p>
          <a:p>
            <a:pPr marL="0" lvl="0" indent="0" algn="ctr" rtl="0">
              <a:spcBef>
                <a:spcPts val="0"/>
              </a:spcBef>
              <a:spcAft>
                <a:spcPts val="0"/>
              </a:spcAft>
              <a:buNone/>
            </a:pPr>
            <a:endParaRPr sz="2800">
              <a:solidFill>
                <a:srgbClr val="3F3F3F"/>
              </a:solidFill>
              <a:latin typeface="Times New Roman"/>
              <a:ea typeface="Times New Roman"/>
              <a:cs typeface="Times New Roman"/>
              <a:sym typeface="Times New Roman"/>
            </a:endParaRPr>
          </a:p>
        </p:txBody>
      </p:sp>
      <p:sp>
        <p:nvSpPr>
          <p:cNvPr id="55" name="Google Shape;55;p13"/>
          <p:cNvSpPr txBox="1"/>
          <p:nvPr/>
        </p:nvSpPr>
        <p:spPr>
          <a:xfrm>
            <a:off x="311700" y="3257200"/>
            <a:ext cx="8520600" cy="10647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 sz="2000">
                <a:solidFill>
                  <a:srgbClr val="3F3F3F"/>
                </a:solidFill>
                <a:latin typeface="Times New Roman"/>
                <a:ea typeface="Times New Roman"/>
                <a:cs typeface="Times New Roman"/>
                <a:sym typeface="Times New Roman"/>
              </a:rPr>
              <a:t>Julie Abaci</a:t>
            </a:r>
            <a:endParaRPr sz="2000">
              <a:solidFill>
                <a:srgbClr val="3F3F3F"/>
              </a:solidFill>
              <a:latin typeface="Times New Roman"/>
              <a:ea typeface="Times New Roman"/>
              <a:cs typeface="Times New Roman"/>
              <a:sym typeface="Times New Roman"/>
            </a:endParaRPr>
          </a:p>
          <a:p>
            <a:pPr marL="0" lvl="0" indent="0" algn="ctr" rtl="0">
              <a:spcBef>
                <a:spcPts val="1000"/>
              </a:spcBef>
              <a:spcAft>
                <a:spcPts val="0"/>
              </a:spcAft>
              <a:buNone/>
            </a:pPr>
            <a:r>
              <a:rPr lang="en" sz="1691">
                <a:solidFill>
                  <a:srgbClr val="3F3F3F"/>
                </a:solidFill>
                <a:latin typeface="Times New Roman"/>
                <a:ea typeface="Times New Roman"/>
                <a:cs typeface="Times New Roman"/>
                <a:sym typeface="Times New Roman"/>
              </a:rPr>
              <a:t>Dr. John Ruscio</a:t>
            </a:r>
            <a:endParaRPr sz="1691">
              <a:solidFill>
                <a:srgbClr val="3F3F3F"/>
              </a:solidFill>
              <a:latin typeface="Times New Roman"/>
              <a:ea typeface="Times New Roman"/>
              <a:cs typeface="Times New Roman"/>
              <a:sym typeface="Times New Roman"/>
            </a:endParaRPr>
          </a:p>
        </p:txBody>
      </p:sp>
      <p:cxnSp>
        <p:nvCxnSpPr>
          <p:cNvPr id="56" name="Google Shape;56;p13"/>
          <p:cNvCxnSpPr/>
          <p:nvPr/>
        </p:nvCxnSpPr>
        <p:spPr>
          <a:xfrm>
            <a:off x="-12450" y="589500"/>
            <a:ext cx="6796800" cy="0"/>
          </a:xfrm>
          <a:prstGeom prst="straightConnector1">
            <a:avLst/>
          </a:prstGeom>
          <a:noFill/>
          <a:ln w="28575" cap="flat" cmpd="sng">
            <a:solidFill>
              <a:srgbClr val="1C4587"/>
            </a:solidFill>
            <a:prstDash val="solid"/>
            <a:round/>
            <a:headEnd type="none" w="med" len="med"/>
            <a:tailEnd type="none" w="med" len="med"/>
          </a:ln>
        </p:spPr>
      </p:cxnSp>
      <p:cxnSp>
        <p:nvCxnSpPr>
          <p:cNvPr id="57" name="Google Shape;57;p13"/>
          <p:cNvCxnSpPr/>
          <p:nvPr/>
        </p:nvCxnSpPr>
        <p:spPr>
          <a:xfrm>
            <a:off x="-12450" y="4639975"/>
            <a:ext cx="9156600" cy="0"/>
          </a:xfrm>
          <a:prstGeom prst="straightConnector1">
            <a:avLst/>
          </a:prstGeom>
          <a:noFill/>
          <a:ln w="28575" cap="flat" cmpd="sng">
            <a:solidFill>
              <a:srgbClr val="1C4587"/>
            </a:solidFill>
            <a:prstDash val="solid"/>
            <a:round/>
            <a:headEnd type="none" w="med" len="med"/>
            <a:tailEnd type="none" w="med" len="med"/>
          </a:ln>
        </p:spPr>
      </p:cxnSp>
      <p:pic>
        <p:nvPicPr>
          <p:cNvPr id="58" name="Google Shape;58;p13"/>
          <p:cNvPicPr preferRelativeResize="0"/>
          <p:nvPr/>
        </p:nvPicPr>
        <p:blipFill>
          <a:blip r:embed="rId3">
            <a:alphaModFix/>
          </a:blip>
          <a:stretch>
            <a:fillRect/>
          </a:stretch>
        </p:blipFill>
        <p:spPr>
          <a:xfrm>
            <a:off x="6877650" y="213976"/>
            <a:ext cx="2178123" cy="6627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E5CD">
            <a:alpha val="33330"/>
          </a:srgbClr>
        </a:solidFill>
        <a:effectLst/>
      </p:bgPr>
    </p:bg>
    <p:spTree>
      <p:nvGrpSpPr>
        <p:cNvPr id="1" name="Shape 155"/>
        <p:cNvGrpSpPr/>
        <p:nvPr/>
      </p:nvGrpSpPr>
      <p:grpSpPr>
        <a:xfrm>
          <a:off x="0" y="0"/>
          <a:ext cx="0" cy="0"/>
          <a:chOff x="0" y="0"/>
          <a:chExt cx="0" cy="0"/>
        </a:xfrm>
      </p:grpSpPr>
      <p:cxnSp>
        <p:nvCxnSpPr>
          <p:cNvPr id="156" name="Google Shape;156;p22"/>
          <p:cNvCxnSpPr/>
          <p:nvPr/>
        </p:nvCxnSpPr>
        <p:spPr>
          <a:xfrm>
            <a:off x="-12450" y="818100"/>
            <a:ext cx="7417800" cy="0"/>
          </a:xfrm>
          <a:prstGeom prst="straightConnector1">
            <a:avLst/>
          </a:prstGeom>
          <a:noFill/>
          <a:ln w="28575" cap="flat" cmpd="sng">
            <a:solidFill>
              <a:srgbClr val="1C4587"/>
            </a:solidFill>
            <a:prstDash val="solid"/>
            <a:round/>
            <a:headEnd type="none" w="med" len="med"/>
            <a:tailEnd type="none" w="med" len="med"/>
          </a:ln>
        </p:spPr>
      </p:cxnSp>
      <p:sp>
        <p:nvSpPr>
          <p:cNvPr id="157" name="Google Shape;157;p22"/>
          <p:cNvSpPr txBox="1"/>
          <p:nvPr/>
        </p:nvSpPr>
        <p:spPr>
          <a:xfrm>
            <a:off x="311700" y="15380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2800">
                <a:latin typeface="Times New Roman"/>
                <a:ea typeface="Times New Roman"/>
                <a:cs typeface="Times New Roman"/>
                <a:sym typeface="Times New Roman"/>
              </a:rPr>
              <a:t>Streaky Sequence Output</a:t>
            </a:r>
            <a:endParaRPr sz="2800">
              <a:solidFill>
                <a:srgbClr val="000000"/>
              </a:solidFill>
              <a:latin typeface="Times New Roman"/>
              <a:ea typeface="Times New Roman"/>
              <a:cs typeface="Times New Roman"/>
              <a:sym typeface="Times New Roman"/>
            </a:endParaRPr>
          </a:p>
        </p:txBody>
      </p:sp>
      <p:pic>
        <p:nvPicPr>
          <p:cNvPr id="158" name="Google Shape;158;p22"/>
          <p:cNvPicPr preferRelativeResize="0"/>
          <p:nvPr/>
        </p:nvPicPr>
        <p:blipFill>
          <a:blip r:embed="rId3">
            <a:alphaModFix/>
          </a:blip>
          <a:stretch>
            <a:fillRect/>
          </a:stretch>
        </p:blipFill>
        <p:spPr>
          <a:xfrm>
            <a:off x="1878556" y="909700"/>
            <a:ext cx="5386875" cy="413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E5CD">
            <a:alpha val="33330"/>
          </a:srgbClr>
        </a:solidFill>
        <a:effectLst/>
      </p:bgPr>
    </p:bg>
    <p:spTree>
      <p:nvGrpSpPr>
        <p:cNvPr id="1" name="Shape 162"/>
        <p:cNvGrpSpPr/>
        <p:nvPr/>
      </p:nvGrpSpPr>
      <p:grpSpPr>
        <a:xfrm>
          <a:off x="0" y="0"/>
          <a:ext cx="0" cy="0"/>
          <a:chOff x="0" y="0"/>
          <a:chExt cx="0" cy="0"/>
        </a:xfrm>
      </p:grpSpPr>
      <p:cxnSp>
        <p:nvCxnSpPr>
          <p:cNvPr id="163" name="Google Shape;163;p23"/>
          <p:cNvCxnSpPr/>
          <p:nvPr/>
        </p:nvCxnSpPr>
        <p:spPr>
          <a:xfrm>
            <a:off x="-12450" y="818100"/>
            <a:ext cx="7417800" cy="0"/>
          </a:xfrm>
          <a:prstGeom prst="straightConnector1">
            <a:avLst/>
          </a:prstGeom>
          <a:noFill/>
          <a:ln w="28575" cap="flat" cmpd="sng">
            <a:solidFill>
              <a:srgbClr val="1C4587"/>
            </a:solidFill>
            <a:prstDash val="solid"/>
            <a:round/>
            <a:headEnd type="none" w="med" len="med"/>
            <a:tailEnd type="none" w="med" len="med"/>
          </a:ln>
        </p:spPr>
      </p:cxnSp>
      <p:sp>
        <p:nvSpPr>
          <p:cNvPr id="164" name="Google Shape;164;p23"/>
          <p:cNvSpPr txBox="1"/>
          <p:nvPr/>
        </p:nvSpPr>
        <p:spPr>
          <a:xfrm>
            <a:off x="311700" y="15380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2800">
                <a:latin typeface="Times New Roman"/>
                <a:ea typeface="Times New Roman"/>
                <a:cs typeface="Times New Roman"/>
                <a:sym typeface="Times New Roman"/>
              </a:rPr>
              <a:t>Runs Visuals</a:t>
            </a:r>
            <a:endParaRPr sz="2800">
              <a:solidFill>
                <a:srgbClr val="000000"/>
              </a:solidFill>
              <a:latin typeface="Times New Roman"/>
              <a:ea typeface="Times New Roman"/>
              <a:cs typeface="Times New Roman"/>
              <a:sym typeface="Times New Roman"/>
            </a:endParaRPr>
          </a:p>
        </p:txBody>
      </p:sp>
      <p:pic>
        <p:nvPicPr>
          <p:cNvPr id="165" name="Google Shape;165;p23"/>
          <p:cNvPicPr preferRelativeResize="0"/>
          <p:nvPr/>
        </p:nvPicPr>
        <p:blipFill>
          <a:blip r:embed="rId3">
            <a:alphaModFix/>
          </a:blip>
          <a:stretch>
            <a:fillRect/>
          </a:stretch>
        </p:blipFill>
        <p:spPr>
          <a:xfrm>
            <a:off x="832901" y="1273950"/>
            <a:ext cx="7136276" cy="3742576"/>
          </a:xfrm>
          <a:prstGeom prst="rect">
            <a:avLst/>
          </a:prstGeom>
          <a:noFill/>
          <a:ln>
            <a:noFill/>
          </a:ln>
        </p:spPr>
      </p:pic>
      <p:sp>
        <p:nvSpPr>
          <p:cNvPr id="166" name="Google Shape;166;p23"/>
          <p:cNvSpPr txBox="1"/>
          <p:nvPr/>
        </p:nvSpPr>
        <p:spPr>
          <a:xfrm>
            <a:off x="832900" y="912525"/>
            <a:ext cx="27867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Times New Roman"/>
                <a:ea typeface="Times New Roman"/>
                <a:cs typeface="Times New Roman"/>
                <a:sym typeface="Times New Roman"/>
              </a:rPr>
              <a:t>Random Vector</a:t>
            </a:r>
            <a:endParaRPr sz="1900">
              <a:latin typeface="Times New Roman"/>
              <a:ea typeface="Times New Roman"/>
              <a:cs typeface="Times New Roman"/>
              <a:sym typeface="Times New Roman"/>
            </a:endParaRPr>
          </a:p>
        </p:txBody>
      </p:sp>
      <p:pic>
        <p:nvPicPr>
          <p:cNvPr id="167" name="Google Shape;167;p23"/>
          <p:cNvPicPr preferRelativeResize="0"/>
          <p:nvPr/>
        </p:nvPicPr>
        <p:blipFill>
          <a:blip r:embed="rId4">
            <a:alphaModFix/>
          </a:blip>
          <a:stretch>
            <a:fillRect/>
          </a:stretch>
        </p:blipFill>
        <p:spPr>
          <a:xfrm>
            <a:off x="832900" y="1273950"/>
            <a:ext cx="7143212" cy="3677799"/>
          </a:xfrm>
          <a:prstGeom prst="rect">
            <a:avLst/>
          </a:prstGeom>
          <a:noFill/>
          <a:ln>
            <a:noFill/>
          </a:ln>
        </p:spPr>
      </p:pic>
      <p:sp>
        <p:nvSpPr>
          <p:cNvPr id="168" name="Google Shape;168;p23"/>
          <p:cNvSpPr/>
          <p:nvPr/>
        </p:nvSpPr>
        <p:spPr>
          <a:xfrm>
            <a:off x="832900" y="1007000"/>
            <a:ext cx="1979400" cy="377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highlight>
                  <a:schemeClr val="lt1"/>
                </a:highlight>
                <a:latin typeface="Times New Roman"/>
                <a:ea typeface="Times New Roman"/>
                <a:cs typeface="Times New Roman"/>
                <a:sym typeface="Times New Roman"/>
              </a:rPr>
              <a:t>Streaky Vector</a:t>
            </a:r>
            <a:endParaRPr sz="1900">
              <a:highlight>
                <a:schemeClr val="lt1"/>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E5CD">
            <a:alpha val="33330"/>
          </a:srgbClr>
        </a:solidFill>
        <a:effectLst/>
      </p:bgPr>
    </p:bg>
    <p:spTree>
      <p:nvGrpSpPr>
        <p:cNvPr id="1" name="Shape 172"/>
        <p:cNvGrpSpPr/>
        <p:nvPr/>
      </p:nvGrpSpPr>
      <p:grpSpPr>
        <a:xfrm>
          <a:off x="0" y="0"/>
          <a:ext cx="0" cy="0"/>
          <a:chOff x="0" y="0"/>
          <a:chExt cx="0" cy="0"/>
        </a:xfrm>
      </p:grpSpPr>
      <p:cxnSp>
        <p:nvCxnSpPr>
          <p:cNvPr id="173" name="Google Shape;173;p24"/>
          <p:cNvCxnSpPr/>
          <p:nvPr/>
        </p:nvCxnSpPr>
        <p:spPr>
          <a:xfrm>
            <a:off x="-12450" y="818100"/>
            <a:ext cx="7417800" cy="0"/>
          </a:xfrm>
          <a:prstGeom prst="straightConnector1">
            <a:avLst/>
          </a:prstGeom>
          <a:noFill/>
          <a:ln w="28575" cap="flat" cmpd="sng">
            <a:solidFill>
              <a:srgbClr val="1C4587"/>
            </a:solidFill>
            <a:prstDash val="solid"/>
            <a:round/>
            <a:headEnd type="none" w="med" len="med"/>
            <a:tailEnd type="none" w="med" len="med"/>
          </a:ln>
        </p:spPr>
      </p:cxnSp>
      <p:sp>
        <p:nvSpPr>
          <p:cNvPr id="174" name="Google Shape;174;p24"/>
          <p:cNvSpPr txBox="1"/>
          <p:nvPr/>
        </p:nvSpPr>
        <p:spPr>
          <a:xfrm>
            <a:off x="311700" y="15380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2800">
                <a:latin typeface="Times New Roman"/>
                <a:ea typeface="Times New Roman"/>
                <a:cs typeface="Times New Roman"/>
                <a:sym typeface="Times New Roman"/>
              </a:rPr>
              <a:t>Autocorrelation Visuals</a:t>
            </a:r>
            <a:endParaRPr sz="2800">
              <a:solidFill>
                <a:srgbClr val="000000"/>
              </a:solidFill>
              <a:latin typeface="Times New Roman"/>
              <a:ea typeface="Times New Roman"/>
              <a:cs typeface="Times New Roman"/>
              <a:sym typeface="Times New Roman"/>
            </a:endParaRPr>
          </a:p>
        </p:txBody>
      </p:sp>
      <p:sp>
        <p:nvSpPr>
          <p:cNvPr id="175" name="Google Shape;175;p24"/>
          <p:cNvSpPr txBox="1"/>
          <p:nvPr/>
        </p:nvSpPr>
        <p:spPr>
          <a:xfrm>
            <a:off x="832900" y="912525"/>
            <a:ext cx="27867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Times New Roman"/>
                <a:ea typeface="Times New Roman"/>
                <a:cs typeface="Times New Roman"/>
                <a:sym typeface="Times New Roman"/>
              </a:rPr>
              <a:t>Random Vector</a:t>
            </a:r>
            <a:endParaRPr sz="1900">
              <a:latin typeface="Times New Roman"/>
              <a:ea typeface="Times New Roman"/>
              <a:cs typeface="Times New Roman"/>
              <a:sym typeface="Times New Roman"/>
            </a:endParaRPr>
          </a:p>
        </p:txBody>
      </p:sp>
      <p:pic>
        <p:nvPicPr>
          <p:cNvPr id="176" name="Google Shape;176;p24"/>
          <p:cNvPicPr preferRelativeResize="0"/>
          <p:nvPr/>
        </p:nvPicPr>
        <p:blipFill>
          <a:blip r:embed="rId3">
            <a:alphaModFix/>
          </a:blip>
          <a:stretch>
            <a:fillRect/>
          </a:stretch>
        </p:blipFill>
        <p:spPr>
          <a:xfrm>
            <a:off x="777450" y="1273950"/>
            <a:ext cx="6998867" cy="3659174"/>
          </a:xfrm>
          <a:prstGeom prst="rect">
            <a:avLst/>
          </a:prstGeom>
          <a:noFill/>
          <a:ln>
            <a:noFill/>
          </a:ln>
        </p:spPr>
      </p:pic>
      <p:pic>
        <p:nvPicPr>
          <p:cNvPr id="177" name="Google Shape;177;p24"/>
          <p:cNvPicPr preferRelativeResize="0"/>
          <p:nvPr/>
        </p:nvPicPr>
        <p:blipFill>
          <a:blip r:embed="rId4">
            <a:alphaModFix/>
          </a:blip>
          <a:stretch>
            <a:fillRect/>
          </a:stretch>
        </p:blipFill>
        <p:spPr>
          <a:xfrm>
            <a:off x="777450" y="1304495"/>
            <a:ext cx="6998875" cy="3654629"/>
          </a:xfrm>
          <a:prstGeom prst="rect">
            <a:avLst/>
          </a:prstGeom>
          <a:noFill/>
          <a:ln>
            <a:noFill/>
          </a:ln>
        </p:spPr>
      </p:pic>
      <p:sp>
        <p:nvSpPr>
          <p:cNvPr id="178" name="Google Shape;178;p24"/>
          <p:cNvSpPr/>
          <p:nvPr/>
        </p:nvSpPr>
        <p:spPr>
          <a:xfrm>
            <a:off x="777450" y="1007000"/>
            <a:ext cx="1979400" cy="377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highlight>
                  <a:schemeClr val="lt1"/>
                </a:highlight>
                <a:latin typeface="Times New Roman"/>
                <a:ea typeface="Times New Roman"/>
                <a:cs typeface="Times New Roman"/>
                <a:sym typeface="Times New Roman"/>
              </a:rPr>
              <a:t>Streaky Vector</a:t>
            </a:r>
            <a:endParaRPr sz="1900">
              <a:highlight>
                <a:schemeClr val="lt1"/>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E5CD">
            <a:alpha val="33330"/>
          </a:srgbClr>
        </a:solidFill>
        <a:effectLst/>
      </p:bgPr>
    </p:bg>
    <p:spTree>
      <p:nvGrpSpPr>
        <p:cNvPr id="1" name="Shape 182"/>
        <p:cNvGrpSpPr/>
        <p:nvPr/>
      </p:nvGrpSpPr>
      <p:grpSpPr>
        <a:xfrm>
          <a:off x="0" y="0"/>
          <a:ext cx="0" cy="0"/>
          <a:chOff x="0" y="0"/>
          <a:chExt cx="0" cy="0"/>
        </a:xfrm>
      </p:grpSpPr>
      <p:cxnSp>
        <p:nvCxnSpPr>
          <p:cNvPr id="183" name="Google Shape;183;p25"/>
          <p:cNvCxnSpPr/>
          <p:nvPr/>
        </p:nvCxnSpPr>
        <p:spPr>
          <a:xfrm>
            <a:off x="-12450" y="818100"/>
            <a:ext cx="7417800" cy="0"/>
          </a:xfrm>
          <a:prstGeom prst="straightConnector1">
            <a:avLst/>
          </a:prstGeom>
          <a:noFill/>
          <a:ln w="28575" cap="flat" cmpd="sng">
            <a:solidFill>
              <a:srgbClr val="1C4587"/>
            </a:solidFill>
            <a:prstDash val="solid"/>
            <a:round/>
            <a:headEnd type="none" w="med" len="med"/>
            <a:tailEnd type="none" w="med" len="med"/>
          </a:ln>
        </p:spPr>
      </p:cxnSp>
      <p:sp>
        <p:nvSpPr>
          <p:cNvPr id="184" name="Google Shape;184;p25"/>
          <p:cNvSpPr txBox="1"/>
          <p:nvPr/>
        </p:nvSpPr>
        <p:spPr>
          <a:xfrm>
            <a:off x="311700" y="15380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2800">
                <a:latin typeface="Times New Roman"/>
                <a:ea typeface="Times New Roman"/>
                <a:cs typeface="Times New Roman"/>
                <a:sym typeface="Times New Roman"/>
              </a:rPr>
              <a:t>Conditional Probability Visuals</a:t>
            </a:r>
            <a:endParaRPr sz="2800">
              <a:solidFill>
                <a:srgbClr val="000000"/>
              </a:solidFill>
              <a:latin typeface="Times New Roman"/>
              <a:ea typeface="Times New Roman"/>
              <a:cs typeface="Times New Roman"/>
              <a:sym typeface="Times New Roman"/>
            </a:endParaRPr>
          </a:p>
        </p:txBody>
      </p:sp>
      <p:sp>
        <p:nvSpPr>
          <p:cNvPr id="185" name="Google Shape;185;p25"/>
          <p:cNvSpPr txBox="1"/>
          <p:nvPr/>
        </p:nvSpPr>
        <p:spPr>
          <a:xfrm>
            <a:off x="832900" y="912525"/>
            <a:ext cx="27867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Times New Roman"/>
                <a:ea typeface="Times New Roman"/>
                <a:cs typeface="Times New Roman"/>
                <a:sym typeface="Times New Roman"/>
              </a:rPr>
              <a:t>Random Vector</a:t>
            </a:r>
            <a:endParaRPr sz="1900">
              <a:latin typeface="Times New Roman"/>
              <a:ea typeface="Times New Roman"/>
              <a:cs typeface="Times New Roman"/>
              <a:sym typeface="Times New Roman"/>
            </a:endParaRPr>
          </a:p>
        </p:txBody>
      </p:sp>
      <p:pic>
        <p:nvPicPr>
          <p:cNvPr id="186" name="Google Shape;186;p25"/>
          <p:cNvPicPr preferRelativeResize="0"/>
          <p:nvPr/>
        </p:nvPicPr>
        <p:blipFill>
          <a:blip r:embed="rId3">
            <a:alphaModFix/>
          </a:blip>
          <a:stretch>
            <a:fillRect/>
          </a:stretch>
        </p:blipFill>
        <p:spPr>
          <a:xfrm>
            <a:off x="933700" y="1365550"/>
            <a:ext cx="6985695" cy="3659174"/>
          </a:xfrm>
          <a:prstGeom prst="rect">
            <a:avLst/>
          </a:prstGeom>
          <a:noFill/>
          <a:ln>
            <a:noFill/>
          </a:ln>
        </p:spPr>
      </p:pic>
      <p:pic>
        <p:nvPicPr>
          <p:cNvPr id="187" name="Google Shape;187;p25"/>
          <p:cNvPicPr preferRelativeResize="0"/>
          <p:nvPr/>
        </p:nvPicPr>
        <p:blipFill>
          <a:blip r:embed="rId4">
            <a:alphaModFix/>
          </a:blip>
          <a:stretch>
            <a:fillRect/>
          </a:stretch>
        </p:blipFill>
        <p:spPr>
          <a:xfrm>
            <a:off x="933700" y="1317749"/>
            <a:ext cx="6955718" cy="3659174"/>
          </a:xfrm>
          <a:prstGeom prst="rect">
            <a:avLst/>
          </a:prstGeom>
          <a:noFill/>
          <a:ln>
            <a:noFill/>
          </a:ln>
        </p:spPr>
      </p:pic>
      <p:sp>
        <p:nvSpPr>
          <p:cNvPr id="188" name="Google Shape;188;p25"/>
          <p:cNvSpPr/>
          <p:nvPr/>
        </p:nvSpPr>
        <p:spPr>
          <a:xfrm>
            <a:off x="933700" y="987850"/>
            <a:ext cx="1979400" cy="377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highlight>
                  <a:schemeClr val="lt1"/>
                </a:highlight>
                <a:latin typeface="Times New Roman"/>
                <a:ea typeface="Times New Roman"/>
                <a:cs typeface="Times New Roman"/>
                <a:sym typeface="Times New Roman"/>
              </a:rPr>
              <a:t>Streaky Vector</a:t>
            </a:r>
            <a:endParaRPr sz="1900">
              <a:highlight>
                <a:schemeClr val="lt1"/>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E5CD">
            <a:alpha val="33330"/>
          </a:srgbClr>
        </a:solidFill>
        <a:effectLst/>
      </p:bgPr>
    </p:bg>
    <p:spTree>
      <p:nvGrpSpPr>
        <p:cNvPr id="1" name="Shape 192"/>
        <p:cNvGrpSpPr/>
        <p:nvPr/>
      </p:nvGrpSpPr>
      <p:grpSpPr>
        <a:xfrm>
          <a:off x="0" y="0"/>
          <a:ext cx="0" cy="0"/>
          <a:chOff x="0" y="0"/>
          <a:chExt cx="0" cy="0"/>
        </a:xfrm>
      </p:grpSpPr>
      <p:cxnSp>
        <p:nvCxnSpPr>
          <p:cNvPr id="193" name="Google Shape;193;p26"/>
          <p:cNvCxnSpPr/>
          <p:nvPr/>
        </p:nvCxnSpPr>
        <p:spPr>
          <a:xfrm rot="10800000" flipH="1">
            <a:off x="-6150" y="512044"/>
            <a:ext cx="9144000" cy="8400"/>
          </a:xfrm>
          <a:prstGeom prst="straightConnector1">
            <a:avLst/>
          </a:prstGeom>
          <a:noFill/>
          <a:ln w="28575" cap="flat" cmpd="sng">
            <a:solidFill>
              <a:srgbClr val="1C4587"/>
            </a:solidFill>
            <a:prstDash val="solid"/>
            <a:round/>
            <a:headEnd type="none" w="med" len="med"/>
            <a:tailEnd type="none" w="med" len="med"/>
          </a:ln>
        </p:spPr>
      </p:cxnSp>
      <p:sp>
        <p:nvSpPr>
          <p:cNvPr id="194" name="Google Shape;194;p26"/>
          <p:cNvSpPr txBox="1"/>
          <p:nvPr/>
        </p:nvSpPr>
        <p:spPr>
          <a:xfrm>
            <a:off x="856950" y="1368313"/>
            <a:ext cx="7417800" cy="1620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600" dirty="0">
                <a:latin typeface="Times New Roman"/>
                <a:ea typeface="Times New Roman"/>
                <a:cs typeface="Times New Roman"/>
                <a:sym typeface="Times New Roman"/>
              </a:rPr>
              <a:t>Thank you!</a:t>
            </a:r>
            <a:endParaRPr sz="4600" dirty="0">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sz="2500" dirty="0">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2500" dirty="0">
                <a:latin typeface="Times New Roman"/>
                <a:ea typeface="Times New Roman"/>
                <a:cs typeface="Times New Roman"/>
                <a:sym typeface="Times New Roman"/>
              </a:rPr>
              <a:t>Find the package here: </a:t>
            </a:r>
            <a:r>
              <a:rPr lang="en" sz="2500" b="1" dirty="0">
                <a:solidFill>
                  <a:schemeClr val="dk1"/>
                </a:solidFill>
                <a:latin typeface="Times New Roman"/>
                <a:ea typeface="Times New Roman"/>
                <a:cs typeface="Times New Roman"/>
                <a:sym typeface="Times New Roman"/>
              </a:rPr>
              <a:t>https://github.com/</a:t>
            </a:r>
            <a:r>
              <a:rPr lang="en" sz="2500" b="1">
                <a:solidFill>
                  <a:schemeClr val="dk1"/>
                </a:solidFill>
                <a:latin typeface="Times New Roman"/>
                <a:ea typeface="Times New Roman"/>
                <a:cs typeface="Times New Roman"/>
                <a:sym typeface="Times New Roman"/>
              </a:rPr>
              <a:t>abacij/Momentum-Package</a:t>
            </a:r>
            <a:endParaRPr sz="2500" b="1"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2500" dirty="0">
                <a:latin typeface="Times New Roman"/>
                <a:ea typeface="Times New Roman"/>
                <a:cs typeface="Times New Roman"/>
                <a:sym typeface="Times New Roman"/>
              </a:rPr>
              <a:t>Please reach out with questions and thoughts!</a:t>
            </a:r>
            <a:endParaRPr sz="2500" dirty="0">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2500" dirty="0">
                <a:latin typeface="Times New Roman"/>
                <a:ea typeface="Times New Roman"/>
                <a:cs typeface="Times New Roman"/>
                <a:sym typeface="Times New Roman"/>
              </a:rPr>
              <a:t>Abacij1@tcnj.edu</a:t>
            </a:r>
            <a:endParaRPr sz="2500" dirty="0">
              <a:latin typeface="Times New Roman"/>
              <a:ea typeface="Times New Roman"/>
              <a:cs typeface="Times New Roman"/>
              <a:sym typeface="Times New Roman"/>
            </a:endParaRPr>
          </a:p>
        </p:txBody>
      </p:sp>
      <p:cxnSp>
        <p:nvCxnSpPr>
          <p:cNvPr id="195" name="Google Shape;195;p26"/>
          <p:cNvCxnSpPr/>
          <p:nvPr/>
        </p:nvCxnSpPr>
        <p:spPr>
          <a:xfrm>
            <a:off x="-12450" y="4639975"/>
            <a:ext cx="9156600" cy="0"/>
          </a:xfrm>
          <a:prstGeom prst="straightConnector1">
            <a:avLst/>
          </a:prstGeom>
          <a:noFill/>
          <a:ln w="28575" cap="flat" cmpd="sng">
            <a:solidFill>
              <a:srgbClr val="1C4587"/>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E5CD">
            <a:alpha val="33330"/>
          </a:srgbClr>
        </a:solidFill>
        <a:effectLst/>
      </p:bgPr>
    </p:bg>
    <p:spTree>
      <p:nvGrpSpPr>
        <p:cNvPr id="1" name="Shape 62"/>
        <p:cNvGrpSpPr/>
        <p:nvPr/>
      </p:nvGrpSpPr>
      <p:grpSpPr>
        <a:xfrm>
          <a:off x="0" y="0"/>
          <a:ext cx="0" cy="0"/>
          <a:chOff x="0" y="0"/>
          <a:chExt cx="0" cy="0"/>
        </a:xfrm>
      </p:grpSpPr>
      <p:cxnSp>
        <p:nvCxnSpPr>
          <p:cNvPr id="63" name="Google Shape;63;p14"/>
          <p:cNvCxnSpPr/>
          <p:nvPr/>
        </p:nvCxnSpPr>
        <p:spPr>
          <a:xfrm>
            <a:off x="-12450" y="818100"/>
            <a:ext cx="7417800" cy="0"/>
          </a:xfrm>
          <a:prstGeom prst="straightConnector1">
            <a:avLst/>
          </a:prstGeom>
          <a:noFill/>
          <a:ln w="28575" cap="flat" cmpd="sng">
            <a:solidFill>
              <a:srgbClr val="1C4587"/>
            </a:solidFill>
            <a:prstDash val="solid"/>
            <a:round/>
            <a:headEnd type="none" w="med" len="med"/>
            <a:tailEnd type="none" w="med" len="med"/>
          </a:ln>
        </p:spPr>
      </p:cxnSp>
      <p:sp>
        <p:nvSpPr>
          <p:cNvPr id="64" name="Google Shape;64;p14"/>
          <p:cNvSpPr txBox="1"/>
          <p:nvPr/>
        </p:nvSpPr>
        <p:spPr>
          <a:xfrm>
            <a:off x="311700" y="15380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2800">
                <a:latin typeface="Times New Roman"/>
                <a:ea typeface="Times New Roman"/>
                <a:cs typeface="Times New Roman"/>
                <a:sym typeface="Times New Roman"/>
              </a:rPr>
              <a:t>Introduction</a:t>
            </a:r>
            <a:endParaRPr sz="2800">
              <a:solidFill>
                <a:srgbClr val="000000"/>
              </a:solidFill>
              <a:latin typeface="Times New Roman"/>
              <a:ea typeface="Times New Roman"/>
              <a:cs typeface="Times New Roman"/>
              <a:sym typeface="Times New Roman"/>
            </a:endParaRPr>
          </a:p>
        </p:txBody>
      </p:sp>
      <p:sp>
        <p:nvSpPr>
          <p:cNvPr id="65" name="Google Shape;65;p14"/>
          <p:cNvSpPr txBox="1"/>
          <p:nvPr/>
        </p:nvSpPr>
        <p:spPr>
          <a:xfrm>
            <a:off x="239950" y="1117500"/>
            <a:ext cx="8367300" cy="40260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Sports momentum: “The positive or negative change in cognition, affect, physiology, and behavior caused by an event or series of events that affects either the perceptions of the competitors or, perhaps, the quality of performance and the outcome of the competition.”¹</a:t>
            </a:r>
            <a:endParaRPr sz="1700">
              <a:latin typeface="Times New Roman"/>
              <a:ea typeface="Times New Roman"/>
              <a:cs typeface="Times New Roman"/>
              <a:sym typeface="Times New Roman"/>
            </a:endParaRPr>
          </a:p>
          <a:p>
            <a:pPr marL="914400" lvl="1"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E.g. “Hot Hand”</a:t>
            </a:r>
            <a:endParaRPr sz="1700">
              <a:latin typeface="Times New Roman"/>
              <a:ea typeface="Times New Roman"/>
              <a:cs typeface="Times New Roman"/>
              <a:sym typeface="Times New Roman"/>
            </a:endParaRPr>
          </a:p>
          <a:p>
            <a:pPr marL="457200" lvl="0" indent="-336550" algn="l" rtl="0">
              <a:lnSpc>
                <a:spcPct val="115000"/>
              </a:lnSpc>
              <a:spcBef>
                <a:spcPts val="1000"/>
              </a:spcBef>
              <a:spcAft>
                <a:spcPts val="0"/>
              </a:spcAft>
              <a:buSzPts val="1700"/>
              <a:buFont typeface="Times New Roman"/>
              <a:buChar char="●"/>
            </a:pPr>
            <a:r>
              <a:rPr lang="en" sz="1700">
                <a:latin typeface="Times New Roman"/>
                <a:ea typeface="Times New Roman"/>
                <a:cs typeface="Times New Roman"/>
                <a:sym typeface="Times New Roman"/>
              </a:rPr>
              <a:t>Largely falsified</a:t>
            </a:r>
            <a:r>
              <a:rPr lang="en" sz="1700">
                <a:solidFill>
                  <a:schemeClr val="dk1"/>
                </a:solidFill>
                <a:latin typeface="Times New Roman"/>
                <a:ea typeface="Times New Roman"/>
                <a:cs typeface="Times New Roman"/>
                <a:sym typeface="Times New Roman"/>
              </a:rPr>
              <a:t>²</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10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Fallacy can be attributed to cognitive errors³</a:t>
            </a:r>
            <a:endParaRPr sz="1700">
              <a:solidFill>
                <a:schemeClr val="dk1"/>
              </a:solidFill>
              <a:latin typeface="Times New Roman"/>
              <a:ea typeface="Times New Roman"/>
              <a:cs typeface="Times New Roman"/>
              <a:sym typeface="Times New Roman"/>
            </a:endParaRPr>
          </a:p>
          <a:p>
            <a:pPr marL="914400" lvl="1" indent="-336550" algn="l" rtl="0">
              <a:lnSpc>
                <a:spcPct val="115000"/>
              </a:lnSpc>
              <a:spcBef>
                <a:spcPts val="10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Requires a specific, replicable protocol for statistical testing</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10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Ruscio &amp; Brady (2020) → Five tests for momentum</a:t>
            </a:r>
            <a:endParaRPr sz="1700">
              <a:solidFill>
                <a:schemeClr val="dk1"/>
              </a:solidFill>
              <a:latin typeface="Times New Roman"/>
              <a:ea typeface="Times New Roman"/>
              <a:cs typeface="Times New Roman"/>
              <a:sym typeface="Times New Roman"/>
            </a:endParaRPr>
          </a:p>
        </p:txBody>
      </p:sp>
      <p:sp>
        <p:nvSpPr>
          <p:cNvPr id="66" name="Google Shape;66;p14"/>
          <p:cNvSpPr txBox="1"/>
          <p:nvPr/>
        </p:nvSpPr>
        <p:spPr>
          <a:xfrm>
            <a:off x="7044625" y="4166125"/>
            <a:ext cx="2398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700">
                <a:solidFill>
                  <a:srgbClr val="000000"/>
                </a:solidFill>
                <a:latin typeface="Times New Roman"/>
                <a:ea typeface="Times New Roman"/>
                <a:cs typeface="Times New Roman"/>
                <a:sym typeface="Times New Roman"/>
              </a:rPr>
              <a:t>¹ </a:t>
            </a:r>
            <a:r>
              <a:rPr lang="en" sz="1200">
                <a:latin typeface="Times New Roman"/>
                <a:ea typeface="Times New Roman"/>
                <a:cs typeface="Times New Roman"/>
                <a:sym typeface="Times New Roman"/>
              </a:rPr>
              <a:t>Kent, 2006 (p. 444)</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700">
                <a:solidFill>
                  <a:schemeClr val="dk1"/>
                </a:solidFill>
                <a:latin typeface="Times New Roman"/>
                <a:ea typeface="Times New Roman"/>
                <a:cs typeface="Times New Roman"/>
                <a:sym typeface="Times New Roman"/>
              </a:rPr>
              <a:t>²</a:t>
            </a:r>
            <a:r>
              <a:rPr lang="en" sz="1200">
                <a:solidFill>
                  <a:schemeClr val="dk1"/>
                </a:solidFill>
                <a:latin typeface="Times New Roman"/>
                <a:ea typeface="Times New Roman"/>
                <a:cs typeface="Times New Roman"/>
                <a:sym typeface="Times New Roman"/>
              </a:rPr>
              <a:t> Avugos et al. (2013)</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700">
                <a:solidFill>
                  <a:schemeClr val="dk1"/>
                </a:solidFill>
                <a:latin typeface="Times New Roman"/>
                <a:ea typeface="Times New Roman"/>
                <a:cs typeface="Times New Roman"/>
                <a:sym typeface="Times New Roman"/>
              </a:rPr>
              <a:t>³ </a:t>
            </a:r>
            <a:r>
              <a:rPr lang="en" sz="1200">
                <a:solidFill>
                  <a:schemeClr val="dk1"/>
                </a:solidFill>
                <a:latin typeface="Times New Roman"/>
                <a:ea typeface="Times New Roman"/>
                <a:cs typeface="Times New Roman"/>
                <a:sym typeface="Times New Roman"/>
              </a:rPr>
              <a:t>Tversky &amp; Kahneman (1974)</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E5CD">
            <a:alpha val="33330"/>
          </a:srgbClr>
        </a:solidFill>
        <a:effectLst/>
      </p:bgPr>
    </p:bg>
    <p:spTree>
      <p:nvGrpSpPr>
        <p:cNvPr id="1" name="Shape 70"/>
        <p:cNvGrpSpPr/>
        <p:nvPr/>
      </p:nvGrpSpPr>
      <p:grpSpPr>
        <a:xfrm>
          <a:off x="0" y="0"/>
          <a:ext cx="0" cy="0"/>
          <a:chOff x="0" y="0"/>
          <a:chExt cx="0" cy="0"/>
        </a:xfrm>
      </p:grpSpPr>
      <p:cxnSp>
        <p:nvCxnSpPr>
          <p:cNvPr id="71" name="Google Shape;71;p15"/>
          <p:cNvCxnSpPr/>
          <p:nvPr/>
        </p:nvCxnSpPr>
        <p:spPr>
          <a:xfrm>
            <a:off x="-12450" y="818100"/>
            <a:ext cx="7417800" cy="0"/>
          </a:xfrm>
          <a:prstGeom prst="straightConnector1">
            <a:avLst/>
          </a:prstGeom>
          <a:noFill/>
          <a:ln w="28575" cap="flat" cmpd="sng">
            <a:solidFill>
              <a:srgbClr val="1C4587"/>
            </a:solidFill>
            <a:prstDash val="solid"/>
            <a:round/>
            <a:headEnd type="none" w="med" len="med"/>
            <a:tailEnd type="none" w="med" len="med"/>
          </a:ln>
        </p:spPr>
      </p:cxnSp>
      <p:sp>
        <p:nvSpPr>
          <p:cNvPr id="72" name="Google Shape;72;p15"/>
          <p:cNvSpPr txBox="1"/>
          <p:nvPr/>
        </p:nvSpPr>
        <p:spPr>
          <a:xfrm>
            <a:off x="311700" y="15380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2800">
                <a:latin typeface="Times New Roman"/>
                <a:ea typeface="Times New Roman"/>
                <a:cs typeface="Times New Roman"/>
                <a:sym typeface="Times New Roman"/>
              </a:rPr>
              <a:t>Runs Test</a:t>
            </a:r>
            <a:endParaRPr sz="2800">
              <a:solidFill>
                <a:srgbClr val="000000"/>
              </a:solidFill>
              <a:latin typeface="Times New Roman"/>
              <a:ea typeface="Times New Roman"/>
              <a:cs typeface="Times New Roman"/>
              <a:sym typeface="Times New Roman"/>
            </a:endParaRPr>
          </a:p>
        </p:txBody>
      </p:sp>
      <p:sp>
        <p:nvSpPr>
          <p:cNvPr id="73" name="Google Shape;73;p15"/>
          <p:cNvSpPr txBox="1"/>
          <p:nvPr/>
        </p:nvSpPr>
        <p:spPr>
          <a:xfrm>
            <a:off x="247975" y="951738"/>
            <a:ext cx="8367300" cy="5727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Involves the number of runs (streaks) within a given sequence</a:t>
            </a: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700">
                <a:latin typeface="Times New Roman"/>
                <a:ea typeface="Times New Roman"/>
                <a:cs typeface="Times New Roman"/>
                <a:sym typeface="Times New Roman"/>
              </a:rPr>
              <a:t>W = Win  L = Loss</a:t>
            </a: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Momentum Hypothesis: the number of runs will be smaller than expected by chance</a:t>
            </a:r>
            <a:endParaRPr sz="1700">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Null Hypothesis: the number of runs will match chance-level expectations</a:t>
            </a: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p:txBody>
      </p:sp>
      <p:sp>
        <p:nvSpPr>
          <p:cNvPr id="74" name="Google Shape;74;p15"/>
          <p:cNvSpPr txBox="1"/>
          <p:nvPr/>
        </p:nvSpPr>
        <p:spPr>
          <a:xfrm>
            <a:off x="95000" y="1658075"/>
            <a:ext cx="4575900" cy="143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Randomized sequence:</a:t>
            </a: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WWLLLWLWWLWWLWLLWWLL</a:t>
            </a:r>
            <a:endParaRPr sz="2300">
              <a:solidFill>
                <a:schemeClr val="dk2"/>
              </a:solidFill>
            </a:endParaRPr>
          </a:p>
        </p:txBody>
      </p:sp>
      <p:cxnSp>
        <p:nvCxnSpPr>
          <p:cNvPr id="75" name="Google Shape;75;p15"/>
          <p:cNvCxnSpPr/>
          <p:nvPr/>
        </p:nvCxnSpPr>
        <p:spPr>
          <a:xfrm>
            <a:off x="118075" y="2512425"/>
            <a:ext cx="0" cy="153000"/>
          </a:xfrm>
          <a:prstGeom prst="straightConnector1">
            <a:avLst/>
          </a:prstGeom>
          <a:noFill/>
          <a:ln w="28575" cap="flat" cmpd="sng">
            <a:solidFill>
              <a:schemeClr val="dk1"/>
            </a:solidFill>
            <a:prstDash val="solid"/>
            <a:round/>
            <a:headEnd type="none" w="med" len="med"/>
            <a:tailEnd type="none" w="med" len="med"/>
          </a:ln>
        </p:spPr>
      </p:cxnSp>
      <p:cxnSp>
        <p:nvCxnSpPr>
          <p:cNvPr id="76" name="Google Shape;76;p15"/>
          <p:cNvCxnSpPr/>
          <p:nvPr/>
        </p:nvCxnSpPr>
        <p:spPr>
          <a:xfrm>
            <a:off x="118075" y="2665425"/>
            <a:ext cx="4313700" cy="3900"/>
          </a:xfrm>
          <a:prstGeom prst="straightConnector1">
            <a:avLst/>
          </a:prstGeom>
          <a:noFill/>
          <a:ln w="28575" cap="flat" cmpd="sng">
            <a:solidFill>
              <a:schemeClr val="dk1"/>
            </a:solidFill>
            <a:prstDash val="solid"/>
            <a:round/>
            <a:headEnd type="none" w="med" len="med"/>
            <a:tailEnd type="none" w="med" len="med"/>
          </a:ln>
        </p:spPr>
      </p:cxnSp>
      <p:cxnSp>
        <p:nvCxnSpPr>
          <p:cNvPr id="77" name="Google Shape;77;p15"/>
          <p:cNvCxnSpPr/>
          <p:nvPr/>
        </p:nvCxnSpPr>
        <p:spPr>
          <a:xfrm rot="10800000">
            <a:off x="4431625" y="2536175"/>
            <a:ext cx="0" cy="129300"/>
          </a:xfrm>
          <a:prstGeom prst="straightConnector1">
            <a:avLst/>
          </a:prstGeom>
          <a:noFill/>
          <a:ln w="28575" cap="flat" cmpd="sng">
            <a:solidFill>
              <a:schemeClr val="dk1"/>
            </a:solidFill>
            <a:prstDash val="solid"/>
            <a:round/>
            <a:headEnd type="none" w="med" len="med"/>
            <a:tailEnd type="none" w="med" len="med"/>
          </a:ln>
        </p:spPr>
      </p:cxnSp>
      <p:cxnSp>
        <p:nvCxnSpPr>
          <p:cNvPr id="78" name="Google Shape;78;p15"/>
          <p:cNvCxnSpPr/>
          <p:nvPr/>
        </p:nvCxnSpPr>
        <p:spPr>
          <a:xfrm>
            <a:off x="700150" y="2524325"/>
            <a:ext cx="0" cy="153000"/>
          </a:xfrm>
          <a:prstGeom prst="straightConnector1">
            <a:avLst/>
          </a:prstGeom>
          <a:noFill/>
          <a:ln w="28575" cap="flat" cmpd="sng">
            <a:solidFill>
              <a:schemeClr val="dk1"/>
            </a:solidFill>
            <a:prstDash val="solid"/>
            <a:round/>
            <a:headEnd type="none" w="med" len="med"/>
            <a:tailEnd type="none" w="med" len="med"/>
          </a:ln>
        </p:spPr>
      </p:cxnSp>
      <p:cxnSp>
        <p:nvCxnSpPr>
          <p:cNvPr id="79" name="Google Shape;79;p15"/>
          <p:cNvCxnSpPr/>
          <p:nvPr/>
        </p:nvCxnSpPr>
        <p:spPr>
          <a:xfrm>
            <a:off x="1230450" y="2524325"/>
            <a:ext cx="0" cy="153000"/>
          </a:xfrm>
          <a:prstGeom prst="straightConnector1">
            <a:avLst/>
          </a:prstGeom>
          <a:noFill/>
          <a:ln w="28575" cap="flat" cmpd="sng">
            <a:solidFill>
              <a:schemeClr val="dk1"/>
            </a:solidFill>
            <a:prstDash val="solid"/>
            <a:round/>
            <a:headEnd type="none" w="med" len="med"/>
            <a:tailEnd type="none" w="med" len="med"/>
          </a:ln>
        </p:spPr>
      </p:cxnSp>
      <p:cxnSp>
        <p:nvCxnSpPr>
          <p:cNvPr id="80" name="Google Shape;80;p15"/>
          <p:cNvCxnSpPr/>
          <p:nvPr/>
        </p:nvCxnSpPr>
        <p:spPr>
          <a:xfrm>
            <a:off x="1439800" y="2524325"/>
            <a:ext cx="0" cy="153000"/>
          </a:xfrm>
          <a:prstGeom prst="straightConnector1">
            <a:avLst/>
          </a:prstGeom>
          <a:noFill/>
          <a:ln w="28575" cap="flat" cmpd="sng">
            <a:solidFill>
              <a:schemeClr val="dk1"/>
            </a:solidFill>
            <a:prstDash val="solid"/>
            <a:round/>
            <a:headEnd type="none" w="med" len="med"/>
            <a:tailEnd type="none" w="med" len="med"/>
          </a:ln>
        </p:spPr>
      </p:cxnSp>
      <p:cxnSp>
        <p:nvCxnSpPr>
          <p:cNvPr id="81" name="Google Shape;81;p15"/>
          <p:cNvCxnSpPr/>
          <p:nvPr/>
        </p:nvCxnSpPr>
        <p:spPr>
          <a:xfrm>
            <a:off x="1638800" y="2512425"/>
            <a:ext cx="0" cy="153000"/>
          </a:xfrm>
          <a:prstGeom prst="straightConnector1">
            <a:avLst/>
          </a:prstGeom>
          <a:noFill/>
          <a:ln w="28575" cap="flat" cmpd="sng">
            <a:solidFill>
              <a:schemeClr val="dk1"/>
            </a:solidFill>
            <a:prstDash val="solid"/>
            <a:round/>
            <a:headEnd type="none" w="med" len="med"/>
            <a:tailEnd type="none" w="med" len="med"/>
          </a:ln>
        </p:spPr>
      </p:cxnSp>
      <p:cxnSp>
        <p:nvCxnSpPr>
          <p:cNvPr id="82" name="Google Shape;82;p15"/>
          <p:cNvCxnSpPr/>
          <p:nvPr/>
        </p:nvCxnSpPr>
        <p:spPr>
          <a:xfrm>
            <a:off x="2112150" y="2524325"/>
            <a:ext cx="0" cy="153000"/>
          </a:xfrm>
          <a:prstGeom prst="straightConnector1">
            <a:avLst/>
          </a:prstGeom>
          <a:noFill/>
          <a:ln w="28575" cap="flat" cmpd="sng">
            <a:solidFill>
              <a:schemeClr val="dk1"/>
            </a:solidFill>
            <a:prstDash val="solid"/>
            <a:round/>
            <a:headEnd type="none" w="med" len="med"/>
            <a:tailEnd type="none" w="med" len="med"/>
          </a:ln>
        </p:spPr>
      </p:cxnSp>
      <p:cxnSp>
        <p:nvCxnSpPr>
          <p:cNvPr id="83" name="Google Shape;83;p15"/>
          <p:cNvCxnSpPr/>
          <p:nvPr/>
        </p:nvCxnSpPr>
        <p:spPr>
          <a:xfrm>
            <a:off x="2326675" y="2524325"/>
            <a:ext cx="0" cy="153000"/>
          </a:xfrm>
          <a:prstGeom prst="straightConnector1">
            <a:avLst/>
          </a:prstGeom>
          <a:noFill/>
          <a:ln w="28575" cap="flat" cmpd="sng">
            <a:solidFill>
              <a:schemeClr val="dk1"/>
            </a:solidFill>
            <a:prstDash val="solid"/>
            <a:round/>
            <a:headEnd type="none" w="med" len="med"/>
            <a:tailEnd type="none" w="med" len="med"/>
          </a:ln>
        </p:spPr>
      </p:cxnSp>
      <p:cxnSp>
        <p:nvCxnSpPr>
          <p:cNvPr id="84" name="Google Shape;84;p15"/>
          <p:cNvCxnSpPr/>
          <p:nvPr/>
        </p:nvCxnSpPr>
        <p:spPr>
          <a:xfrm>
            <a:off x="2794850" y="2524325"/>
            <a:ext cx="0" cy="153000"/>
          </a:xfrm>
          <a:prstGeom prst="straightConnector1">
            <a:avLst/>
          </a:prstGeom>
          <a:noFill/>
          <a:ln w="28575" cap="flat" cmpd="sng">
            <a:solidFill>
              <a:schemeClr val="dk1"/>
            </a:solidFill>
            <a:prstDash val="solid"/>
            <a:round/>
            <a:headEnd type="none" w="med" len="med"/>
            <a:tailEnd type="none" w="med" len="med"/>
          </a:ln>
        </p:spPr>
      </p:cxnSp>
      <p:cxnSp>
        <p:nvCxnSpPr>
          <p:cNvPr id="85" name="Google Shape;85;p15"/>
          <p:cNvCxnSpPr/>
          <p:nvPr/>
        </p:nvCxnSpPr>
        <p:spPr>
          <a:xfrm>
            <a:off x="3009375" y="2524325"/>
            <a:ext cx="0" cy="153000"/>
          </a:xfrm>
          <a:prstGeom prst="straightConnector1">
            <a:avLst/>
          </a:prstGeom>
          <a:noFill/>
          <a:ln w="28575" cap="flat" cmpd="sng">
            <a:solidFill>
              <a:schemeClr val="dk1"/>
            </a:solidFill>
            <a:prstDash val="solid"/>
            <a:round/>
            <a:headEnd type="none" w="med" len="med"/>
            <a:tailEnd type="none" w="med" len="med"/>
          </a:ln>
        </p:spPr>
      </p:cxnSp>
      <p:cxnSp>
        <p:nvCxnSpPr>
          <p:cNvPr id="86" name="Google Shape;86;p15"/>
          <p:cNvCxnSpPr/>
          <p:nvPr/>
        </p:nvCxnSpPr>
        <p:spPr>
          <a:xfrm>
            <a:off x="3216425" y="2524325"/>
            <a:ext cx="0" cy="153000"/>
          </a:xfrm>
          <a:prstGeom prst="straightConnector1">
            <a:avLst/>
          </a:prstGeom>
          <a:noFill/>
          <a:ln w="28575" cap="flat" cmpd="sng">
            <a:solidFill>
              <a:schemeClr val="dk1"/>
            </a:solidFill>
            <a:prstDash val="solid"/>
            <a:round/>
            <a:headEnd type="none" w="med" len="med"/>
            <a:tailEnd type="none" w="med" len="med"/>
          </a:ln>
        </p:spPr>
      </p:cxnSp>
      <p:cxnSp>
        <p:nvCxnSpPr>
          <p:cNvPr id="87" name="Google Shape;87;p15"/>
          <p:cNvCxnSpPr/>
          <p:nvPr/>
        </p:nvCxnSpPr>
        <p:spPr>
          <a:xfrm>
            <a:off x="3575900" y="2524325"/>
            <a:ext cx="0" cy="153000"/>
          </a:xfrm>
          <a:prstGeom prst="straightConnector1">
            <a:avLst/>
          </a:prstGeom>
          <a:noFill/>
          <a:ln w="28575" cap="flat" cmpd="sng">
            <a:solidFill>
              <a:schemeClr val="dk1"/>
            </a:solidFill>
            <a:prstDash val="solid"/>
            <a:round/>
            <a:headEnd type="none" w="med" len="med"/>
            <a:tailEnd type="none" w="med" len="med"/>
          </a:ln>
        </p:spPr>
      </p:cxnSp>
      <p:cxnSp>
        <p:nvCxnSpPr>
          <p:cNvPr id="88" name="Google Shape;88;p15"/>
          <p:cNvCxnSpPr/>
          <p:nvPr/>
        </p:nvCxnSpPr>
        <p:spPr>
          <a:xfrm>
            <a:off x="4064775" y="2512425"/>
            <a:ext cx="0" cy="153000"/>
          </a:xfrm>
          <a:prstGeom prst="straightConnector1">
            <a:avLst/>
          </a:prstGeom>
          <a:noFill/>
          <a:ln w="28575" cap="flat" cmpd="sng">
            <a:solidFill>
              <a:schemeClr val="dk1"/>
            </a:solidFill>
            <a:prstDash val="solid"/>
            <a:round/>
            <a:headEnd type="none" w="med" len="med"/>
            <a:tailEnd type="none" w="med" len="med"/>
          </a:ln>
        </p:spPr>
      </p:cxnSp>
      <p:sp>
        <p:nvSpPr>
          <p:cNvPr id="89" name="Google Shape;89;p15"/>
          <p:cNvSpPr txBox="1"/>
          <p:nvPr/>
        </p:nvSpPr>
        <p:spPr>
          <a:xfrm>
            <a:off x="115050" y="2575675"/>
            <a:ext cx="4405200" cy="21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   1       2    3  4    5    6    7    8  9  10   11    12</a:t>
            </a:r>
            <a:r>
              <a:rPr lang="en" sz="1800">
                <a:solidFill>
                  <a:schemeClr val="dk2"/>
                </a:solidFill>
              </a:rPr>
              <a:t>  </a:t>
            </a:r>
            <a:endParaRPr sz="1800">
              <a:solidFill>
                <a:schemeClr val="dk2"/>
              </a:solidFill>
            </a:endParaRPr>
          </a:p>
        </p:txBody>
      </p:sp>
      <p:sp>
        <p:nvSpPr>
          <p:cNvPr id="90" name="Google Shape;90;p15"/>
          <p:cNvSpPr txBox="1"/>
          <p:nvPr/>
        </p:nvSpPr>
        <p:spPr>
          <a:xfrm>
            <a:off x="4802425" y="1658075"/>
            <a:ext cx="4324500" cy="143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solidFill>
                  <a:schemeClr val="dk1"/>
                </a:solidFill>
                <a:latin typeface="Times New Roman"/>
                <a:ea typeface="Times New Roman"/>
                <a:cs typeface="Times New Roman"/>
                <a:sym typeface="Times New Roman"/>
              </a:rPr>
              <a:t>Streaky Sequence:</a:t>
            </a: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1000"/>
              </a:spcBef>
              <a:spcAft>
                <a:spcPts val="1000"/>
              </a:spcAft>
              <a:buNone/>
            </a:pPr>
            <a:r>
              <a:rPr lang="en" sz="2000">
                <a:solidFill>
                  <a:schemeClr val="dk1"/>
                </a:solidFill>
                <a:latin typeface="Times New Roman"/>
                <a:ea typeface="Times New Roman"/>
                <a:cs typeface="Times New Roman"/>
                <a:sym typeface="Times New Roman"/>
              </a:rPr>
              <a:t>WWWWWWWWWWLLLLLLLLLL</a:t>
            </a:r>
            <a:endParaRPr sz="2000">
              <a:solidFill>
                <a:schemeClr val="dk1"/>
              </a:solidFill>
              <a:latin typeface="Times New Roman"/>
              <a:ea typeface="Times New Roman"/>
              <a:cs typeface="Times New Roman"/>
              <a:sym typeface="Times New Roman"/>
            </a:endParaRPr>
          </a:p>
        </p:txBody>
      </p:sp>
      <p:cxnSp>
        <p:nvCxnSpPr>
          <p:cNvPr id="91" name="Google Shape;91;p15"/>
          <p:cNvCxnSpPr/>
          <p:nvPr/>
        </p:nvCxnSpPr>
        <p:spPr>
          <a:xfrm>
            <a:off x="4809200" y="2669325"/>
            <a:ext cx="4105200" cy="0"/>
          </a:xfrm>
          <a:prstGeom prst="straightConnector1">
            <a:avLst/>
          </a:prstGeom>
          <a:noFill/>
          <a:ln w="28575" cap="flat" cmpd="sng">
            <a:solidFill>
              <a:schemeClr val="dk1"/>
            </a:solidFill>
            <a:prstDash val="solid"/>
            <a:round/>
            <a:headEnd type="none" w="med" len="med"/>
            <a:tailEnd type="none" w="med" len="med"/>
          </a:ln>
        </p:spPr>
      </p:cxnSp>
      <p:cxnSp>
        <p:nvCxnSpPr>
          <p:cNvPr id="92" name="Google Shape;92;p15"/>
          <p:cNvCxnSpPr/>
          <p:nvPr/>
        </p:nvCxnSpPr>
        <p:spPr>
          <a:xfrm>
            <a:off x="4826775" y="2512425"/>
            <a:ext cx="0" cy="153000"/>
          </a:xfrm>
          <a:prstGeom prst="straightConnector1">
            <a:avLst/>
          </a:prstGeom>
          <a:noFill/>
          <a:ln w="28575" cap="flat" cmpd="sng">
            <a:solidFill>
              <a:schemeClr val="dk1"/>
            </a:solidFill>
            <a:prstDash val="solid"/>
            <a:round/>
            <a:headEnd type="none" w="med" len="med"/>
            <a:tailEnd type="none" w="med" len="med"/>
          </a:ln>
        </p:spPr>
      </p:cxnSp>
      <p:cxnSp>
        <p:nvCxnSpPr>
          <p:cNvPr id="93" name="Google Shape;93;p15"/>
          <p:cNvCxnSpPr/>
          <p:nvPr/>
        </p:nvCxnSpPr>
        <p:spPr>
          <a:xfrm>
            <a:off x="7276725" y="2524325"/>
            <a:ext cx="0" cy="153000"/>
          </a:xfrm>
          <a:prstGeom prst="straightConnector1">
            <a:avLst/>
          </a:prstGeom>
          <a:noFill/>
          <a:ln w="28575" cap="flat" cmpd="sng">
            <a:solidFill>
              <a:schemeClr val="dk1"/>
            </a:solidFill>
            <a:prstDash val="solid"/>
            <a:round/>
            <a:headEnd type="none" w="med" len="med"/>
            <a:tailEnd type="none" w="med" len="med"/>
          </a:ln>
        </p:spPr>
      </p:cxnSp>
      <p:cxnSp>
        <p:nvCxnSpPr>
          <p:cNvPr id="94" name="Google Shape;94;p15"/>
          <p:cNvCxnSpPr/>
          <p:nvPr/>
        </p:nvCxnSpPr>
        <p:spPr>
          <a:xfrm>
            <a:off x="8909275" y="2524325"/>
            <a:ext cx="0" cy="153000"/>
          </a:xfrm>
          <a:prstGeom prst="straightConnector1">
            <a:avLst/>
          </a:prstGeom>
          <a:noFill/>
          <a:ln w="28575" cap="flat" cmpd="sng">
            <a:solidFill>
              <a:schemeClr val="dk1"/>
            </a:solidFill>
            <a:prstDash val="solid"/>
            <a:round/>
            <a:headEnd type="none" w="med" len="med"/>
            <a:tailEnd type="none" w="med" len="med"/>
          </a:ln>
        </p:spPr>
      </p:cxnSp>
      <p:sp>
        <p:nvSpPr>
          <p:cNvPr id="95" name="Google Shape;95;p15"/>
          <p:cNvSpPr txBox="1"/>
          <p:nvPr/>
        </p:nvSpPr>
        <p:spPr>
          <a:xfrm>
            <a:off x="4458450" y="2575675"/>
            <a:ext cx="4405200" cy="21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                      1                                   2</a:t>
            </a:r>
            <a:r>
              <a:rPr lang="en" sz="1800">
                <a:solidFill>
                  <a:schemeClr val="dk2"/>
                </a:solidFill>
              </a:rPr>
              <a:t>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E5CD">
            <a:alpha val="33330"/>
          </a:srgbClr>
        </a:solidFill>
        <a:effectLst/>
      </p:bgPr>
    </p:bg>
    <p:spTree>
      <p:nvGrpSpPr>
        <p:cNvPr id="1" name="Shape 99"/>
        <p:cNvGrpSpPr/>
        <p:nvPr/>
      </p:nvGrpSpPr>
      <p:grpSpPr>
        <a:xfrm>
          <a:off x="0" y="0"/>
          <a:ext cx="0" cy="0"/>
          <a:chOff x="0" y="0"/>
          <a:chExt cx="0" cy="0"/>
        </a:xfrm>
      </p:grpSpPr>
      <p:cxnSp>
        <p:nvCxnSpPr>
          <p:cNvPr id="100" name="Google Shape;100;p16"/>
          <p:cNvCxnSpPr/>
          <p:nvPr/>
        </p:nvCxnSpPr>
        <p:spPr>
          <a:xfrm>
            <a:off x="-12450" y="818100"/>
            <a:ext cx="7417800" cy="0"/>
          </a:xfrm>
          <a:prstGeom prst="straightConnector1">
            <a:avLst/>
          </a:prstGeom>
          <a:noFill/>
          <a:ln w="28575" cap="flat" cmpd="sng">
            <a:solidFill>
              <a:srgbClr val="1C4587"/>
            </a:solidFill>
            <a:prstDash val="solid"/>
            <a:round/>
            <a:headEnd type="none" w="med" len="med"/>
            <a:tailEnd type="none" w="med" len="med"/>
          </a:ln>
        </p:spPr>
      </p:cxnSp>
      <p:sp>
        <p:nvSpPr>
          <p:cNvPr id="101" name="Google Shape;101;p16"/>
          <p:cNvSpPr txBox="1"/>
          <p:nvPr/>
        </p:nvSpPr>
        <p:spPr>
          <a:xfrm>
            <a:off x="311700" y="15380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2800">
                <a:latin typeface="Times New Roman"/>
                <a:ea typeface="Times New Roman"/>
                <a:cs typeface="Times New Roman"/>
                <a:sym typeface="Times New Roman"/>
              </a:rPr>
              <a:t>Autocorrelation</a:t>
            </a:r>
            <a:endParaRPr sz="2800">
              <a:solidFill>
                <a:srgbClr val="000000"/>
              </a:solidFill>
              <a:latin typeface="Times New Roman"/>
              <a:ea typeface="Times New Roman"/>
              <a:cs typeface="Times New Roman"/>
              <a:sym typeface="Times New Roman"/>
            </a:endParaRPr>
          </a:p>
        </p:txBody>
      </p:sp>
      <p:sp>
        <p:nvSpPr>
          <p:cNvPr id="102" name="Google Shape;102;p16"/>
          <p:cNvSpPr txBox="1"/>
          <p:nvPr/>
        </p:nvSpPr>
        <p:spPr>
          <a:xfrm>
            <a:off x="311700" y="909688"/>
            <a:ext cx="8367300" cy="5727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Examines the sequential dependence of outcomes (whether wins predict wins and losses predict losses in back-to-back games)</a:t>
            </a:r>
            <a:endParaRPr sz="170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 sz="1600">
                <a:latin typeface="Times New Roman"/>
                <a:ea typeface="Times New Roman"/>
                <a:cs typeface="Times New Roman"/>
                <a:sym typeface="Times New Roman"/>
              </a:rPr>
              <a:t>                  WWLLLWLWWLWWLWLL                 WWWWWWWWLLLLLLLL</a:t>
            </a: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Momentum Hypothesis: autocorrelations will be larger than expected by chance</a:t>
            </a:r>
            <a:endParaRPr sz="1700">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Null Hypothesis: autocorrelations will match chance level expectations.</a:t>
            </a: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p:txBody>
      </p:sp>
      <p:pic>
        <p:nvPicPr>
          <p:cNvPr id="103" name="Google Shape;103;p16"/>
          <p:cNvPicPr preferRelativeResize="0"/>
          <p:nvPr/>
        </p:nvPicPr>
        <p:blipFill rotWithShape="1">
          <a:blip r:embed="rId3">
            <a:alphaModFix/>
          </a:blip>
          <a:srcRect l="2189" t="3196" r="49995" b="2517"/>
          <a:stretch/>
        </p:blipFill>
        <p:spPr>
          <a:xfrm>
            <a:off x="4754150" y="1811200"/>
            <a:ext cx="3190426" cy="2709924"/>
          </a:xfrm>
          <a:prstGeom prst="rect">
            <a:avLst/>
          </a:prstGeom>
          <a:noFill/>
          <a:ln>
            <a:noFill/>
          </a:ln>
        </p:spPr>
      </p:pic>
      <p:sp>
        <p:nvSpPr>
          <p:cNvPr id="104" name="Google Shape;104;p16"/>
          <p:cNvSpPr txBox="1"/>
          <p:nvPr/>
        </p:nvSpPr>
        <p:spPr>
          <a:xfrm>
            <a:off x="7543400" y="4849925"/>
            <a:ext cx="1965600" cy="1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Ruscio &amp; Brady (2020)</a:t>
            </a:r>
            <a:endParaRPr sz="1800">
              <a:solidFill>
                <a:schemeClr val="dk2"/>
              </a:solidFill>
            </a:endParaRPr>
          </a:p>
        </p:txBody>
      </p:sp>
      <p:pic>
        <p:nvPicPr>
          <p:cNvPr id="105" name="Google Shape;105;p16"/>
          <p:cNvPicPr preferRelativeResize="0"/>
          <p:nvPr/>
        </p:nvPicPr>
        <p:blipFill rotWithShape="1">
          <a:blip r:embed="rId3">
            <a:alphaModFix/>
          </a:blip>
          <a:srcRect l="52185" t="3196" b="2517"/>
          <a:stretch/>
        </p:blipFill>
        <p:spPr>
          <a:xfrm>
            <a:off x="1381575" y="1811200"/>
            <a:ext cx="3190426" cy="2709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E5CD">
            <a:alpha val="33330"/>
          </a:srgbClr>
        </a:solidFill>
        <a:effectLst/>
      </p:bgPr>
    </p:bg>
    <p:spTree>
      <p:nvGrpSpPr>
        <p:cNvPr id="1" name="Shape 109"/>
        <p:cNvGrpSpPr/>
        <p:nvPr/>
      </p:nvGrpSpPr>
      <p:grpSpPr>
        <a:xfrm>
          <a:off x="0" y="0"/>
          <a:ext cx="0" cy="0"/>
          <a:chOff x="0" y="0"/>
          <a:chExt cx="0" cy="0"/>
        </a:xfrm>
      </p:grpSpPr>
      <p:cxnSp>
        <p:nvCxnSpPr>
          <p:cNvPr id="110" name="Google Shape;110;p17"/>
          <p:cNvCxnSpPr/>
          <p:nvPr/>
        </p:nvCxnSpPr>
        <p:spPr>
          <a:xfrm>
            <a:off x="-12450" y="818100"/>
            <a:ext cx="7417800" cy="0"/>
          </a:xfrm>
          <a:prstGeom prst="straightConnector1">
            <a:avLst/>
          </a:prstGeom>
          <a:noFill/>
          <a:ln w="28575" cap="flat" cmpd="sng">
            <a:solidFill>
              <a:srgbClr val="1C4587"/>
            </a:solidFill>
            <a:prstDash val="solid"/>
            <a:round/>
            <a:headEnd type="none" w="med" len="med"/>
            <a:tailEnd type="none" w="med" len="med"/>
          </a:ln>
        </p:spPr>
      </p:cxnSp>
      <p:sp>
        <p:nvSpPr>
          <p:cNvPr id="111" name="Google Shape;111;p17"/>
          <p:cNvSpPr txBox="1"/>
          <p:nvPr/>
        </p:nvSpPr>
        <p:spPr>
          <a:xfrm>
            <a:off x="311700" y="15380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2800">
                <a:latin typeface="Times New Roman"/>
                <a:ea typeface="Times New Roman"/>
                <a:cs typeface="Times New Roman"/>
                <a:sym typeface="Times New Roman"/>
              </a:rPr>
              <a:t>Conditional Probabilities</a:t>
            </a:r>
            <a:endParaRPr sz="2800">
              <a:solidFill>
                <a:srgbClr val="000000"/>
              </a:solidFill>
              <a:latin typeface="Times New Roman"/>
              <a:ea typeface="Times New Roman"/>
              <a:cs typeface="Times New Roman"/>
              <a:sym typeface="Times New Roman"/>
            </a:endParaRPr>
          </a:p>
        </p:txBody>
      </p:sp>
      <p:sp>
        <p:nvSpPr>
          <p:cNvPr id="112" name="Google Shape;112;p17"/>
          <p:cNvSpPr txBox="1"/>
          <p:nvPr/>
        </p:nvSpPr>
        <p:spPr>
          <a:xfrm>
            <a:off x="239950" y="999275"/>
            <a:ext cx="8367300" cy="40260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Examines whether previous outcomes exert influence on the probability of the subsequent outcomes</a:t>
            </a: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457200" algn="l" rtl="0">
              <a:lnSpc>
                <a:spcPct val="115000"/>
              </a:lnSpc>
              <a:spcBef>
                <a:spcPts val="0"/>
              </a:spcBef>
              <a:spcAft>
                <a:spcPts val="0"/>
              </a:spcAft>
              <a:buNone/>
            </a:pPr>
            <a:r>
              <a:rPr lang="en" sz="1900">
                <a:latin typeface="Times New Roman"/>
                <a:ea typeface="Times New Roman"/>
                <a:cs typeface="Times New Roman"/>
                <a:sym typeface="Times New Roman"/>
              </a:rPr>
              <a:t>p(W | LLL)  p(W | LL)  p(W| L)   p(W)  p(W | W)  p(W | WW)  p(W | WWW)</a:t>
            </a:r>
            <a:endParaRPr sz="19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Momentum Hypothesis: probabilities for an outcome will be significantly different from chance-level probabilities (upward slope)</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Null Hypothesis: probabilities will match chance-level probabilities (flat)</a:t>
            </a:r>
            <a:endParaRPr sz="1900">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900">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9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700">
              <a:latin typeface="Times New Roman"/>
              <a:ea typeface="Times New Roman"/>
              <a:cs typeface="Times New Roman"/>
              <a:sym typeface="Times New Roman"/>
            </a:endParaRPr>
          </a:p>
        </p:txBody>
      </p:sp>
      <p:cxnSp>
        <p:nvCxnSpPr>
          <p:cNvPr id="113" name="Google Shape;113;p17"/>
          <p:cNvCxnSpPr/>
          <p:nvPr/>
        </p:nvCxnSpPr>
        <p:spPr>
          <a:xfrm rot="10800000">
            <a:off x="1286625" y="2662325"/>
            <a:ext cx="234900" cy="236400"/>
          </a:xfrm>
          <a:prstGeom prst="straightConnector1">
            <a:avLst/>
          </a:prstGeom>
          <a:noFill/>
          <a:ln w="19050" cap="flat" cmpd="sng">
            <a:solidFill>
              <a:srgbClr val="000000"/>
            </a:solidFill>
            <a:prstDash val="solid"/>
            <a:round/>
            <a:headEnd type="none" w="med" len="med"/>
            <a:tailEnd type="triangle" w="med" len="med"/>
          </a:ln>
        </p:spPr>
      </p:cxnSp>
      <p:sp>
        <p:nvSpPr>
          <p:cNvPr id="114" name="Google Shape;114;p17"/>
          <p:cNvSpPr txBox="1"/>
          <p:nvPr/>
        </p:nvSpPr>
        <p:spPr>
          <a:xfrm>
            <a:off x="1521525" y="2789075"/>
            <a:ext cx="2898600" cy="44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chemeClr val="dk1"/>
                </a:solidFill>
                <a:latin typeface="Times New Roman"/>
                <a:ea typeface="Times New Roman"/>
                <a:cs typeface="Times New Roman"/>
                <a:sym typeface="Times New Roman"/>
              </a:rPr>
              <a:t>Probability of a win given a sequence of three losses </a:t>
            </a:r>
            <a:endParaRPr sz="1600">
              <a:solidFill>
                <a:schemeClr val="dk2"/>
              </a:solidFill>
            </a:endParaRPr>
          </a:p>
        </p:txBody>
      </p:sp>
      <p:cxnSp>
        <p:nvCxnSpPr>
          <p:cNvPr id="115" name="Google Shape;115;p17"/>
          <p:cNvCxnSpPr/>
          <p:nvPr/>
        </p:nvCxnSpPr>
        <p:spPr>
          <a:xfrm rot="10800000" flipH="1">
            <a:off x="7298375" y="2668850"/>
            <a:ext cx="265800" cy="267000"/>
          </a:xfrm>
          <a:prstGeom prst="straightConnector1">
            <a:avLst/>
          </a:prstGeom>
          <a:noFill/>
          <a:ln w="19050" cap="flat" cmpd="sng">
            <a:solidFill>
              <a:srgbClr val="000000"/>
            </a:solidFill>
            <a:prstDash val="solid"/>
            <a:round/>
            <a:headEnd type="none" w="med" len="med"/>
            <a:tailEnd type="triangle" w="med" len="med"/>
          </a:ln>
        </p:spPr>
      </p:cxnSp>
      <p:sp>
        <p:nvSpPr>
          <p:cNvPr id="116" name="Google Shape;116;p17"/>
          <p:cNvSpPr txBox="1"/>
          <p:nvPr/>
        </p:nvSpPr>
        <p:spPr>
          <a:xfrm>
            <a:off x="5013600" y="2760400"/>
            <a:ext cx="2586600" cy="44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chemeClr val="dk1"/>
                </a:solidFill>
                <a:latin typeface="Times New Roman"/>
                <a:ea typeface="Times New Roman"/>
                <a:cs typeface="Times New Roman"/>
                <a:sym typeface="Times New Roman"/>
              </a:rPr>
              <a:t>Probability of a win given a sequence of three wins</a:t>
            </a:r>
            <a:endParaRPr sz="1600">
              <a:solidFill>
                <a:schemeClr val="dk2"/>
              </a:solidFill>
            </a:endParaRPr>
          </a:p>
        </p:txBody>
      </p:sp>
      <p:cxnSp>
        <p:nvCxnSpPr>
          <p:cNvPr id="117" name="Google Shape;117;p17"/>
          <p:cNvCxnSpPr/>
          <p:nvPr/>
        </p:nvCxnSpPr>
        <p:spPr>
          <a:xfrm flipH="1">
            <a:off x="4420125" y="2012450"/>
            <a:ext cx="216600" cy="229500"/>
          </a:xfrm>
          <a:prstGeom prst="straightConnector1">
            <a:avLst/>
          </a:prstGeom>
          <a:noFill/>
          <a:ln w="19050" cap="flat" cmpd="sng">
            <a:solidFill>
              <a:srgbClr val="000000"/>
            </a:solidFill>
            <a:prstDash val="solid"/>
            <a:round/>
            <a:headEnd type="none" w="med" len="med"/>
            <a:tailEnd type="triangle" w="med" len="med"/>
          </a:ln>
        </p:spPr>
      </p:cxnSp>
      <p:sp>
        <p:nvSpPr>
          <p:cNvPr id="118" name="Google Shape;118;p17"/>
          <p:cNvSpPr txBox="1"/>
          <p:nvPr/>
        </p:nvSpPr>
        <p:spPr>
          <a:xfrm>
            <a:off x="4684800" y="1566050"/>
            <a:ext cx="3145200" cy="44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chemeClr val="dk1"/>
                </a:solidFill>
                <a:latin typeface="Times New Roman"/>
                <a:ea typeface="Times New Roman"/>
                <a:cs typeface="Times New Roman"/>
                <a:sym typeface="Times New Roman"/>
              </a:rPr>
              <a:t>Probability of a win regardless of sequence</a:t>
            </a:r>
            <a:endParaRPr sz="16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E5CD">
            <a:alpha val="33330"/>
          </a:srgbClr>
        </a:solidFill>
        <a:effectLst/>
      </p:bgPr>
    </p:bg>
    <p:spTree>
      <p:nvGrpSpPr>
        <p:cNvPr id="1" name="Shape 122"/>
        <p:cNvGrpSpPr/>
        <p:nvPr/>
      </p:nvGrpSpPr>
      <p:grpSpPr>
        <a:xfrm>
          <a:off x="0" y="0"/>
          <a:ext cx="0" cy="0"/>
          <a:chOff x="0" y="0"/>
          <a:chExt cx="0" cy="0"/>
        </a:xfrm>
      </p:grpSpPr>
      <p:sp>
        <p:nvSpPr>
          <p:cNvPr id="123" name="Google Shape;123;p18"/>
          <p:cNvSpPr/>
          <p:nvPr/>
        </p:nvSpPr>
        <p:spPr>
          <a:xfrm>
            <a:off x="151200" y="1000850"/>
            <a:ext cx="8841600" cy="67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highlight>
                <a:schemeClr val="lt1"/>
              </a:highlight>
            </a:endParaRPr>
          </a:p>
        </p:txBody>
      </p:sp>
      <p:cxnSp>
        <p:nvCxnSpPr>
          <p:cNvPr id="124" name="Google Shape;124;p18"/>
          <p:cNvCxnSpPr/>
          <p:nvPr/>
        </p:nvCxnSpPr>
        <p:spPr>
          <a:xfrm>
            <a:off x="-12450" y="818100"/>
            <a:ext cx="7417800" cy="0"/>
          </a:xfrm>
          <a:prstGeom prst="straightConnector1">
            <a:avLst/>
          </a:prstGeom>
          <a:noFill/>
          <a:ln w="28575" cap="flat" cmpd="sng">
            <a:solidFill>
              <a:srgbClr val="1C4587"/>
            </a:solidFill>
            <a:prstDash val="solid"/>
            <a:round/>
            <a:headEnd type="none" w="med" len="med"/>
            <a:tailEnd type="none" w="med" len="med"/>
          </a:ln>
        </p:spPr>
      </p:cxnSp>
      <p:sp>
        <p:nvSpPr>
          <p:cNvPr id="125" name="Google Shape;125;p18"/>
          <p:cNvSpPr txBox="1"/>
          <p:nvPr/>
        </p:nvSpPr>
        <p:spPr>
          <a:xfrm>
            <a:off x="311700" y="15380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2800">
                <a:latin typeface="Times New Roman"/>
                <a:ea typeface="Times New Roman"/>
                <a:cs typeface="Times New Roman"/>
                <a:sym typeface="Times New Roman"/>
              </a:rPr>
              <a:t>Code Development</a:t>
            </a:r>
            <a:endParaRPr sz="2800">
              <a:solidFill>
                <a:srgbClr val="000000"/>
              </a:solidFill>
              <a:latin typeface="Times New Roman"/>
              <a:ea typeface="Times New Roman"/>
              <a:cs typeface="Times New Roman"/>
              <a:sym typeface="Times New Roman"/>
            </a:endParaRPr>
          </a:p>
        </p:txBody>
      </p:sp>
      <p:sp>
        <p:nvSpPr>
          <p:cNvPr id="126" name="Google Shape;126;p18"/>
          <p:cNvSpPr txBox="1"/>
          <p:nvPr/>
        </p:nvSpPr>
        <p:spPr>
          <a:xfrm>
            <a:off x="151200" y="1053050"/>
            <a:ext cx="9024600" cy="572700"/>
          </a:xfrm>
          <a:prstGeom prst="rect">
            <a:avLst/>
          </a:prstGeom>
          <a:noFill/>
          <a:ln>
            <a:noFill/>
          </a:ln>
        </p:spPr>
        <p:txBody>
          <a:bodyPr spcFirstLastPara="1" wrap="square" lIns="91425" tIns="91425" rIns="91425" bIns="91425" anchor="t" anchorCtr="0">
            <a:noAutofit/>
          </a:bodyPr>
          <a:lstStyle/>
          <a:p>
            <a:pPr marL="2569464" lvl="0" indent="-2569464" algn="l" rtl="0">
              <a:lnSpc>
                <a:spcPct val="115000"/>
              </a:lnSpc>
              <a:spcBef>
                <a:spcPts val="0"/>
              </a:spcBef>
              <a:spcAft>
                <a:spcPts val="0"/>
              </a:spcAft>
              <a:buNone/>
            </a:pPr>
            <a:r>
              <a:rPr lang="en" sz="1300">
                <a:latin typeface="Roboto Mono"/>
                <a:ea typeface="Roboto Mono"/>
                <a:cs typeface="Roboto Mono"/>
                <a:sym typeface="Roboto Mono"/>
              </a:rPr>
              <a:t>streakTests &lt;- </a:t>
            </a:r>
            <a:r>
              <a:rPr lang="en" sz="1300">
                <a:solidFill>
                  <a:srgbClr val="0000FF"/>
                </a:solidFill>
                <a:latin typeface="Roboto Mono"/>
                <a:ea typeface="Roboto Mono"/>
                <a:cs typeface="Roboto Mono"/>
                <a:sym typeface="Roboto Mono"/>
              </a:rPr>
              <a:t>function</a:t>
            </a:r>
            <a:r>
              <a:rPr lang="en" sz="1300">
                <a:latin typeface="Roboto Mono"/>
                <a:ea typeface="Roboto Mono"/>
                <a:cs typeface="Roboto Mono"/>
                <a:sym typeface="Roboto Mono"/>
              </a:rPr>
              <a:t>(data, succ = </a:t>
            </a:r>
            <a:r>
              <a:rPr lang="en" sz="1300">
                <a:solidFill>
                  <a:srgbClr val="0000FF"/>
                </a:solidFill>
                <a:latin typeface="Roboto Mono"/>
                <a:ea typeface="Roboto Mono"/>
                <a:cs typeface="Roboto Mono"/>
                <a:sym typeface="Roboto Mono"/>
              </a:rPr>
              <a:t>1</a:t>
            </a:r>
            <a:r>
              <a:rPr lang="en" sz="1300">
                <a:latin typeface="Roboto Mono"/>
                <a:ea typeface="Roboto Mono"/>
                <a:cs typeface="Roboto Mono"/>
                <a:sym typeface="Roboto Mono"/>
              </a:rPr>
              <a:t>, fail = </a:t>
            </a:r>
            <a:r>
              <a:rPr lang="en" sz="1300">
                <a:solidFill>
                  <a:srgbClr val="0000FF"/>
                </a:solidFill>
                <a:latin typeface="Roboto Mono"/>
                <a:ea typeface="Roboto Mono"/>
                <a:cs typeface="Roboto Mono"/>
                <a:sym typeface="Roboto Mono"/>
              </a:rPr>
              <a:t>0</a:t>
            </a:r>
            <a:r>
              <a:rPr lang="en" sz="1300">
                <a:latin typeface="Roboto Mono"/>
                <a:ea typeface="Roboto Mono"/>
                <a:cs typeface="Roboto Mono"/>
                <a:sym typeface="Roboto Mono"/>
              </a:rPr>
              <a:t>, n = </a:t>
            </a:r>
            <a:r>
              <a:rPr lang="en" sz="1300">
                <a:solidFill>
                  <a:srgbClr val="0000FF"/>
                </a:solidFill>
                <a:latin typeface="Roboto Mono"/>
                <a:ea typeface="Roboto Mono"/>
                <a:cs typeface="Roboto Mono"/>
                <a:sym typeface="Roboto Mono"/>
              </a:rPr>
              <a:t>1000</a:t>
            </a:r>
            <a:r>
              <a:rPr lang="en" sz="1300">
                <a:latin typeface="Roboto Mono"/>
                <a:ea typeface="Roboto Mono"/>
                <a:cs typeface="Roboto Mono"/>
                <a:sym typeface="Roboto Mono"/>
              </a:rPr>
              <a:t>, conf = </a:t>
            </a:r>
            <a:r>
              <a:rPr lang="en" sz="1300">
                <a:solidFill>
                  <a:srgbClr val="0000FF"/>
                </a:solidFill>
                <a:latin typeface="Roboto Mono"/>
                <a:ea typeface="Roboto Mono"/>
                <a:cs typeface="Roboto Mono"/>
                <a:sym typeface="Roboto Mono"/>
              </a:rPr>
              <a:t>.95</a:t>
            </a:r>
            <a:r>
              <a:rPr lang="en" sz="1300">
                <a:latin typeface="Roboto Mono"/>
                <a:ea typeface="Roboto Mono"/>
                <a:cs typeface="Roboto Mono"/>
                <a:sym typeface="Roboto Mono"/>
              </a:rPr>
              <a:t>, dp = </a:t>
            </a:r>
            <a:r>
              <a:rPr lang="en" sz="1300">
                <a:solidFill>
                  <a:srgbClr val="0000FF"/>
                </a:solidFill>
                <a:latin typeface="Roboto Mono"/>
                <a:ea typeface="Roboto Mono"/>
                <a:cs typeface="Roboto Mono"/>
                <a:sym typeface="Roboto Mono"/>
              </a:rPr>
              <a:t>3</a:t>
            </a:r>
            <a:r>
              <a:rPr lang="en" sz="1300">
                <a:latin typeface="Roboto Mono"/>
                <a:ea typeface="Roboto Mono"/>
                <a:cs typeface="Roboto Mono"/>
                <a:sym typeface="Roboto Mono"/>
              </a:rPr>
              <a:t>, pdp = </a:t>
            </a:r>
            <a:r>
              <a:rPr lang="en" sz="1300">
                <a:solidFill>
                  <a:srgbClr val="0000FF"/>
                </a:solidFill>
                <a:latin typeface="Roboto Mono"/>
                <a:ea typeface="Roboto Mono"/>
                <a:cs typeface="Roboto Mono"/>
                <a:sym typeface="Roboto Mono"/>
              </a:rPr>
              <a:t>3</a:t>
            </a:r>
            <a:r>
              <a:rPr lang="en" sz="1300">
                <a:latin typeface="Roboto Mono"/>
                <a:ea typeface="Roboto Mono"/>
                <a:cs typeface="Roboto Mono"/>
                <a:sym typeface="Roboto Mono"/>
              </a:rPr>
              <a:t>,runsT = </a:t>
            </a:r>
            <a:r>
              <a:rPr lang="en" sz="1300">
                <a:solidFill>
                  <a:srgbClr val="0000FF"/>
                </a:solidFill>
                <a:latin typeface="Roboto Mono"/>
                <a:ea typeface="Roboto Mono"/>
                <a:cs typeface="Roboto Mono"/>
                <a:sym typeface="Roboto Mono"/>
              </a:rPr>
              <a:t>T</a:t>
            </a:r>
            <a:r>
              <a:rPr lang="en" sz="1300">
                <a:latin typeface="Roboto Mono"/>
                <a:ea typeface="Roboto Mono"/>
                <a:cs typeface="Roboto Mono"/>
                <a:sym typeface="Roboto Mono"/>
              </a:rPr>
              <a:t>, acT = </a:t>
            </a:r>
            <a:r>
              <a:rPr lang="en" sz="1300">
                <a:solidFill>
                  <a:srgbClr val="0000FF"/>
                </a:solidFill>
                <a:latin typeface="Roboto Mono"/>
                <a:ea typeface="Roboto Mono"/>
                <a:cs typeface="Roboto Mono"/>
                <a:sym typeface="Roboto Mono"/>
              </a:rPr>
              <a:t>T</a:t>
            </a:r>
            <a:r>
              <a:rPr lang="en" sz="1300">
                <a:latin typeface="Roboto Mono"/>
                <a:ea typeface="Roboto Mono"/>
                <a:cs typeface="Roboto Mono"/>
                <a:sym typeface="Roboto Mono"/>
              </a:rPr>
              <a:t>, lag = </a:t>
            </a:r>
            <a:r>
              <a:rPr lang="en" sz="1300">
                <a:solidFill>
                  <a:srgbClr val="0000FF"/>
                </a:solidFill>
                <a:latin typeface="Roboto Mono"/>
                <a:ea typeface="Roboto Mono"/>
                <a:cs typeface="Roboto Mono"/>
                <a:sym typeface="Roboto Mono"/>
              </a:rPr>
              <a:t>1</a:t>
            </a:r>
            <a:r>
              <a:rPr lang="en" sz="1300">
                <a:latin typeface="Roboto Mono"/>
                <a:ea typeface="Roboto Mono"/>
                <a:cs typeface="Roboto Mono"/>
                <a:sym typeface="Roboto Mono"/>
              </a:rPr>
              <a:t>, cpT = </a:t>
            </a:r>
            <a:r>
              <a:rPr lang="en" sz="1300">
                <a:solidFill>
                  <a:srgbClr val="0000FF"/>
                </a:solidFill>
                <a:latin typeface="Roboto Mono"/>
                <a:ea typeface="Roboto Mono"/>
                <a:cs typeface="Roboto Mono"/>
                <a:sym typeface="Roboto Mono"/>
              </a:rPr>
              <a:t>T</a:t>
            </a:r>
            <a:r>
              <a:rPr lang="en" sz="1300">
                <a:latin typeface="Roboto Mono"/>
                <a:ea typeface="Roboto Mono"/>
                <a:cs typeface="Roboto Mono"/>
                <a:sym typeface="Roboto Mono"/>
              </a:rPr>
              <a:t>, prior = </a:t>
            </a:r>
            <a:r>
              <a:rPr lang="en" sz="1300">
                <a:solidFill>
                  <a:srgbClr val="0000FF"/>
                </a:solidFill>
                <a:latin typeface="Roboto Mono"/>
                <a:ea typeface="Roboto Mono"/>
                <a:cs typeface="Roboto Mono"/>
                <a:sym typeface="Roboto Mono"/>
              </a:rPr>
              <a:t>3</a:t>
            </a:r>
            <a:r>
              <a:rPr lang="en" sz="1300">
                <a:latin typeface="Roboto Mono"/>
                <a:ea typeface="Roboto Mono"/>
                <a:cs typeface="Roboto Mono"/>
                <a:sym typeface="Roboto Mono"/>
              </a:rPr>
              <a:t>, graph =</a:t>
            </a:r>
            <a:r>
              <a:rPr lang="en" sz="1300">
                <a:solidFill>
                  <a:srgbClr val="0000FF"/>
                </a:solidFill>
                <a:latin typeface="Roboto Mono"/>
                <a:ea typeface="Roboto Mono"/>
                <a:cs typeface="Roboto Mono"/>
                <a:sym typeface="Roboto Mono"/>
              </a:rPr>
              <a:t> T</a:t>
            </a:r>
            <a:r>
              <a:rPr lang="en" sz="1300">
                <a:latin typeface="Roboto Mono"/>
                <a:ea typeface="Roboto Mono"/>
                <a:cs typeface="Roboto Mono"/>
                <a:sym typeface="Roboto Mono"/>
              </a:rPr>
              <a:t>) </a:t>
            </a:r>
            <a:endParaRPr sz="1300">
              <a:latin typeface="Roboto Mono"/>
              <a:ea typeface="Roboto Mono"/>
              <a:cs typeface="Roboto Mono"/>
              <a:sym typeface="Roboto Mono"/>
            </a:endParaRPr>
          </a:p>
          <a:p>
            <a:pPr marL="2569464" lvl="0" indent="-2569464" algn="l" rtl="0">
              <a:lnSpc>
                <a:spcPct val="115000"/>
              </a:lnSpc>
              <a:spcBef>
                <a:spcPts val="0"/>
              </a:spcBef>
              <a:spcAft>
                <a:spcPts val="0"/>
              </a:spcAft>
              <a:buNone/>
            </a:pPr>
            <a:endParaRPr>
              <a:latin typeface="Roboto Mono"/>
              <a:ea typeface="Roboto Mono"/>
              <a:cs typeface="Roboto Mono"/>
              <a:sym typeface="Roboto Mono"/>
            </a:endParaRPr>
          </a:p>
        </p:txBody>
      </p:sp>
      <p:sp>
        <p:nvSpPr>
          <p:cNvPr id="127" name="Google Shape;127;p18"/>
          <p:cNvSpPr txBox="1"/>
          <p:nvPr/>
        </p:nvSpPr>
        <p:spPr>
          <a:xfrm>
            <a:off x="311700" y="1860700"/>
            <a:ext cx="8841600" cy="33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Roboto Mono"/>
                <a:ea typeface="Roboto Mono"/>
                <a:cs typeface="Roboto Mono"/>
                <a:sym typeface="Roboto Mono"/>
              </a:rPr>
              <a:t>data: binary data sequence or a matrix containing rows of binary data sequences</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a:latin typeface="Roboto Mono"/>
                <a:ea typeface="Roboto Mono"/>
                <a:cs typeface="Roboto Mono"/>
                <a:sym typeface="Roboto Mono"/>
              </a:rPr>
              <a:t>succ: numerical code for a "success" event</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a:latin typeface="Roboto Mono"/>
                <a:ea typeface="Roboto Mono"/>
                <a:cs typeface="Roboto Mono"/>
                <a:sym typeface="Roboto Mono"/>
              </a:rPr>
              <a:t>fail: numerical code for a "failure" event</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a:latin typeface="Roboto Mono"/>
                <a:ea typeface="Roboto Mono"/>
                <a:cs typeface="Roboto Mono"/>
                <a:sym typeface="Roboto Mono"/>
              </a:rPr>
              <a:t>n: number of bootstrap samples used to generate sampling distributions</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a:latin typeface="Roboto Mono"/>
                <a:ea typeface="Roboto Mono"/>
                <a:cs typeface="Roboto Mono"/>
                <a:sym typeface="Roboto Mono"/>
              </a:rPr>
              <a:t>conf: confidence level </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a:latin typeface="Roboto Mono"/>
                <a:ea typeface="Roboto Mono"/>
                <a:cs typeface="Roboto Mono"/>
                <a:sym typeface="Roboto Mono"/>
              </a:rPr>
              <a:t>dp: number of decimal places </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a:latin typeface="Roboto Mono"/>
                <a:ea typeface="Roboto Mono"/>
                <a:cs typeface="Roboto Mono"/>
                <a:sym typeface="Roboto Mono"/>
              </a:rPr>
              <a:t>pdp: number of decimal places for p values </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a:latin typeface="Roboto Mono"/>
                <a:ea typeface="Roboto Mono"/>
                <a:cs typeface="Roboto Mono"/>
                <a:sym typeface="Roboto Mono"/>
              </a:rPr>
              <a:t>runsT: whether to perform the runs test </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a:latin typeface="Roboto Mono"/>
                <a:ea typeface="Roboto Mono"/>
                <a:cs typeface="Roboto Mono"/>
                <a:sym typeface="Roboto Mono"/>
              </a:rPr>
              <a:t>acT: whether to perform the autocorrelation test </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a:latin typeface="Roboto Mono"/>
                <a:ea typeface="Roboto Mono"/>
                <a:cs typeface="Roboto Mono"/>
                <a:sym typeface="Roboto Mono"/>
              </a:rPr>
              <a:t>lag: lag for autocorrelations </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a:latin typeface="Roboto Mono"/>
                <a:ea typeface="Roboto Mono"/>
                <a:cs typeface="Roboto Mono"/>
                <a:sym typeface="Roboto Mono"/>
              </a:rPr>
              <a:t>cpT: whether to perform the conditional probabilities test </a:t>
            </a:r>
            <a:endParaRPr>
              <a:latin typeface="Roboto Mono"/>
              <a:ea typeface="Roboto Mono"/>
              <a:cs typeface="Roboto Mono"/>
              <a:sym typeface="Roboto Mono"/>
            </a:endParaRPr>
          </a:p>
          <a:p>
            <a:pPr marL="0" lvl="0" indent="0" algn="l" rtl="0">
              <a:spcBef>
                <a:spcPts val="0"/>
              </a:spcBef>
              <a:spcAft>
                <a:spcPts val="0"/>
              </a:spcAft>
              <a:buNone/>
            </a:pPr>
            <a:r>
              <a:rPr lang="en">
                <a:latin typeface="Roboto Mono"/>
                <a:ea typeface="Roboto Mono"/>
                <a:cs typeface="Roboto Mono"/>
                <a:sym typeface="Roboto Mono"/>
              </a:rPr>
              <a:t>prior: number of prior events for conditional probabilities </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a:latin typeface="Roboto Mono"/>
                <a:ea typeface="Roboto Mono"/>
                <a:cs typeface="Roboto Mono"/>
                <a:sym typeface="Roboto Mono"/>
              </a:rPr>
              <a:t>graph: whether to provide visualization of results</a:t>
            </a:r>
            <a:endParaRPr>
              <a:latin typeface="Roboto Mono"/>
              <a:ea typeface="Roboto Mono"/>
              <a:cs typeface="Roboto Mono"/>
              <a:sym typeface="Roboto Mono"/>
            </a:endParaRPr>
          </a:p>
          <a:p>
            <a:pPr marL="0" lvl="0" indent="0" algn="l" rtl="0">
              <a:spcBef>
                <a:spcPts val="0"/>
              </a:spcBef>
              <a:spcAft>
                <a:spcPts val="0"/>
              </a:spcAft>
              <a:buNone/>
            </a:pPr>
            <a:endParaRPr sz="1300">
              <a:solidFill>
                <a:schemeClr val="dk2"/>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E5CD">
            <a:alpha val="33330"/>
          </a:srgbClr>
        </a:solidFill>
        <a:effectLst/>
      </p:bgPr>
    </p:bg>
    <p:spTree>
      <p:nvGrpSpPr>
        <p:cNvPr id="1" name="Shape 131"/>
        <p:cNvGrpSpPr/>
        <p:nvPr/>
      </p:nvGrpSpPr>
      <p:grpSpPr>
        <a:xfrm>
          <a:off x="0" y="0"/>
          <a:ext cx="0" cy="0"/>
          <a:chOff x="0" y="0"/>
          <a:chExt cx="0" cy="0"/>
        </a:xfrm>
      </p:grpSpPr>
      <p:sp>
        <p:nvSpPr>
          <p:cNvPr id="132" name="Google Shape;132;p19"/>
          <p:cNvSpPr/>
          <p:nvPr/>
        </p:nvSpPr>
        <p:spPr>
          <a:xfrm>
            <a:off x="151200" y="1381850"/>
            <a:ext cx="8841600" cy="943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highlight>
                <a:schemeClr val="lt1"/>
              </a:highlight>
            </a:endParaRPr>
          </a:p>
        </p:txBody>
      </p:sp>
      <p:cxnSp>
        <p:nvCxnSpPr>
          <p:cNvPr id="133" name="Google Shape;133;p19"/>
          <p:cNvCxnSpPr/>
          <p:nvPr/>
        </p:nvCxnSpPr>
        <p:spPr>
          <a:xfrm>
            <a:off x="-12450" y="818100"/>
            <a:ext cx="7417800" cy="0"/>
          </a:xfrm>
          <a:prstGeom prst="straightConnector1">
            <a:avLst/>
          </a:prstGeom>
          <a:noFill/>
          <a:ln w="28575" cap="flat" cmpd="sng">
            <a:solidFill>
              <a:srgbClr val="1C4587"/>
            </a:solidFill>
            <a:prstDash val="solid"/>
            <a:round/>
            <a:headEnd type="none" w="med" len="med"/>
            <a:tailEnd type="none" w="med" len="med"/>
          </a:ln>
        </p:spPr>
      </p:cxnSp>
      <p:sp>
        <p:nvSpPr>
          <p:cNvPr id="134" name="Google Shape;134;p19"/>
          <p:cNvSpPr txBox="1"/>
          <p:nvPr/>
        </p:nvSpPr>
        <p:spPr>
          <a:xfrm>
            <a:off x="311700" y="15380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2800">
                <a:latin typeface="Times New Roman"/>
                <a:ea typeface="Times New Roman"/>
                <a:cs typeface="Times New Roman"/>
                <a:sym typeface="Times New Roman"/>
              </a:rPr>
              <a:t>Code Development</a:t>
            </a:r>
            <a:endParaRPr sz="2800">
              <a:solidFill>
                <a:srgbClr val="000000"/>
              </a:solidFill>
              <a:latin typeface="Times New Roman"/>
              <a:ea typeface="Times New Roman"/>
              <a:cs typeface="Times New Roman"/>
              <a:sym typeface="Times New Roman"/>
            </a:endParaRPr>
          </a:p>
        </p:txBody>
      </p:sp>
      <p:sp>
        <p:nvSpPr>
          <p:cNvPr id="135" name="Google Shape;135;p19"/>
          <p:cNvSpPr txBox="1"/>
          <p:nvPr/>
        </p:nvSpPr>
        <p:spPr>
          <a:xfrm>
            <a:off x="233575" y="1455275"/>
            <a:ext cx="9024600" cy="572700"/>
          </a:xfrm>
          <a:prstGeom prst="rect">
            <a:avLst/>
          </a:prstGeom>
          <a:noFill/>
          <a:ln>
            <a:noFill/>
          </a:ln>
        </p:spPr>
        <p:txBody>
          <a:bodyPr spcFirstLastPara="1" wrap="square" lIns="91425" tIns="91425" rIns="91425" bIns="91425" anchor="t" anchorCtr="0">
            <a:noAutofit/>
          </a:bodyPr>
          <a:lstStyle/>
          <a:p>
            <a:pPr marL="2569464" lvl="0" indent="-2569464" algn="l" rtl="0">
              <a:lnSpc>
                <a:spcPct val="115000"/>
              </a:lnSpc>
              <a:spcBef>
                <a:spcPts val="0"/>
              </a:spcBef>
              <a:spcAft>
                <a:spcPts val="0"/>
              </a:spcAft>
              <a:buNone/>
            </a:pPr>
            <a:r>
              <a:rPr lang="en" sz="1300">
                <a:latin typeface="Roboto Mono"/>
                <a:ea typeface="Roboto Mono"/>
                <a:cs typeface="Roboto Mono"/>
                <a:sym typeface="Roboto Mono"/>
              </a:rPr>
              <a:t>install.packages("devtools")</a:t>
            </a:r>
            <a:endParaRPr sz="1300">
              <a:latin typeface="Roboto Mono"/>
              <a:ea typeface="Roboto Mono"/>
              <a:cs typeface="Roboto Mono"/>
              <a:sym typeface="Roboto Mono"/>
            </a:endParaRPr>
          </a:p>
          <a:p>
            <a:pPr marL="2569464" lvl="0" indent="-2569464" algn="l" rtl="0">
              <a:lnSpc>
                <a:spcPct val="115000"/>
              </a:lnSpc>
              <a:spcBef>
                <a:spcPts val="0"/>
              </a:spcBef>
              <a:spcAft>
                <a:spcPts val="0"/>
              </a:spcAft>
              <a:buNone/>
            </a:pPr>
            <a:r>
              <a:rPr lang="en" sz="1300">
                <a:latin typeface="Roboto Mono"/>
                <a:ea typeface="Roboto Mono"/>
                <a:cs typeface="Roboto Mono"/>
                <a:sym typeface="Roboto Mono"/>
              </a:rPr>
              <a:t>devtools::install_github("abacij/MyPackage", force = TRUE) </a:t>
            </a:r>
            <a:endParaRPr sz="1300">
              <a:latin typeface="Roboto Mono"/>
              <a:ea typeface="Roboto Mono"/>
              <a:cs typeface="Roboto Mono"/>
              <a:sym typeface="Roboto Mono"/>
            </a:endParaRPr>
          </a:p>
          <a:p>
            <a:pPr marL="2569464" lvl="0" indent="-2569464" algn="l" rtl="0">
              <a:lnSpc>
                <a:spcPct val="115000"/>
              </a:lnSpc>
              <a:spcBef>
                <a:spcPts val="0"/>
              </a:spcBef>
              <a:spcAft>
                <a:spcPts val="0"/>
              </a:spcAft>
              <a:buNone/>
            </a:pPr>
            <a:r>
              <a:rPr lang="en" sz="1300">
                <a:latin typeface="Roboto Mono"/>
                <a:ea typeface="Roboto Mono"/>
                <a:cs typeface="Roboto Mono"/>
                <a:sym typeface="Roboto Mono"/>
              </a:rPr>
              <a:t>library(MomentumTest) </a:t>
            </a:r>
            <a:endParaRPr sz="1300">
              <a:latin typeface="Roboto Mono"/>
              <a:ea typeface="Roboto Mono"/>
              <a:cs typeface="Roboto Mono"/>
              <a:sym typeface="Roboto Mono"/>
            </a:endParaRPr>
          </a:p>
          <a:p>
            <a:pPr marL="2569464" lvl="0" indent="-2569464" algn="l" rtl="0">
              <a:lnSpc>
                <a:spcPct val="115000"/>
              </a:lnSpc>
              <a:spcBef>
                <a:spcPts val="0"/>
              </a:spcBef>
              <a:spcAft>
                <a:spcPts val="0"/>
              </a:spcAft>
              <a:buNone/>
            </a:pPr>
            <a:endParaRPr>
              <a:latin typeface="Roboto Mono"/>
              <a:ea typeface="Roboto Mono"/>
              <a:cs typeface="Roboto Mono"/>
              <a:sym typeface="Roboto Mono"/>
            </a:endParaRPr>
          </a:p>
        </p:txBody>
      </p:sp>
      <p:sp>
        <p:nvSpPr>
          <p:cNvPr id="136" name="Google Shape;136;p19"/>
          <p:cNvSpPr/>
          <p:nvPr/>
        </p:nvSpPr>
        <p:spPr>
          <a:xfrm>
            <a:off x="151200" y="3134450"/>
            <a:ext cx="8841600" cy="943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highlight>
                <a:schemeClr val="lt1"/>
              </a:highlight>
            </a:endParaRPr>
          </a:p>
        </p:txBody>
      </p:sp>
      <p:sp>
        <p:nvSpPr>
          <p:cNvPr id="137" name="Google Shape;137;p19"/>
          <p:cNvSpPr txBox="1"/>
          <p:nvPr/>
        </p:nvSpPr>
        <p:spPr>
          <a:xfrm>
            <a:off x="151200" y="3199800"/>
            <a:ext cx="9315900" cy="572700"/>
          </a:xfrm>
          <a:prstGeom prst="rect">
            <a:avLst/>
          </a:prstGeom>
          <a:noFill/>
          <a:ln>
            <a:noFill/>
          </a:ln>
        </p:spPr>
        <p:txBody>
          <a:bodyPr spcFirstLastPara="1" wrap="square" lIns="91425" tIns="91425" rIns="91425" bIns="91425" anchor="t" anchorCtr="0">
            <a:noAutofit/>
          </a:bodyPr>
          <a:lstStyle/>
          <a:p>
            <a:pPr marL="2569464" lvl="0" indent="-2569464" algn="l" rtl="0">
              <a:lnSpc>
                <a:spcPct val="115000"/>
              </a:lnSpc>
              <a:spcBef>
                <a:spcPts val="0"/>
              </a:spcBef>
              <a:spcAft>
                <a:spcPts val="0"/>
              </a:spcAft>
              <a:buNone/>
            </a:pPr>
            <a:r>
              <a:rPr lang="en">
                <a:latin typeface="Roboto Mono"/>
                <a:ea typeface="Roboto Mono"/>
                <a:cs typeface="Roboto Mono"/>
                <a:sym typeface="Roboto Mono"/>
              </a:rPr>
              <a:t>x0 &lt;- rbinom(100, 1, .5) #random vector of 100, not streaky</a:t>
            </a:r>
            <a:endParaRPr>
              <a:latin typeface="Roboto Mono"/>
              <a:ea typeface="Roboto Mono"/>
              <a:cs typeface="Roboto Mono"/>
              <a:sym typeface="Roboto Mono"/>
            </a:endParaRPr>
          </a:p>
          <a:p>
            <a:pPr marL="2569464" lvl="0" indent="-2569464" algn="l" rtl="0">
              <a:lnSpc>
                <a:spcPct val="115000"/>
              </a:lnSpc>
              <a:spcBef>
                <a:spcPts val="0"/>
              </a:spcBef>
              <a:spcAft>
                <a:spcPts val="0"/>
              </a:spcAft>
              <a:buNone/>
            </a:pPr>
            <a:r>
              <a:rPr lang="en">
                <a:latin typeface="Roboto Mono"/>
                <a:ea typeface="Roboto Mono"/>
                <a:cs typeface="Roboto Mono"/>
                <a:sym typeface="Roboto Mono"/>
              </a:rPr>
              <a:t>x1 &lt;- c(rbinom(25, 1, .85), rbinom(25, 1, .15), rbinom(25, 1, .85), rbinom(25, 1, .15)) #streaky</a:t>
            </a:r>
            <a:endParaRPr>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E5CD">
            <a:alpha val="33330"/>
          </a:srgbClr>
        </a:solidFill>
        <a:effectLst/>
      </p:bgPr>
    </p:bg>
    <p:spTree>
      <p:nvGrpSpPr>
        <p:cNvPr id="1" name="Shape 141"/>
        <p:cNvGrpSpPr/>
        <p:nvPr/>
      </p:nvGrpSpPr>
      <p:grpSpPr>
        <a:xfrm>
          <a:off x="0" y="0"/>
          <a:ext cx="0" cy="0"/>
          <a:chOff x="0" y="0"/>
          <a:chExt cx="0" cy="0"/>
        </a:xfrm>
      </p:grpSpPr>
      <p:cxnSp>
        <p:nvCxnSpPr>
          <p:cNvPr id="142" name="Google Shape;142;p20"/>
          <p:cNvCxnSpPr/>
          <p:nvPr/>
        </p:nvCxnSpPr>
        <p:spPr>
          <a:xfrm>
            <a:off x="-12450" y="818100"/>
            <a:ext cx="7417800" cy="0"/>
          </a:xfrm>
          <a:prstGeom prst="straightConnector1">
            <a:avLst/>
          </a:prstGeom>
          <a:noFill/>
          <a:ln w="28575" cap="flat" cmpd="sng">
            <a:solidFill>
              <a:srgbClr val="1C4587"/>
            </a:solidFill>
            <a:prstDash val="solid"/>
            <a:round/>
            <a:headEnd type="none" w="med" len="med"/>
            <a:tailEnd type="none" w="med" len="med"/>
          </a:ln>
        </p:spPr>
      </p:cxnSp>
      <p:sp>
        <p:nvSpPr>
          <p:cNvPr id="143" name="Google Shape;143;p20"/>
          <p:cNvSpPr txBox="1"/>
          <p:nvPr/>
        </p:nvSpPr>
        <p:spPr>
          <a:xfrm>
            <a:off x="311700" y="15380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2800">
                <a:latin typeface="Times New Roman"/>
                <a:ea typeface="Times New Roman"/>
                <a:cs typeface="Times New Roman"/>
                <a:sym typeface="Times New Roman"/>
              </a:rPr>
              <a:t>Code</a:t>
            </a:r>
            <a:endParaRPr sz="2800">
              <a:solidFill>
                <a:srgbClr val="000000"/>
              </a:solidFill>
              <a:latin typeface="Times New Roman"/>
              <a:ea typeface="Times New Roman"/>
              <a:cs typeface="Times New Roman"/>
              <a:sym typeface="Times New Roman"/>
            </a:endParaRPr>
          </a:p>
        </p:txBody>
      </p:sp>
      <p:pic>
        <p:nvPicPr>
          <p:cNvPr id="144" name="Google Shape;144;p20" title="GMT20240430-053201_Recording_1920x1128.mp4">
            <a:hlinkClick r:id="rId3"/>
          </p:cNvPr>
          <p:cNvPicPr preferRelativeResize="0"/>
          <p:nvPr/>
        </p:nvPicPr>
        <p:blipFill>
          <a:blip r:embed="rId4">
            <a:alphaModFix/>
          </a:blip>
          <a:stretch>
            <a:fillRect/>
          </a:stretch>
        </p:blipFill>
        <p:spPr>
          <a:xfrm>
            <a:off x="1943063" y="970050"/>
            <a:ext cx="5257876" cy="394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E5CD">
            <a:alpha val="33330"/>
          </a:srgbClr>
        </a:solidFill>
        <a:effectLst/>
      </p:bgPr>
    </p:bg>
    <p:spTree>
      <p:nvGrpSpPr>
        <p:cNvPr id="1" name="Shape 148"/>
        <p:cNvGrpSpPr/>
        <p:nvPr/>
      </p:nvGrpSpPr>
      <p:grpSpPr>
        <a:xfrm>
          <a:off x="0" y="0"/>
          <a:ext cx="0" cy="0"/>
          <a:chOff x="0" y="0"/>
          <a:chExt cx="0" cy="0"/>
        </a:xfrm>
      </p:grpSpPr>
      <p:cxnSp>
        <p:nvCxnSpPr>
          <p:cNvPr id="149" name="Google Shape;149;p21"/>
          <p:cNvCxnSpPr/>
          <p:nvPr/>
        </p:nvCxnSpPr>
        <p:spPr>
          <a:xfrm>
            <a:off x="-12450" y="818100"/>
            <a:ext cx="7417800" cy="0"/>
          </a:xfrm>
          <a:prstGeom prst="straightConnector1">
            <a:avLst/>
          </a:prstGeom>
          <a:noFill/>
          <a:ln w="28575" cap="flat" cmpd="sng">
            <a:solidFill>
              <a:srgbClr val="1C4587"/>
            </a:solidFill>
            <a:prstDash val="solid"/>
            <a:round/>
            <a:headEnd type="none" w="med" len="med"/>
            <a:tailEnd type="none" w="med" len="med"/>
          </a:ln>
        </p:spPr>
      </p:cxnSp>
      <p:sp>
        <p:nvSpPr>
          <p:cNvPr id="150" name="Google Shape;150;p21"/>
          <p:cNvSpPr txBox="1"/>
          <p:nvPr/>
        </p:nvSpPr>
        <p:spPr>
          <a:xfrm>
            <a:off x="311700" y="15380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2800">
                <a:latin typeface="Times New Roman"/>
                <a:ea typeface="Times New Roman"/>
                <a:cs typeface="Times New Roman"/>
                <a:sym typeface="Times New Roman"/>
              </a:rPr>
              <a:t>Random Sequence Output</a:t>
            </a:r>
            <a:endParaRPr sz="2800">
              <a:solidFill>
                <a:srgbClr val="000000"/>
              </a:solidFill>
              <a:latin typeface="Times New Roman"/>
              <a:ea typeface="Times New Roman"/>
              <a:cs typeface="Times New Roman"/>
              <a:sym typeface="Times New Roman"/>
            </a:endParaRPr>
          </a:p>
        </p:txBody>
      </p:sp>
      <p:pic>
        <p:nvPicPr>
          <p:cNvPr id="151" name="Google Shape;151;p21"/>
          <p:cNvPicPr preferRelativeResize="0"/>
          <p:nvPr/>
        </p:nvPicPr>
        <p:blipFill>
          <a:blip r:embed="rId3">
            <a:alphaModFix/>
          </a:blip>
          <a:stretch>
            <a:fillRect/>
          </a:stretch>
        </p:blipFill>
        <p:spPr>
          <a:xfrm>
            <a:off x="1883875" y="909700"/>
            <a:ext cx="5376261" cy="41122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733</Words>
  <Application>Microsoft Office PowerPoint</Application>
  <PresentationFormat>On-screen Show (16:9)</PresentationFormat>
  <Paragraphs>108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 Mono</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Julie Abaci</cp:lastModifiedBy>
  <cp:revision>1</cp:revision>
  <dcterms:modified xsi:type="dcterms:W3CDTF">2024-06-14T02:49:59Z</dcterms:modified>
</cp:coreProperties>
</file>