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6"/>
  </p:notesMasterIdLst>
  <p:sldIdLst>
    <p:sldId id="256" r:id="rId2"/>
    <p:sldId id="277" r:id="rId3"/>
    <p:sldId id="271" r:id="rId4"/>
    <p:sldId id="273" r:id="rId5"/>
    <p:sldId id="266" r:id="rId6"/>
    <p:sldId id="265" r:id="rId7"/>
    <p:sldId id="257" r:id="rId8"/>
    <p:sldId id="280" r:id="rId9"/>
    <p:sldId id="258" r:id="rId10"/>
    <p:sldId id="267" r:id="rId11"/>
    <p:sldId id="268" r:id="rId12"/>
    <p:sldId id="269" r:id="rId13"/>
    <p:sldId id="279" r:id="rId14"/>
    <p:sldId id="270" r:id="rId15"/>
    <p:sldId id="259" r:id="rId16"/>
    <p:sldId id="274" r:id="rId17"/>
    <p:sldId id="278" r:id="rId18"/>
    <p:sldId id="281" r:id="rId19"/>
    <p:sldId id="260" r:id="rId20"/>
    <p:sldId id="263" r:id="rId21"/>
    <p:sldId id="262" r:id="rId22"/>
    <p:sldId id="276" r:id="rId23"/>
    <p:sldId id="272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F91A-0600-403E-AFD3-08AEEF0015DD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19332-C91B-4C8C-9825-A6F0DD2D31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1826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 smtClean="0"/>
              <a:t>Lightswitch</a:t>
            </a:r>
            <a:r>
              <a:rPr lang="en-US" sz="1800" baseline="0" dirty="0" smtClean="0"/>
              <a:t> </a:t>
            </a:r>
            <a:r>
              <a:rPr lang="en-US" sz="1200" dirty="0" smtClean="0"/>
              <a:t>acts as the front end of the application, provides the UI and allows for some VB scripts.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19332-C91B-4C8C-9825-A6F0DD2D31F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102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4D6B-705C-47B0-A1FC-47DE17861B69}" type="datetimeFigureOut">
              <a:rPr lang="en-US" smtClean="0"/>
              <a:pPr/>
              <a:t>12/17/2012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3E7D85-64A3-4171-9682-C997588200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4D6B-705C-47B0-A1FC-47DE17861B69}" type="datetimeFigureOut">
              <a:rPr lang="en-US" smtClean="0"/>
              <a:pPr/>
              <a:t>12/17/2012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7D85-64A3-4171-9682-C997588200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4D6B-705C-47B0-A1FC-47DE17861B69}" type="datetimeFigureOut">
              <a:rPr lang="en-US" smtClean="0"/>
              <a:pPr/>
              <a:t>12/17/2012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7D85-64A3-4171-9682-C997588200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CCF4D6B-705C-47B0-A1FC-47DE17861B69}" type="datetimeFigureOut">
              <a:rPr lang="en-US" smtClean="0"/>
              <a:pPr/>
              <a:t>12/17/2012</a:t>
            </a:fld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3E7D85-64A3-4171-9682-C997588200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4D6B-705C-47B0-A1FC-47DE17861B69}" type="datetimeFigureOut">
              <a:rPr lang="en-US" smtClean="0"/>
              <a:pPr/>
              <a:t>12/17/2012</a:t>
            </a:fld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3E7D85-64A3-4171-9682-C997588200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CCF4D6B-705C-47B0-A1FC-47DE17861B69}" type="datetimeFigureOut">
              <a:rPr lang="en-US" smtClean="0"/>
              <a:pPr/>
              <a:t>12/17/2012</a:t>
            </a:fld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F3E7D85-64A3-4171-9682-C997588200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CCF4D6B-705C-47B0-A1FC-47DE17861B69}" type="datetimeFigureOut">
              <a:rPr lang="en-US" smtClean="0"/>
              <a:pPr/>
              <a:t>12/17/2012</a:t>
            </a:fld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F3E7D85-64A3-4171-9682-C997588200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4D6B-705C-47B0-A1FC-47DE17861B69}" type="datetimeFigureOut">
              <a:rPr lang="en-US" smtClean="0"/>
              <a:pPr/>
              <a:t>12/17/2012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3E7D85-64A3-4171-9682-C997588200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4D6B-705C-47B0-A1FC-47DE17861B69}" type="datetimeFigureOut">
              <a:rPr lang="en-US" smtClean="0"/>
              <a:pPr/>
              <a:t>12/17/2012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3E7D85-64A3-4171-9682-C997588200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CCF4D6B-705C-47B0-A1FC-47DE17861B69}" type="datetimeFigureOut">
              <a:rPr lang="en-US" smtClean="0"/>
              <a:pPr/>
              <a:t>12/17/2012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F3E7D85-64A3-4171-9682-C997588200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CCF4D6B-705C-47B0-A1FC-47DE17861B69}" type="datetimeFigureOut">
              <a:rPr lang="en-US" smtClean="0"/>
              <a:pPr/>
              <a:t>12/17/2012</a:t>
            </a:fld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3E7D85-64A3-4171-9682-C997588200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4CCF4D6B-705C-47B0-A1FC-47DE17861B69}" type="datetimeFigureOut">
              <a:rPr lang="en-US" smtClean="0"/>
              <a:pPr/>
              <a:t>12/17/2012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6F3E7D85-64A3-4171-9682-C997588200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4191000"/>
            <a:ext cx="5715000" cy="1891262"/>
          </a:xfrm>
        </p:spPr>
        <p:txBody>
          <a:bodyPr>
            <a:normAutofit fontScale="70000" lnSpcReduction="20000"/>
          </a:bodyPr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Colin Kay – Project Manager</a:t>
            </a:r>
          </a:p>
          <a:p>
            <a:pPr algn="l"/>
            <a:r>
              <a:rPr lang="en-US" dirty="0" smtClean="0"/>
              <a:t>Albert Badalyan – Database Administrator</a:t>
            </a:r>
          </a:p>
          <a:p>
            <a:pPr algn="l"/>
            <a:r>
              <a:rPr lang="en-US" dirty="0" smtClean="0"/>
              <a:t>Kaleb Martens – GUI Developer</a:t>
            </a:r>
          </a:p>
          <a:p>
            <a:pPr algn="l"/>
            <a:r>
              <a:rPr lang="en-US" dirty="0" smtClean="0"/>
              <a:t>Pagoda Pang – Technical Writer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228600"/>
            <a:ext cx="4572000" cy="1219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DRM Billing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58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Application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/>
              <a:t>Easy to use GUI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/>
              <a:t>Time-recording capability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/>
              <a:t>Client management capability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/>
              <a:t>User management capability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Deliverables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Database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/>
              <a:t>Microsoft SQL Server 2008 Express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/>
              <a:t>Relational Database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Deliverables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200" dirty="0" smtClean="0"/>
              <a:t>Reporting Services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800" dirty="0"/>
              <a:t>PGN-90 </a:t>
            </a:r>
            <a:r>
              <a:rPr lang="en-US" sz="1800" dirty="0" smtClean="0"/>
              <a:t>E05-11 Report</a:t>
            </a:r>
            <a:endParaRPr lang="en-US" sz="1800" dirty="0"/>
          </a:p>
          <a:p>
            <a:pPr lvl="2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800" dirty="0" smtClean="0"/>
              <a:t>Application and Order for Payment of Court Appointed Vendor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800" dirty="0" smtClean="0"/>
              <a:t>SQL Server Business Intelligence Development Studio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Deliverables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/>
              <a:t>Authentication</a:t>
            </a:r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/>
              <a:t>Authorization</a:t>
            </a:r>
            <a:endParaRPr lang="en-US" sz="28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/>
              <a:t>User Management Console</a:t>
            </a:r>
          </a:p>
          <a:p>
            <a:pPr marL="628650" lvl="1" indent="-457200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600" dirty="0" smtClean="0"/>
              <a:t>Assign Roles</a:t>
            </a:r>
          </a:p>
          <a:p>
            <a:pPr marL="801688" lvl="2" indent="-457200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600" dirty="0" smtClean="0"/>
              <a:t>Read, Write, Update, Delete</a:t>
            </a:r>
          </a:p>
          <a:p>
            <a:pPr marL="801688" lvl="2" indent="-457200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600" dirty="0" smtClean="0"/>
              <a:t>Security Administrator</a:t>
            </a:r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v"/>
            </a:pPr>
            <a:endParaRPr lang="en-US" sz="2800" dirty="0"/>
          </a:p>
          <a:p>
            <a:pPr marL="628650" lvl="1" indent="-457200">
              <a:buClr>
                <a:schemeClr val="tx1"/>
              </a:buClr>
              <a:buFont typeface="Wingdings" pitchFamily="2" charset="2"/>
              <a:buChar char="v"/>
            </a:pPr>
            <a:endParaRPr lang="en-US" sz="2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272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endParaRPr lang="en-US" sz="2400" dirty="0" smtClean="0"/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b="1" dirty="0" smtClean="0"/>
              <a:t>User Requirement 1: </a:t>
            </a:r>
          </a:p>
          <a:p>
            <a:pPr marL="514350" lvl="1" indent="-342900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 smtClean="0"/>
              <a:t>Ability to track and record active/inactive court cases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b="1" dirty="0" smtClean="0"/>
              <a:t>User Requirement 2: </a:t>
            </a:r>
          </a:p>
          <a:p>
            <a:pPr marL="514350" lvl="1" indent="-342900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 smtClean="0"/>
              <a:t>Ability to log date and time for work and expenses done on cases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b="1" dirty="0" smtClean="0"/>
              <a:t>User Requirement 3:</a:t>
            </a:r>
          </a:p>
          <a:p>
            <a:pPr marL="514350" lvl="1" indent="-342900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 smtClean="0"/>
              <a:t>Ability to print out a interim </a:t>
            </a:r>
            <a:r>
              <a:rPr lang="en-US" sz="2200" dirty="0"/>
              <a:t>PGN-90 E05-11</a:t>
            </a:r>
            <a:r>
              <a:rPr lang="en-US" sz="2200" dirty="0" smtClean="0"/>
              <a:t> report with up to date information on a case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User Requirements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285750" indent="-285750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/>
              <a:t>Minimal technological client environment</a:t>
            </a:r>
          </a:p>
          <a:p>
            <a:pPr marL="457200" lvl="1" indent="-285750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/>
              <a:t>No Server/Client Network currently in </a:t>
            </a:r>
            <a:r>
              <a:rPr lang="en-US" sz="2400" dirty="0" smtClean="0"/>
              <a:t>place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/>
              <a:t>Various client technical background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/>
              <a:t>Zero Dollar Budget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/>
              <a:t>Compatibility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/>
              <a:t>Less than 4 months to develop and debug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Obstacles and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291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4000" dirty="0" smtClean="0"/>
              <a:t>Microsoft SQL Server Express 2008 </a:t>
            </a:r>
          </a:p>
          <a:p>
            <a:pPr marL="457200" lvl="1" indent="-285750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3100" dirty="0" smtClean="0"/>
              <a:t>The backend of the application</a:t>
            </a:r>
            <a:endParaRPr lang="en-US" sz="3100" dirty="0"/>
          </a:p>
          <a:p>
            <a:pPr lvl="2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3300" dirty="0" smtClean="0"/>
              <a:t>Reporting Services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4000" dirty="0" smtClean="0"/>
              <a:t>Microsoft Visual Studio 2012</a:t>
            </a:r>
          </a:p>
          <a:p>
            <a:pPr lvl="2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3300" dirty="0" err="1" smtClean="0"/>
              <a:t>Lightswitch</a:t>
            </a:r>
            <a:endParaRPr lang="en-US" sz="3300" dirty="0" smtClean="0"/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4000" dirty="0" err="1" smtClean="0"/>
              <a:t>GitHub</a:t>
            </a:r>
            <a:endParaRPr lang="en-US" sz="4000" dirty="0" smtClean="0"/>
          </a:p>
          <a:p>
            <a:pPr lvl="2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3300" dirty="0" smtClean="0"/>
              <a:t>File Sharing</a:t>
            </a:r>
            <a:endParaRPr lang="en-US" sz="3300" dirty="0"/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4000" dirty="0" err="1" smtClean="0"/>
              <a:t>GroupMe</a:t>
            </a:r>
            <a:endParaRPr lang="en-US" sz="4000" dirty="0" smtClean="0"/>
          </a:p>
          <a:p>
            <a:pPr lvl="2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3300" dirty="0" smtClean="0"/>
              <a:t>Group Texting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Tools and Techniques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7680960" cy="1066800"/>
          </a:xfrm>
        </p:spPr>
        <p:txBody>
          <a:bodyPr/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4421711" cy="5565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7382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1"/>
            <a:ext cx="5313091" cy="449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392" y="1463675"/>
            <a:ext cx="7410390" cy="4724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Dataflow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128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447800"/>
            <a:ext cx="7680960" cy="4724400"/>
          </a:xfrm>
        </p:spPr>
        <p:txBody>
          <a:bodyPr>
            <a:normAutofit/>
          </a:bodyPr>
          <a:lstStyle/>
          <a:p>
            <a:pPr marL="285750" lvl="0" indent="-285750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/>
              <a:t>Located in </a:t>
            </a:r>
            <a:r>
              <a:rPr lang="en-US" sz="2800" dirty="0" smtClean="0"/>
              <a:t>Fresno</a:t>
            </a:r>
            <a:endParaRPr lang="en-US" sz="2800" dirty="0"/>
          </a:p>
          <a:p>
            <a:pPr marL="285750" lvl="0" indent="-285750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/>
              <a:t>Specialize in Criminal </a:t>
            </a:r>
            <a:r>
              <a:rPr lang="en-US" sz="2800" dirty="0" smtClean="0"/>
              <a:t>Law</a:t>
            </a:r>
            <a:endParaRPr lang="en-US" sz="2800" dirty="0"/>
          </a:p>
          <a:p>
            <a:pPr marL="285750" lvl="0" indent="-285750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/>
              <a:t>Emphasis in Criminal Defense and </a:t>
            </a:r>
            <a:r>
              <a:rPr lang="en-US" sz="2800" dirty="0" smtClean="0"/>
              <a:t>homicide</a:t>
            </a:r>
            <a:endParaRPr lang="en-US" sz="2800" dirty="0"/>
          </a:p>
          <a:p>
            <a:pPr marL="285750" lvl="0" indent="-285750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/>
              <a:t>Since 1986</a:t>
            </a:r>
            <a:endParaRPr lang="en-US" sz="2800" dirty="0"/>
          </a:p>
          <a:p>
            <a:pPr lvl="1">
              <a:buClr>
                <a:schemeClr val="tx1"/>
              </a:buClr>
            </a:pPr>
            <a:endParaRPr lang="en-US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Mugridge</a:t>
            </a:r>
            <a:r>
              <a:rPr lang="en-US" dirty="0" smtClean="0"/>
              <a:t> Law Firm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249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2426" y="228600"/>
            <a:ext cx="3609974" cy="2667000"/>
          </a:xfrm>
        </p:spPr>
        <p:txBody>
          <a:bodyPr>
            <a:normAutofit/>
          </a:bodyPr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8200" y="228600"/>
            <a:ext cx="3962400" cy="6404941"/>
          </a:xfrm>
        </p:spPr>
      </p:pic>
    </p:spTree>
    <p:extLst>
      <p:ext uri="{BB962C8B-B14F-4D97-AF65-F5344CB8AC3E}">
        <p14:creationId xmlns:p14="http://schemas.microsoft.com/office/powerpoint/2010/main" xmlns="" val="37906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685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????</a:t>
            </a:r>
          </a:p>
          <a:p>
            <a:r>
              <a:rPr lang="en-US" dirty="0" smtClean="0"/>
              <a:t>???</a:t>
            </a:r>
          </a:p>
          <a:p>
            <a:r>
              <a:rPr lang="en-US" dirty="0" smtClean="0"/>
              <a:t>??</a:t>
            </a:r>
          </a:p>
          <a:p>
            <a:r>
              <a:rPr lang="en-US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Difficult to get the correct answers</a:t>
            </a:r>
          </a:p>
          <a:p>
            <a:r>
              <a:rPr lang="en-US" dirty="0" smtClean="0"/>
              <a:t>Iterative process during designing and developing the application</a:t>
            </a:r>
          </a:p>
          <a:p>
            <a:r>
              <a:rPr lang="en-US" dirty="0" smtClean="0"/>
              <a:t>Elbow grease is needed lots of 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Lessons Learned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Thank you judges, guests, Dr. </a:t>
            </a:r>
            <a:r>
              <a:rPr lang="en-US" dirty="0" err="1" smtClean="0"/>
              <a:t>Kown</a:t>
            </a:r>
            <a:r>
              <a:rPr lang="en-US" dirty="0" smtClean="0"/>
              <a:t>, classmates, and our sponsors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Acknowledgements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Q: How are you guys currently recording/tracking the information?</a:t>
            </a:r>
          </a:p>
          <a:p>
            <a:r>
              <a:rPr lang="en-US" sz="1800" dirty="0"/>
              <a:t>A: Some by paper and some of the information are on excel sheets and word documents. It's distributed throughout our office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/>
              <a:t>Q: Why do you guys need this system for? Isn't it better just making regulations and standards in the office to control how much work has been done on each case?</a:t>
            </a:r>
          </a:p>
          <a:p>
            <a:r>
              <a:rPr lang="en-US" sz="1800" dirty="0"/>
              <a:t>A: It's too hectic; we have about three to four attorneys. Each working on a different case sometimes we forget to even record what we do, because we get sidetrack from all the readings we do.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/>
              <a:t>“</a:t>
            </a:r>
            <a:r>
              <a:rPr lang="en-US" sz="2800" dirty="0"/>
              <a:t>There are too many links in the chain in terms of our billing </a:t>
            </a:r>
            <a:r>
              <a:rPr lang="en-US" sz="2800" dirty="0" smtClean="0"/>
              <a:t>process…”</a:t>
            </a:r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v"/>
            </a:pPr>
            <a:endParaRPr lang="en-US" sz="28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v"/>
            </a:pPr>
            <a:endParaRPr lang="en-US" sz="2800" dirty="0" smtClean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/>
              <a:t> “</a:t>
            </a:r>
            <a:r>
              <a:rPr lang="en-US" sz="2800" dirty="0"/>
              <a:t>There is a billing </a:t>
            </a:r>
            <a:r>
              <a:rPr lang="en-US" sz="2800" dirty="0" smtClean="0"/>
              <a:t>flaw…”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Survey 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/>
              <a:t>Each attorney manually records tasks that have been done</a:t>
            </a:r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/>
              <a:t>Paper, Excel and Word is used for recording tasks and time</a:t>
            </a:r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/>
              <a:t>Interim Billing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Current workflow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600200"/>
            <a:ext cx="4343400" cy="4525963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/>
              <a:t>Court cases are not tracked properly</a:t>
            </a:r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v"/>
            </a:pPr>
            <a:endParaRPr lang="en-US" sz="2800" dirty="0" smtClean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/>
              <a:t>Information is scattered</a:t>
            </a:r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v"/>
            </a:pPr>
            <a:endParaRPr lang="en-US" sz="2800" dirty="0" smtClean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/>
              <a:t>Difficult to manage how much money is left over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Current problems</a:t>
            </a:r>
            <a:endParaRPr lang="en-US" dirty="0"/>
          </a:p>
        </p:txBody>
      </p:sp>
      <p:pic>
        <p:nvPicPr>
          <p:cNvPr id="2050" name="Picture 2" descr="http://3.bp.blogspot.com/-gM-43AGweqY/T2o7c_qaauI/AAAAAAAABDU/ESXLP9EIkFs/s1600/messydes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905000"/>
            <a:ext cx="3276600" cy="3276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8600" y="1600200"/>
            <a:ext cx="8229600" cy="4525963"/>
          </a:xfrm>
        </p:spPr>
        <p:txBody>
          <a:bodyPr/>
          <a:lstStyle/>
          <a:p>
            <a:pPr marL="109728" indent="0">
              <a:buNone/>
            </a:pPr>
            <a:endParaRPr lang="en-US" dirty="0" smtClean="0"/>
          </a:p>
          <a:p>
            <a:pPr marL="395478" indent="-285750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/>
              <a:t>Centralized Billing System</a:t>
            </a:r>
          </a:p>
          <a:p>
            <a:pPr marL="395478" indent="-285750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/>
              <a:t>Generate PGN-90 E05-11 Report</a:t>
            </a:r>
          </a:p>
          <a:p>
            <a:pPr marL="395478" indent="-285750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/>
              <a:t>Multi-User</a:t>
            </a:r>
          </a:p>
          <a:p>
            <a:pPr marL="395478" indent="-285750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/>
              <a:t>Simplicity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018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1026" name="Picture 2" descr="C:\Users\Pogs\Desktop\IS187 Gant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8994274" cy="4419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5378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Documentation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/>
              <a:t>User Requirements included in the User Manual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/>
              <a:t>Data Flow Diagram (DFD)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/>
              <a:t>Entity-Relationship Diagram (ERD)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v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Deliverables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263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435</TotalTime>
  <Words>499</Words>
  <Application>Microsoft Office PowerPoint</Application>
  <PresentationFormat>On-screen Show (4:3)</PresentationFormat>
  <Paragraphs>114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Mylar</vt:lpstr>
      <vt:lpstr>DRM Billing</vt:lpstr>
      <vt:lpstr>Mugridge Law Firm</vt:lpstr>
      <vt:lpstr>Interview</vt:lpstr>
      <vt:lpstr>Survey Results</vt:lpstr>
      <vt:lpstr>Current workflow</vt:lpstr>
      <vt:lpstr>Current problems</vt:lpstr>
      <vt:lpstr>Objectives</vt:lpstr>
      <vt:lpstr>Gantt Chart</vt:lpstr>
      <vt:lpstr>Deliverables</vt:lpstr>
      <vt:lpstr>Deliverables</vt:lpstr>
      <vt:lpstr>Deliverables</vt:lpstr>
      <vt:lpstr>Deliverables</vt:lpstr>
      <vt:lpstr>Security</vt:lpstr>
      <vt:lpstr>User Requirements</vt:lpstr>
      <vt:lpstr>Obstacles and Constraints</vt:lpstr>
      <vt:lpstr>Tools and Techniques</vt:lpstr>
      <vt:lpstr>Data Dictionary</vt:lpstr>
      <vt:lpstr>Data Dictionary</vt:lpstr>
      <vt:lpstr>Dataflow Diagram</vt:lpstr>
      <vt:lpstr>Entity Relationship Diagram</vt:lpstr>
      <vt:lpstr>Application Demonstration</vt:lpstr>
      <vt:lpstr>Questions?</vt:lpstr>
      <vt:lpstr>Lessons Learned</vt:lpstr>
      <vt:lpstr>Acknowledgements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Billing System Program</dc:title>
  <dc:creator>Colin</dc:creator>
  <cp:lastModifiedBy>Pogs</cp:lastModifiedBy>
  <cp:revision>38</cp:revision>
  <dcterms:created xsi:type="dcterms:W3CDTF">2012-12-06T07:57:48Z</dcterms:created>
  <dcterms:modified xsi:type="dcterms:W3CDTF">2012-12-18T06:55:31Z</dcterms:modified>
</cp:coreProperties>
</file>