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71" r:id="rId4"/>
    <p:sldId id="273" r:id="rId5"/>
    <p:sldId id="266" r:id="rId6"/>
    <p:sldId id="265" r:id="rId7"/>
    <p:sldId id="257" r:id="rId8"/>
    <p:sldId id="258" r:id="rId9"/>
    <p:sldId id="267" r:id="rId10"/>
    <p:sldId id="268" r:id="rId11"/>
    <p:sldId id="269" r:id="rId12"/>
    <p:sldId id="270" r:id="rId13"/>
    <p:sldId id="259" r:id="rId14"/>
    <p:sldId id="274" r:id="rId15"/>
    <p:sldId id="260" r:id="rId16"/>
    <p:sldId id="263" r:id="rId17"/>
    <p:sldId id="262" r:id="rId18"/>
    <p:sldId id="276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4D6B-705C-47B0-A1FC-47DE17861B69}" type="datetimeFigureOut">
              <a:rPr lang="en-US" smtClean="0"/>
              <a:pPr/>
              <a:t>12/12/2012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7D85-64A3-4171-9682-C997588200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3352800" cy="1219200"/>
          </a:xfrm>
        </p:spPr>
        <p:txBody>
          <a:bodyPr/>
          <a:lstStyle/>
          <a:p>
            <a:pPr algn="l"/>
            <a:r>
              <a:rPr lang="en-US" dirty="0" smtClean="0"/>
              <a:t>Law Firm BPR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962400"/>
            <a:ext cx="5715000" cy="18912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Team Members: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Colin Kay </a:t>
            </a:r>
            <a:r>
              <a:rPr lang="en-US" dirty="0" smtClean="0"/>
              <a:t>– Project Manager</a:t>
            </a:r>
          </a:p>
          <a:p>
            <a:pPr algn="l"/>
            <a:r>
              <a:rPr lang="en-US" dirty="0" smtClean="0"/>
              <a:t>Albert Badalyan – Database Administrator</a:t>
            </a:r>
          </a:p>
          <a:p>
            <a:pPr algn="l"/>
            <a:r>
              <a:rPr lang="en-US" dirty="0" smtClean="0"/>
              <a:t>Kaleb Martens – GUI Developer</a:t>
            </a:r>
          </a:p>
          <a:p>
            <a:pPr algn="l"/>
            <a:r>
              <a:rPr lang="en-US" dirty="0" smtClean="0"/>
              <a:t>Pagoda Pang – Technical Writer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58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Microsoft SQL Server 2008 Express with Advanced Services</a:t>
            </a:r>
          </a:p>
          <a:p>
            <a:pPr lvl="1"/>
            <a:r>
              <a:rPr lang="en-US" dirty="0" smtClean="0"/>
              <a:t>Relation database with necessary entities and attributes, relationships, views, and stored procedures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Reporting Services</a:t>
            </a:r>
          </a:p>
          <a:p>
            <a:pPr lvl="1"/>
            <a:r>
              <a:rPr lang="en-US" dirty="0" smtClean="0"/>
              <a:t>“Application and Order for Payment of Court Appointed Vendor: PGN-90 E05-11”</a:t>
            </a:r>
          </a:p>
          <a:p>
            <a:pPr lvl="2"/>
            <a:r>
              <a:rPr lang="en-US" dirty="0" smtClean="0"/>
              <a:t>Report Developed in SQL Server Business Intelligence Development Studio</a:t>
            </a:r>
          </a:p>
          <a:p>
            <a:pPr lvl="1"/>
            <a:r>
              <a:rPr lang="en-US" dirty="0" smtClean="0"/>
              <a:t>Reporting Services feature that is part of SQL Server 2008 Express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en-US" sz="2400" dirty="0" smtClean="0"/>
          </a:p>
          <a:p>
            <a:pPr marL="514350" indent="-514350"/>
            <a:r>
              <a:rPr lang="en-US" sz="2400" b="1" dirty="0" smtClean="0"/>
              <a:t>User Requirement 1:  </a:t>
            </a:r>
            <a:r>
              <a:rPr lang="en-US" sz="2400" dirty="0" smtClean="0"/>
              <a:t>To able to track and record active/inactive court cases</a:t>
            </a:r>
          </a:p>
          <a:p>
            <a:pPr marL="514350" indent="-514350"/>
            <a:r>
              <a:rPr lang="en-US" sz="2400" b="1" dirty="0" smtClean="0"/>
              <a:t>User Requirement 2: </a:t>
            </a:r>
            <a:r>
              <a:rPr lang="en-US" sz="2400" dirty="0" smtClean="0"/>
              <a:t>To able to log date and time for work and expenses done on cases</a:t>
            </a:r>
          </a:p>
          <a:p>
            <a:pPr marL="514350" indent="-514350"/>
            <a:r>
              <a:rPr lang="en-US" sz="2400" b="1" dirty="0" smtClean="0"/>
              <a:t>User Requirement 3: </a:t>
            </a:r>
            <a:r>
              <a:rPr lang="en-US" sz="2400" dirty="0" smtClean="0"/>
              <a:t>To be able to print out a monthly </a:t>
            </a:r>
            <a:r>
              <a:rPr lang="en-US" sz="2400" dirty="0"/>
              <a:t>PGN-90 E05-11</a:t>
            </a:r>
            <a:r>
              <a:rPr lang="en-US" sz="2400" dirty="0" smtClean="0"/>
              <a:t> report with up to date information on a case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Obstacles and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Minimal technological client environment</a:t>
            </a:r>
          </a:p>
          <a:p>
            <a:pPr lvl="1"/>
            <a:r>
              <a:rPr lang="en-US" sz="1800" dirty="0" smtClean="0"/>
              <a:t>No Server/Client Network currently in place</a:t>
            </a:r>
          </a:p>
          <a:p>
            <a:r>
              <a:rPr lang="en-US" sz="1800" dirty="0" smtClean="0"/>
              <a:t>Various client technical background</a:t>
            </a:r>
          </a:p>
          <a:p>
            <a:r>
              <a:rPr lang="en-US" sz="1800" dirty="0" smtClean="0"/>
              <a:t>Zero Dollar Budget</a:t>
            </a:r>
          </a:p>
          <a:p>
            <a:r>
              <a:rPr lang="en-US" sz="1800" dirty="0" smtClean="0"/>
              <a:t>Compatibility with current business and technology environment</a:t>
            </a:r>
          </a:p>
          <a:p>
            <a:r>
              <a:rPr lang="en-US" sz="1800" dirty="0" smtClean="0"/>
              <a:t>Less than 4 months to develop and debug</a:t>
            </a:r>
          </a:p>
          <a:p>
            <a:r>
              <a:rPr lang="en-US" sz="1800" dirty="0" smtClean="0"/>
              <a:t>Student access to IDE software and no licensing for professional reporting services or server operating systems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09291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Microsoft SQL Server Express 2008 with Advanced Services</a:t>
            </a:r>
          </a:p>
          <a:p>
            <a:pPr lvl="1"/>
            <a:r>
              <a:rPr lang="en-US" sz="1400" dirty="0" smtClean="0"/>
              <a:t>The backend of the application, used as the database engine and allows for the report to render</a:t>
            </a:r>
            <a:endParaRPr lang="en-US" sz="1400" dirty="0" smtClean="0"/>
          </a:p>
          <a:p>
            <a:r>
              <a:rPr lang="en-US" sz="1800" dirty="0" smtClean="0"/>
              <a:t>Microsoft Visual Studio 2012</a:t>
            </a:r>
          </a:p>
          <a:p>
            <a:pPr lvl="1"/>
            <a:r>
              <a:rPr lang="en-US" sz="1400" dirty="0" err="1" smtClean="0"/>
              <a:t>Lightswitch</a:t>
            </a:r>
            <a:r>
              <a:rPr lang="en-US" sz="1400" dirty="0" smtClean="0"/>
              <a:t> acts as the front end of the application, provides the UI and allows for some VB scripts.</a:t>
            </a:r>
            <a:endParaRPr lang="en-US" sz="1800" dirty="0" smtClean="0"/>
          </a:p>
          <a:p>
            <a:r>
              <a:rPr lang="en-US" sz="1800" dirty="0" err="1" smtClean="0"/>
              <a:t>GitHub</a:t>
            </a:r>
            <a:endParaRPr lang="en-US" sz="1800" dirty="0" smtClean="0"/>
          </a:p>
          <a:p>
            <a:pPr lvl="1"/>
            <a:r>
              <a:rPr lang="en-US" sz="1400" dirty="0" smtClean="0"/>
              <a:t>Allowed for centralized file sharing among team members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Dataflow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432" y="1600200"/>
            <a:ext cx="7099135" cy="4525963"/>
          </a:xfrm>
        </p:spPr>
      </p:pic>
    </p:spTree>
    <p:extLst>
      <p:ext uri="{BB962C8B-B14F-4D97-AF65-F5344CB8AC3E}">
        <p14:creationId xmlns:p14="http://schemas.microsoft.com/office/powerpoint/2010/main" xmlns="" val="187128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3389313" cy="457200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2800" y="609600"/>
            <a:ext cx="3750968" cy="6065052"/>
          </a:xfrm>
        </p:spPr>
      </p:pic>
    </p:spTree>
    <p:extLst>
      <p:ext uri="{BB962C8B-B14F-4D97-AF65-F5344CB8AC3E}">
        <p14:creationId xmlns:p14="http://schemas.microsoft.com/office/powerpoint/2010/main" xmlns="" val="379068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685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??</a:t>
            </a:r>
          </a:p>
          <a:p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get the correct answers</a:t>
            </a:r>
          </a:p>
          <a:p>
            <a:r>
              <a:rPr lang="en-US" dirty="0" smtClean="0"/>
              <a:t>Iterative process during designing and developing the application</a:t>
            </a:r>
          </a:p>
          <a:p>
            <a:r>
              <a:rPr lang="en-US" dirty="0" smtClean="0"/>
              <a:t>Elbow grease is needed lots of 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Mudridge Law Firm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in Fresno</a:t>
            </a:r>
          </a:p>
          <a:p>
            <a:pPr lvl="1"/>
            <a:r>
              <a:rPr lang="en-US" dirty="0" smtClean="0"/>
              <a:t>Specialize in Criminal Law</a:t>
            </a:r>
          </a:p>
          <a:p>
            <a:pPr lvl="1"/>
            <a:r>
              <a:rPr lang="en-US" dirty="0" smtClean="0"/>
              <a:t>Emphasis in Criminal Defense and homicide</a:t>
            </a:r>
          </a:p>
          <a:p>
            <a:pPr lvl="1"/>
            <a:r>
              <a:rPr lang="en-US" dirty="0" smtClean="0"/>
              <a:t>Represented men and women since 1986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judges, guests, Dr. </a:t>
            </a:r>
            <a:r>
              <a:rPr lang="en-US" dirty="0" err="1" smtClean="0"/>
              <a:t>Kown</a:t>
            </a:r>
            <a:r>
              <a:rPr lang="en-US" dirty="0" smtClean="0"/>
              <a:t>, classmates, and our sponsors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Q: How are you guys currently recording/tracking the information?</a:t>
            </a:r>
          </a:p>
          <a:p>
            <a:r>
              <a:rPr lang="en-US" sz="1800" dirty="0"/>
              <a:t>A: Some by paper and some of the information are on excel sheets and word documents. It's distributed throughout our office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Q: Why do you guys need this system for? Isn't it better just making regulations and standards in the office to control how much work has been done on each case?</a:t>
            </a:r>
          </a:p>
          <a:p>
            <a:r>
              <a:rPr lang="en-US" sz="1800" dirty="0"/>
              <a:t>A: It's too hectic; we have about three to four attorneys. Each working on a different case sometimes we forget to even record what we do, because we get sidetrack from all the readings we do.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“There are too many links in the chain in terms of our billing process. If we had a single, centrally accessible program we would not have as many problems with billing.”</a:t>
            </a:r>
          </a:p>
          <a:p>
            <a:r>
              <a:rPr lang="en-US" sz="1800" dirty="0"/>
              <a:t>“There is a billing flaw, in that clerks submit bills to the attorney, who then has a hard time getting those bills to the billing clerk who then subsequently fills out the billing sheets.”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sz="2800" dirty="0" smtClean="0"/>
              <a:t>Each attorney manually records tasks that have been done</a:t>
            </a:r>
          </a:p>
          <a:p>
            <a:r>
              <a:rPr lang="en-US" sz="2800" dirty="0" smtClean="0"/>
              <a:t>Paper, Excel and Word is used for recording tasks and time</a:t>
            </a:r>
          </a:p>
          <a:p>
            <a:r>
              <a:rPr lang="en-US" sz="2800" dirty="0" smtClean="0"/>
              <a:t>Report is filled out near the end of the month as a progress report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State issued court cases are not tracked properly</a:t>
            </a:r>
          </a:p>
          <a:p>
            <a:r>
              <a:rPr lang="en-US" sz="1800" dirty="0" smtClean="0"/>
              <a:t>Information is scattered from paper documents to computer files</a:t>
            </a:r>
          </a:p>
          <a:p>
            <a:r>
              <a:rPr lang="en-US" sz="1800" dirty="0" smtClean="0"/>
              <a:t>Difficult to manage how much money is left over</a:t>
            </a:r>
            <a:endParaRPr lang="en-US" sz="1800" dirty="0"/>
          </a:p>
        </p:txBody>
      </p:sp>
      <p:pic>
        <p:nvPicPr>
          <p:cNvPr id="2050" name="Picture 2" descr="http://3.bp.blogspot.com/-gM-43AGweqY/T2o7c_qaauI/AAAAAAAABDU/ESXLP9EIkFs/s1600/messy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95600"/>
            <a:ext cx="3276600" cy="3276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/>
            <a:r>
              <a:rPr lang="en-US" dirty="0" smtClean="0"/>
              <a:t>To develop a centralized billing platform</a:t>
            </a:r>
          </a:p>
          <a:p>
            <a:pPr marL="109728" indent="0"/>
            <a:r>
              <a:rPr lang="en-US" dirty="0" smtClean="0"/>
              <a:t>Consolidate recording/tracking process onto the system</a:t>
            </a:r>
          </a:p>
          <a:p>
            <a:pPr marL="109728" indent="0"/>
            <a:r>
              <a:rPr lang="en-US" dirty="0" smtClean="0"/>
              <a:t>Lessen the amount of paper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018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User Requirements included in the User Manual</a:t>
            </a:r>
          </a:p>
          <a:p>
            <a:pPr lvl="1"/>
            <a:r>
              <a:rPr lang="en-US" dirty="0" smtClean="0"/>
              <a:t>Data Flow Diagram (DFD)</a:t>
            </a:r>
          </a:p>
          <a:p>
            <a:pPr lvl="1"/>
            <a:r>
              <a:rPr lang="en-US" dirty="0" smtClean="0"/>
              <a:t>Entity-Relationship Diagram (ERD)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2263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Easy to use GUI</a:t>
            </a:r>
          </a:p>
          <a:p>
            <a:pPr lvl="1"/>
            <a:r>
              <a:rPr lang="en-US" dirty="0" smtClean="0"/>
              <a:t>Time-recording capability</a:t>
            </a:r>
          </a:p>
          <a:p>
            <a:pPr lvl="1"/>
            <a:r>
              <a:rPr lang="en-US" dirty="0" smtClean="0"/>
              <a:t>Client management capability</a:t>
            </a:r>
          </a:p>
          <a:p>
            <a:pPr lvl="1"/>
            <a:r>
              <a:rPr lang="en-US" dirty="0" smtClean="0"/>
              <a:t>User management capability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635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Law Firm BPR</vt:lpstr>
      <vt:lpstr>Mudridge Law Firm</vt:lpstr>
      <vt:lpstr>Interview</vt:lpstr>
      <vt:lpstr>Survey Results</vt:lpstr>
      <vt:lpstr>Current workflow</vt:lpstr>
      <vt:lpstr>Current problems</vt:lpstr>
      <vt:lpstr>Objectives</vt:lpstr>
      <vt:lpstr>Deliverables</vt:lpstr>
      <vt:lpstr>Deliverables</vt:lpstr>
      <vt:lpstr>Deliverables</vt:lpstr>
      <vt:lpstr>Deliverables</vt:lpstr>
      <vt:lpstr>User Requirements</vt:lpstr>
      <vt:lpstr>Obstacles and Constraints</vt:lpstr>
      <vt:lpstr>Tools and Techniques</vt:lpstr>
      <vt:lpstr>Dataflow Diagram</vt:lpstr>
      <vt:lpstr>Entity Relationship Diagram</vt:lpstr>
      <vt:lpstr>Application Demonstration</vt:lpstr>
      <vt:lpstr>Questions?</vt:lpstr>
      <vt:lpstr>Lessons Learned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System Program</dc:title>
  <dc:creator>Colin</dc:creator>
  <cp:lastModifiedBy>Pogs</cp:lastModifiedBy>
  <cp:revision>26</cp:revision>
  <dcterms:created xsi:type="dcterms:W3CDTF">2012-12-06T07:57:48Z</dcterms:created>
  <dcterms:modified xsi:type="dcterms:W3CDTF">2012-12-13T11:27:06Z</dcterms:modified>
</cp:coreProperties>
</file>