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6ea060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6ea060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6ea0606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6ea0606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6ea0606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6ea0606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4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DATABASE</a:t>
            </a:r>
            <a:endParaRPr/>
          </a:p>
        </p:txBody>
      </p:sp>
      <p:sp>
        <p:nvSpPr>
          <p:cNvPr id="55" name="Google Shape;55;p13"/>
          <p:cNvSpPr txBox="1"/>
          <p:nvPr>
            <p:ph idx="1" type="subTitle"/>
          </p:nvPr>
        </p:nvSpPr>
        <p:spPr>
          <a:xfrm>
            <a:off x="311700" y="1594875"/>
            <a:ext cx="8520600" cy="2031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10162F"/>
                </a:solidFill>
                <a:highlight>
                  <a:srgbClr val="F5FCFF"/>
                </a:highlight>
                <a:latin typeface="Roboto"/>
                <a:ea typeface="Roboto"/>
                <a:cs typeface="Roboto"/>
                <a:sym typeface="Roboto"/>
              </a:rPr>
              <a:t>WHAT IS A DATABASE: A </a:t>
            </a:r>
            <a:r>
              <a:rPr i="1" lang="en" sz="1400">
                <a:solidFill>
                  <a:srgbClr val="10162F"/>
                </a:solidFill>
                <a:highlight>
                  <a:srgbClr val="F5FCFF"/>
                </a:highlight>
                <a:latin typeface="Roboto"/>
                <a:ea typeface="Roboto"/>
                <a:cs typeface="Roboto"/>
                <a:sym typeface="Roboto"/>
              </a:rPr>
              <a:t>database</a:t>
            </a:r>
            <a:r>
              <a:rPr lang="en" sz="1400">
                <a:solidFill>
                  <a:srgbClr val="10162F"/>
                </a:solidFill>
                <a:highlight>
                  <a:srgbClr val="F5FCFF"/>
                </a:highlight>
                <a:latin typeface="Roboto"/>
                <a:ea typeface="Roboto"/>
                <a:cs typeface="Roboto"/>
                <a:sym typeface="Roboto"/>
              </a:rPr>
              <a:t> is a set of data stored in a computer. This data is usually structured in a way that makes the data easily accessible. </a:t>
            </a:r>
            <a:endParaRPr sz="1400">
              <a:solidFill>
                <a:srgbClr val="10162F"/>
              </a:solidFill>
              <a:highlight>
                <a:srgbClr val="F5FCFF"/>
              </a:highlight>
              <a:latin typeface="Roboto"/>
              <a:ea typeface="Roboto"/>
              <a:cs typeface="Roboto"/>
              <a:sym typeface="Roboto"/>
            </a:endParaRPr>
          </a:p>
          <a:p>
            <a:pPr indent="0" lvl="0" marL="0" rtl="0" algn="just">
              <a:spcBef>
                <a:spcPts val="0"/>
              </a:spcBef>
              <a:spcAft>
                <a:spcPts val="0"/>
              </a:spcAft>
              <a:buNone/>
            </a:pPr>
            <a:r>
              <a:t/>
            </a:r>
            <a:endParaRPr sz="1400">
              <a:solidFill>
                <a:srgbClr val="10162F"/>
              </a:solidFill>
              <a:highlight>
                <a:srgbClr val="F5FCFF"/>
              </a:highlight>
              <a:latin typeface="Roboto"/>
              <a:ea typeface="Roboto"/>
              <a:cs typeface="Roboto"/>
              <a:sym typeface="Roboto"/>
            </a:endParaRPr>
          </a:p>
          <a:p>
            <a:pPr indent="0" lvl="0" marL="0" rtl="0" algn="just">
              <a:spcBef>
                <a:spcPts val="0"/>
              </a:spcBef>
              <a:spcAft>
                <a:spcPts val="0"/>
              </a:spcAft>
              <a:buNone/>
            </a:pPr>
            <a:r>
              <a:rPr lang="en" sz="1400">
                <a:solidFill>
                  <a:srgbClr val="10162F"/>
                </a:solidFill>
                <a:highlight>
                  <a:srgbClr val="F5FCFF"/>
                </a:highlight>
                <a:latin typeface="Roboto"/>
                <a:ea typeface="Roboto"/>
                <a:cs typeface="Roboto"/>
                <a:sym typeface="Roboto"/>
              </a:rPr>
              <a:t>EXAMPLE OF A DATABASE: An example of a database is employees database of a firm. In this database one would find informations such as employees name, employees id, employees grade, employees department etc.</a:t>
            </a:r>
            <a:endParaRPr sz="1400">
              <a:solidFill>
                <a:srgbClr val="10162F"/>
              </a:solidFill>
              <a:highlight>
                <a:srgbClr val="F5FCFF"/>
              </a:highlight>
              <a:latin typeface="Roboto"/>
              <a:ea typeface="Roboto"/>
              <a:cs typeface="Roboto"/>
              <a:sym typeface="Roboto"/>
            </a:endParaRPr>
          </a:p>
          <a:p>
            <a:pPr indent="0" lvl="0" marL="0" rtl="0" algn="just">
              <a:spcBef>
                <a:spcPts val="0"/>
              </a:spcBef>
              <a:spcAft>
                <a:spcPts val="0"/>
              </a:spcAft>
              <a:buNone/>
            </a:pPr>
            <a:r>
              <a:t/>
            </a:r>
            <a:endParaRPr sz="1400">
              <a:solidFill>
                <a:srgbClr val="10162F"/>
              </a:solidFill>
              <a:highlight>
                <a:srgbClr val="F5FC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35375"/>
            <a:ext cx="8520600" cy="54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IMPORTANCE OF DATABASES</a:t>
            </a:r>
            <a:endParaRPr/>
          </a:p>
        </p:txBody>
      </p:sp>
      <p:sp>
        <p:nvSpPr>
          <p:cNvPr id="61" name="Google Shape;61;p14"/>
          <p:cNvSpPr txBox="1"/>
          <p:nvPr>
            <p:ph idx="1" type="body"/>
          </p:nvPr>
        </p:nvSpPr>
        <p:spPr>
          <a:xfrm>
            <a:off x="311700" y="1152475"/>
            <a:ext cx="8520600" cy="3911400"/>
          </a:xfrm>
          <a:prstGeom prst="rect">
            <a:avLst/>
          </a:prstGeom>
        </p:spPr>
        <p:txBody>
          <a:bodyPr anchorCtr="0" anchor="t" bIns="91425" lIns="91425" spcFirstLastPara="1" rIns="91425" wrap="square" tIns="91425">
            <a:normAutofit fontScale="55000" lnSpcReduction="10000"/>
          </a:bodyPr>
          <a:lstStyle/>
          <a:p>
            <a:pPr indent="-303688" lvl="0" marL="457200" rtl="0" algn="l">
              <a:lnSpc>
                <a:spcPct val="140000"/>
              </a:lnSpc>
              <a:spcBef>
                <a:spcPts val="1300"/>
              </a:spcBef>
              <a:spcAft>
                <a:spcPts val="0"/>
              </a:spcAft>
              <a:buSzPct val="100000"/>
              <a:buAutoNum type="arabicPeriod"/>
            </a:pPr>
            <a:r>
              <a:rPr b="1" lang="en" sz="2150">
                <a:solidFill>
                  <a:srgbClr val="151618"/>
                </a:solidFill>
                <a:highlight>
                  <a:srgbClr val="FFFFFF"/>
                </a:highlight>
              </a:rPr>
              <a:t>Efficient Data Organization and Retrieval : </a:t>
            </a:r>
            <a:r>
              <a:rPr lang="en" sz="2150">
                <a:solidFill>
                  <a:srgbClr val="151618"/>
                </a:solidFill>
                <a:highlight>
                  <a:srgbClr val="FFFFFF"/>
                </a:highlight>
              </a:rPr>
              <a:t>Efficient data organization and retrieval is crucial for the smooth functioning of databases. It ensures that data is stored in a structured manner, allowing for quick and easy access. By implementing best practices in data organization, such as using indexes and optimizing queries databases can efficiently retrieve the required information. Additionally, data organization techniques like partitioning and clustering can further enhance retrieval performance. These techniques help in reducing the time taken to search and retrieve data, resulting in improved database performance.</a:t>
            </a:r>
            <a:endParaRPr sz="2150">
              <a:solidFill>
                <a:srgbClr val="151618"/>
              </a:solidFill>
              <a:highlight>
                <a:srgbClr val="FFFFFF"/>
              </a:highlight>
            </a:endParaRPr>
          </a:p>
          <a:p>
            <a:pPr indent="-303688" lvl="0" marL="457200" rtl="0" algn="l">
              <a:lnSpc>
                <a:spcPct val="140000"/>
              </a:lnSpc>
              <a:spcBef>
                <a:spcPts val="0"/>
              </a:spcBef>
              <a:spcAft>
                <a:spcPts val="0"/>
              </a:spcAft>
              <a:buClr>
                <a:srgbClr val="151618"/>
              </a:buClr>
              <a:buSzPct val="100000"/>
              <a:buAutoNum type="arabicPeriod"/>
            </a:pPr>
            <a:r>
              <a:rPr b="1" lang="en" sz="2150">
                <a:solidFill>
                  <a:srgbClr val="151618"/>
                </a:solidFill>
                <a:highlight>
                  <a:srgbClr val="FFFFFF"/>
                </a:highlight>
              </a:rPr>
              <a:t>Data Integrity and Security: </a:t>
            </a:r>
            <a:r>
              <a:rPr lang="en" sz="2150">
                <a:solidFill>
                  <a:srgbClr val="151618"/>
                </a:solidFill>
                <a:highlight>
                  <a:srgbClr val="FFFFFF"/>
                </a:highlight>
              </a:rPr>
              <a:t>Data integrity and security are critical aspects of database management. Ensuring the integrity of data means that it is accurate, consistent, and reliable. This is essential for making informed business decisions and maintaining the trust of customers and stakeholders. Security measures are necessary to protect sensitive data from unauthorized access, breaches, and cyber threats. By implementing robust security protocols, organizations can safeguard their data and prevent potential damages and losses.</a:t>
            </a:r>
            <a:endParaRPr sz="2150">
              <a:solidFill>
                <a:srgbClr val="151618"/>
              </a:solidFill>
              <a:highlight>
                <a:srgbClr val="FFFFFF"/>
              </a:highlight>
            </a:endParaRPr>
          </a:p>
          <a:p>
            <a:pPr indent="-303688" lvl="0" marL="457200" rtl="0" algn="l">
              <a:lnSpc>
                <a:spcPct val="140000"/>
              </a:lnSpc>
              <a:spcBef>
                <a:spcPts val="0"/>
              </a:spcBef>
              <a:spcAft>
                <a:spcPts val="0"/>
              </a:spcAft>
              <a:buClr>
                <a:srgbClr val="151618"/>
              </a:buClr>
              <a:buSzPct val="100000"/>
              <a:buAutoNum type="arabicPeriod"/>
            </a:pPr>
            <a:r>
              <a:rPr b="1" lang="en" sz="2150">
                <a:solidFill>
                  <a:srgbClr val="151618"/>
                </a:solidFill>
                <a:highlight>
                  <a:srgbClr val="FFFFFF"/>
                </a:highlight>
              </a:rPr>
              <a:t>Scalability and Performance: </a:t>
            </a:r>
            <a:r>
              <a:rPr lang="en" sz="2150">
                <a:solidFill>
                  <a:srgbClr val="151618"/>
                </a:solidFill>
                <a:highlight>
                  <a:srgbClr val="FFFFFF"/>
                </a:highlight>
              </a:rPr>
              <a:t>Scalability and performance are crucial aspects of database management. Scalability refers to the ability of a database system to handle increasing amounts of data and user requests without sacrificing performance. It ensures that the database can grow and adapt to the needs of the organization. Performance, on the other hand, focuses on the speed and efficiency of data retrieval and processing. A well-designed and optimized database can deliver fast response times and handle high volumes of transactions.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25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IMPORTANCE OF DATABASES</a:t>
            </a:r>
            <a:endParaRPr/>
          </a:p>
        </p:txBody>
      </p:sp>
      <p:sp>
        <p:nvSpPr>
          <p:cNvPr id="67" name="Google Shape;67;p15"/>
          <p:cNvSpPr txBox="1"/>
          <p:nvPr>
            <p:ph idx="1" type="body"/>
          </p:nvPr>
        </p:nvSpPr>
        <p:spPr>
          <a:xfrm>
            <a:off x="311700" y="917050"/>
            <a:ext cx="8520600" cy="4067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1500"/>
              <a:t>4. </a:t>
            </a:r>
            <a:r>
              <a:rPr b="1" lang="en" sz="1500">
                <a:solidFill>
                  <a:srgbClr val="151618"/>
                </a:solidFill>
                <a:highlight>
                  <a:srgbClr val="FFFFFF"/>
                </a:highlight>
              </a:rPr>
              <a:t>Streamlining Data Management Processes: </a:t>
            </a:r>
            <a:r>
              <a:rPr lang="en" sz="1500">
                <a:solidFill>
                  <a:srgbClr val="151618"/>
                </a:solidFill>
                <a:highlight>
                  <a:srgbClr val="FFFFFF"/>
                </a:highlight>
              </a:rPr>
              <a:t>Streamlining data management processes is crucial for efficient business intelligence. By implementing a robust database system, organizations can centralize their data and ensure its accuracy and consistency. This enables data analysts and decision-makers to access the information they need in a timely manner, leading to more informed and data-driven decisions. Additionally, a well-designed database can automate repetitive tasks, such as data entry and data cleaning, saving valuable time and resources. With streamlined data management processes, businesses can optimize their operations and gain a competitive edge in today's fast-paced digital landscape.</a:t>
            </a:r>
            <a:endParaRPr sz="1500">
              <a:solidFill>
                <a:srgbClr val="151618"/>
              </a:solidFill>
              <a:highlight>
                <a:srgbClr val="FFFFFF"/>
              </a:highlight>
            </a:endParaRPr>
          </a:p>
          <a:p>
            <a:pPr indent="0" lvl="0" marL="0" rtl="0" algn="l">
              <a:spcBef>
                <a:spcPts val="1200"/>
              </a:spcBef>
              <a:spcAft>
                <a:spcPts val="0"/>
              </a:spcAft>
              <a:buNone/>
            </a:pPr>
            <a:r>
              <a:rPr lang="en" sz="1500">
                <a:solidFill>
                  <a:srgbClr val="151618"/>
                </a:solidFill>
                <a:highlight>
                  <a:srgbClr val="FFFFFF"/>
                </a:highlight>
              </a:rPr>
              <a:t>5. </a:t>
            </a:r>
            <a:r>
              <a:rPr b="1" lang="en" sz="1500">
                <a:solidFill>
                  <a:srgbClr val="151618"/>
                </a:solidFill>
                <a:highlight>
                  <a:srgbClr val="FFFFFF"/>
                </a:highlight>
              </a:rPr>
              <a:t>Enabling Real-time Analytics: </a:t>
            </a:r>
            <a:r>
              <a:rPr lang="en" sz="1500">
                <a:solidFill>
                  <a:srgbClr val="151618"/>
                </a:solidFill>
                <a:highlight>
                  <a:srgbClr val="FFFFFF"/>
                </a:highlight>
              </a:rPr>
              <a:t>Real-time analytics is a crucial aspect of modern businesses. It allows organizations to gain valuable insights and make informed decisions instantly. By analyzing data as it is generated, businesses can identify trends, detect anomalies, and respond quickly to changing market conditions. Real-time analytics enables businesses to optimize their operations, improve customer experiences, and stay ahead of the competition.</a:t>
            </a:r>
            <a:endParaRPr sz="1500">
              <a:solidFill>
                <a:srgbClr val="151618"/>
              </a:solidFill>
              <a:highlight>
                <a:srgbClr val="FFFFFF"/>
              </a:highlight>
            </a:endParaRPr>
          </a:p>
          <a:p>
            <a:pPr indent="0" lvl="0" marL="0" rtl="0" algn="l">
              <a:spcBef>
                <a:spcPts val="1200"/>
              </a:spcBef>
              <a:spcAft>
                <a:spcPts val="0"/>
              </a:spcAft>
              <a:buNone/>
            </a:pPr>
            <a:r>
              <a:rPr lang="en" sz="1500">
                <a:solidFill>
                  <a:srgbClr val="151618"/>
                </a:solidFill>
                <a:highlight>
                  <a:srgbClr val="FFFFFF"/>
                </a:highlight>
              </a:rPr>
              <a:t>6. </a:t>
            </a:r>
            <a:r>
              <a:rPr b="1" lang="en" sz="1500">
                <a:solidFill>
                  <a:srgbClr val="151618"/>
                </a:solidFill>
                <a:highlight>
                  <a:srgbClr val="FFFFFF"/>
                </a:highlight>
              </a:rPr>
              <a:t>Supporting Decision Making: </a:t>
            </a:r>
            <a:r>
              <a:rPr lang="en" sz="1500">
                <a:solidFill>
                  <a:srgbClr val="151618"/>
                </a:solidFill>
                <a:highlight>
                  <a:srgbClr val="FFFFFF"/>
                </a:highlight>
              </a:rPr>
              <a:t>Databases play a crucial role in supporting decision making in today's digital world. With the vast amount of data generated by businesses, it is essential to have a reliable and efficient database system that can handle complex queries and provide accurate insights. </a:t>
            </a:r>
            <a:r>
              <a:rPr i="1" lang="en" sz="1500">
                <a:solidFill>
                  <a:srgbClr val="151618"/>
                </a:solidFill>
                <a:highlight>
                  <a:srgbClr val="FFFFFF"/>
                </a:highlight>
              </a:rPr>
              <a:t>AI</a:t>
            </a:r>
            <a:r>
              <a:rPr lang="en" sz="1500">
                <a:solidFill>
                  <a:srgbClr val="151618"/>
                </a:solidFill>
                <a:highlight>
                  <a:srgbClr val="FFFFFF"/>
                </a:highlight>
              </a:rPr>
              <a:t> is one such technology that is revolutionizing decision making by leveraging machine learning algoriths to analyze large datasets and identify patterns and trends. By utilizing AI-powered databases, businesses can make data-driven decisions faster and more accurately.</a:t>
            </a:r>
            <a:endParaRPr sz="1500">
              <a:solidFill>
                <a:srgbClr val="15161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41925" y="126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IMPORTANCE OF DATABASES</a:t>
            </a:r>
            <a:endParaRPr/>
          </a:p>
        </p:txBody>
      </p:sp>
      <p:sp>
        <p:nvSpPr>
          <p:cNvPr id="73" name="Google Shape;73;p16"/>
          <p:cNvSpPr txBox="1"/>
          <p:nvPr>
            <p:ph idx="1" type="body"/>
          </p:nvPr>
        </p:nvSpPr>
        <p:spPr>
          <a:xfrm>
            <a:off x="69775" y="657900"/>
            <a:ext cx="8961000" cy="43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t>7. </a:t>
            </a:r>
            <a:r>
              <a:rPr b="1" lang="en" sz="1150">
                <a:solidFill>
                  <a:srgbClr val="151618"/>
                </a:solidFill>
                <a:highlight>
                  <a:srgbClr val="FFFFFF"/>
                </a:highlight>
              </a:rPr>
              <a:t>Backend Data Storage and Retrieval: </a:t>
            </a:r>
            <a:r>
              <a:rPr lang="en" sz="1150">
                <a:solidFill>
                  <a:srgbClr val="151618"/>
                </a:solidFill>
                <a:highlight>
                  <a:srgbClr val="FFFFFF"/>
                </a:highlight>
              </a:rPr>
              <a:t>Backend data storage and retrieval is a crucial aspect of web development. It involves storing and retrieving data from a database to support the functionality of a website. Data analytics plays a significant role in this process, providing valuable insights and enabling informed decision-making. By analyzing the data collected from user interactions and website performance, businesses can identify trends, patterns, and areas for improvement. This information can then be used to optimize the website, enhance user experience, and drive business growth.</a:t>
            </a:r>
            <a:endParaRPr sz="1150">
              <a:solidFill>
                <a:srgbClr val="151618"/>
              </a:solidFill>
              <a:highlight>
                <a:srgbClr val="FFFFFF"/>
              </a:highlight>
            </a:endParaRPr>
          </a:p>
          <a:p>
            <a:pPr indent="0" lvl="0" marL="0" rtl="0" algn="l">
              <a:spcBef>
                <a:spcPts val="1200"/>
              </a:spcBef>
              <a:spcAft>
                <a:spcPts val="0"/>
              </a:spcAft>
              <a:buNone/>
            </a:pPr>
            <a:r>
              <a:rPr lang="en" sz="1150">
                <a:solidFill>
                  <a:srgbClr val="151618"/>
                </a:solidFill>
                <a:highlight>
                  <a:srgbClr val="FFFFFF"/>
                </a:highlight>
              </a:rPr>
              <a:t>8. </a:t>
            </a:r>
            <a:r>
              <a:rPr b="1" lang="en" sz="1150">
                <a:solidFill>
                  <a:srgbClr val="151618"/>
                </a:solidFill>
                <a:highlight>
                  <a:srgbClr val="FFFFFF"/>
                </a:highlight>
              </a:rPr>
              <a:t>Managing User Authentication and Authorization</a:t>
            </a:r>
            <a:endParaRPr b="1" sz="1150">
              <a:solidFill>
                <a:srgbClr val="151618"/>
              </a:solidFill>
              <a:highlight>
                <a:srgbClr val="FFFFFF"/>
              </a:highlight>
            </a:endParaRPr>
          </a:p>
          <a:p>
            <a:pPr indent="0" lvl="0" marL="0" rtl="0" algn="l">
              <a:lnSpc>
                <a:spcPct val="162000"/>
              </a:lnSpc>
              <a:spcBef>
                <a:spcPts val="1200"/>
              </a:spcBef>
              <a:spcAft>
                <a:spcPts val="0"/>
              </a:spcAft>
              <a:buNone/>
            </a:pPr>
            <a:r>
              <a:rPr lang="en" sz="1150">
                <a:solidFill>
                  <a:srgbClr val="151618"/>
                </a:solidFill>
                <a:highlight>
                  <a:srgbClr val="FFFFFF"/>
                </a:highlight>
              </a:rPr>
              <a:t>Managing user authentication and authorization is a crucial aspect of web development. It ensures that only authorized users have access to certain resources and functionalities within a website. Authentication verifies the identity of a user, while authorization determines the level of access they have. By implementing robust authentication and authorization mechanisms, web developers can propel the security of their applications to new heights.</a:t>
            </a:r>
            <a:endParaRPr sz="1150">
              <a:solidFill>
                <a:srgbClr val="151618"/>
              </a:solidFill>
              <a:highlight>
                <a:srgbClr val="FFFFFF"/>
              </a:highlight>
            </a:endParaRPr>
          </a:p>
          <a:p>
            <a:pPr indent="0" lvl="0" marL="0" rtl="0" algn="l">
              <a:lnSpc>
                <a:spcPct val="140000"/>
              </a:lnSpc>
              <a:spcBef>
                <a:spcPts val="2300"/>
              </a:spcBef>
              <a:spcAft>
                <a:spcPts val="1400"/>
              </a:spcAft>
              <a:buNone/>
            </a:pPr>
            <a:r>
              <a:rPr lang="en" sz="1150">
                <a:solidFill>
                  <a:srgbClr val="151618"/>
                </a:solidFill>
                <a:highlight>
                  <a:srgbClr val="FFFFFF"/>
                </a:highlight>
              </a:rPr>
              <a:t>9.</a:t>
            </a:r>
            <a:r>
              <a:rPr b="1" lang="en" sz="1150">
                <a:solidFill>
                  <a:srgbClr val="151618"/>
                </a:solidFill>
                <a:highlight>
                  <a:srgbClr val="FFFFFF"/>
                </a:highlight>
              </a:rPr>
              <a:t> Optimizing Website Performance: </a:t>
            </a:r>
            <a:r>
              <a:rPr lang="en" sz="1150">
                <a:solidFill>
                  <a:srgbClr val="151618"/>
                </a:solidFill>
                <a:highlight>
                  <a:srgbClr val="FFFFFF"/>
                </a:highlight>
              </a:rPr>
              <a:t>Optimizing website performance is crucial for delivering a seamless user experience. In today's fast-paced digital world, users expect websites to load quickly and respond instantly to their actions. Slow-loading websites can lead to high bounce rates and frustrated users. To ensure optimal website performance, developers employ various techniques such as caching, minification, and compression. These techniques help reduce the size of files, minimize the number of server requests, and improve overall page load times. By implementing these strategies, websites can provide a smooth and efficient browsing experience for users.</a:t>
            </a:r>
            <a:endParaRPr sz="11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