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5" r:id="rId9"/>
    <p:sldId id="266" r:id="rId10"/>
    <p:sldId id="267" r:id="rId11"/>
    <p:sldId id="268" r:id="rId12"/>
    <p:sldId id="272"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918C7-FDF6-4286-89D0-206449D80F4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918C7-FDF6-4286-89D0-206449D80F4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918C7-FDF6-4286-89D0-206449D80F4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918C7-FDF6-4286-89D0-206449D80F4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918C7-FDF6-4286-89D0-206449D80F4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918C7-FDF6-4286-89D0-206449D80F4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918C7-FDF6-4286-89D0-206449D80F41}"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918C7-FDF6-4286-89D0-206449D80F41}"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918C7-FDF6-4286-89D0-206449D80F41}"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918C7-FDF6-4286-89D0-206449D80F4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918C7-FDF6-4286-89D0-206449D80F4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64B15-ECD8-4BF8-9ED6-82FA49A6FE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918C7-FDF6-4286-89D0-206449D80F41}" type="datetimeFigureOut">
              <a:rPr lang="en-US" smtClean="0"/>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64B15-ECD8-4BF8-9ED6-82FA49A6FE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online.datasciencedojo.com/blogs/101-data-science-interview-questions-answers-and-key-concept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student.learn.gomycode.c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399"/>
            <a:ext cx="7772400" cy="6096001"/>
          </a:xfrm>
        </p:spPr>
        <p:txBody>
          <a:bodyPr>
            <a:normAutofit fontScale="90000"/>
          </a:bodyPr>
          <a:lstStyle/>
          <a:p>
            <a:r>
              <a:rPr lang="en-US" b="1" dirty="0"/>
              <a:t>Data Science Roadmap:</a:t>
            </a:r>
            <a:r>
              <a:rPr lang="en-US" dirty="0"/>
              <a:t> A comprehensive guide to the field of data </a:t>
            </a:r>
            <a:r>
              <a:rPr lang="en-US" dirty="0" smtClean="0"/>
              <a:t>science its </a:t>
            </a:r>
            <a:r>
              <a:rPr lang="en-US" dirty="0"/>
              <a:t>fundamental concepts </a:t>
            </a:r>
            <a:r>
              <a:rPr lang="en-US" dirty="0" smtClean="0"/>
              <a:t>and significance </a:t>
            </a:r>
            <a:r>
              <a:rPr lang="en-US" dirty="0"/>
              <a:t>across different industries</a:t>
            </a:r>
            <a:r>
              <a:rPr lang="en-US" dirty="0" smtClean="0"/>
              <a:t>.</a:t>
            </a:r>
            <a:br>
              <a:rPr lang="en-US" dirty="0" smtClean="0"/>
            </a:br>
            <a:r>
              <a:rPr lang="en-US" dirty="0"/>
              <a:t/>
            </a:r>
            <a:br>
              <a:rPr lang="en-US" dirty="0"/>
            </a:br>
            <a:r>
              <a:rPr lang="en-US" dirty="0" smtClean="0"/>
              <a:t>By</a:t>
            </a:r>
            <a:br>
              <a:rPr lang="en-US" dirty="0" smtClean="0"/>
            </a:br>
            <a:r>
              <a:rPr lang="en-US" dirty="0"/>
              <a:t/>
            </a:r>
            <a:br>
              <a:rPr lang="en-US" dirty="0"/>
            </a:br>
            <a:r>
              <a:rPr lang="en-US" sz="3600" b="1" dirty="0" smtClean="0"/>
              <a:t>TOGUNDE, </a:t>
            </a:r>
            <a:r>
              <a:rPr lang="en-US" sz="3600" b="1" dirty="0" err="1" smtClean="0"/>
              <a:t>Azeez</a:t>
            </a:r>
            <a:r>
              <a:rPr lang="en-US" sz="3600" b="1" dirty="0" smtClean="0"/>
              <a:t> Adigun</a:t>
            </a:r>
            <a:br>
              <a:rPr lang="en-US" sz="3600" b="1" dirty="0" smtClean="0"/>
            </a:br>
            <a:r>
              <a:rPr lang="en-US" sz="3600" dirty="0" smtClean="0"/>
              <a:t>Data Science Student</a:t>
            </a:r>
            <a:br>
              <a:rPr lang="en-US" sz="3600" dirty="0" smtClean="0"/>
            </a:br>
            <a:r>
              <a:rPr lang="en-US" sz="3600" b="1" dirty="0" smtClean="0"/>
              <a:t>GOMYCODE</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lstStyle/>
          <a:p>
            <a:r>
              <a:rPr lang="en-US" dirty="0" smtClean="0"/>
              <a:t>Data Science Roadmap</a:t>
            </a:r>
            <a:endParaRPr lang="en-US" dirty="0"/>
          </a:p>
        </p:txBody>
      </p:sp>
      <p:sp>
        <p:nvSpPr>
          <p:cNvPr id="3" name="Subtitle 2"/>
          <p:cNvSpPr>
            <a:spLocks noGrp="1"/>
          </p:cNvSpPr>
          <p:nvPr>
            <p:ph type="subTitle" idx="1"/>
          </p:nvPr>
        </p:nvSpPr>
        <p:spPr>
          <a:xfrm>
            <a:off x="304800" y="1066800"/>
            <a:ext cx="8610600" cy="5562600"/>
          </a:xfrm>
        </p:spPr>
        <p:txBody>
          <a:bodyPr>
            <a:normAutofit/>
          </a:bodyPr>
          <a:lstStyle/>
          <a:p>
            <a:pPr algn="l"/>
            <a:r>
              <a:rPr lang="en-US" sz="2000" b="1" dirty="0">
                <a:solidFill>
                  <a:schemeClr val="tx1"/>
                </a:solidFill>
              </a:rPr>
              <a:t>Step 4: Learning the Key Tools for </a:t>
            </a:r>
            <a:r>
              <a:rPr lang="en-US" sz="2000" b="1" dirty="0" smtClean="0">
                <a:solidFill>
                  <a:schemeClr val="tx1"/>
                </a:solidFill>
              </a:rPr>
              <a:t>Machine Learning (ML)</a:t>
            </a:r>
          </a:p>
          <a:p>
            <a:pPr algn="l"/>
            <a:r>
              <a:rPr lang="en-US" sz="2000" dirty="0">
                <a:solidFill>
                  <a:schemeClr val="tx1"/>
                </a:solidFill>
              </a:rPr>
              <a:t>There are some basic and advanced machine learning tools </a:t>
            </a:r>
            <a:r>
              <a:rPr lang="en-US" sz="2000" dirty="0" smtClean="0">
                <a:solidFill>
                  <a:schemeClr val="tx1"/>
                </a:solidFill>
              </a:rPr>
              <a:t>that one needs </a:t>
            </a:r>
            <a:r>
              <a:rPr lang="en-US" sz="2000" dirty="0">
                <a:solidFill>
                  <a:schemeClr val="tx1"/>
                </a:solidFill>
              </a:rPr>
              <a:t>to learn &amp; </a:t>
            </a:r>
            <a:r>
              <a:rPr lang="en-US" sz="2000" dirty="0" smtClean="0">
                <a:solidFill>
                  <a:schemeClr val="tx1"/>
                </a:solidFill>
              </a:rPr>
              <a:t>adapt </a:t>
            </a:r>
            <a:r>
              <a:rPr lang="en-US" sz="2000" dirty="0">
                <a:solidFill>
                  <a:schemeClr val="tx1"/>
                </a:solidFill>
              </a:rPr>
              <a:t>to. Some of the most important ones are listed below. These skills can be of immense value in </a:t>
            </a:r>
            <a:r>
              <a:rPr lang="en-US" sz="2000" dirty="0" smtClean="0">
                <a:solidFill>
                  <a:schemeClr val="tx1"/>
                </a:solidFill>
              </a:rPr>
              <a:t>ones </a:t>
            </a:r>
            <a:r>
              <a:rPr lang="en-US" sz="2000" dirty="0">
                <a:solidFill>
                  <a:schemeClr val="tx1"/>
                </a:solidFill>
              </a:rPr>
              <a:t>overall data science roadmap:  </a:t>
            </a:r>
            <a:endParaRPr lang="en-US" sz="2000" dirty="0" smtClean="0">
              <a:solidFill>
                <a:schemeClr val="tx1"/>
              </a:solidFill>
            </a:endParaRPr>
          </a:p>
          <a:p>
            <a:pPr algn="l"/>
            <a:r>
              <a:rPr lang="en-US" sz="2000" b="1" dirty="0" smtClean="0">
                <a:solidFill>
                  <a:schemeClr val="tx1"/>
                </a:solidFill>
              </a:rPr>
              <a:t>  </a:t>
            </a:r>
            <a:r>
              <a:rPr lang="en-US" sz="2000" dirty="0" smtClean="0">
                <a:solidFill>
                  <a:schemeClr val="tx1"/>
                </a:solidFill>
              </a:rPr>
              <a:t>1. Exploratory Data Analysis &amp; Data Cleaning</a:t>
            </a:r>
          </a:p>
          <a:p>
            <a:pPr algn="l"/>
            <a:r>
              <a:rPr lang="en-US" sz="2000" dirty="0" smtClean="0">
                <a:solidFill>
                  <a:schemeClr val="tx1"/>
                </a:solidFill>
              </a:rPr>
              <a:t>  2. Feature Selection &amp; Engineering</a:t>
            </a:r>
          </a:p>
          <a:p>
            <a:pPr algn="l"/>
            <a:r>
              <a:rPr lang="en-US" sz="2000" dirty="0">
                <a:solidFill>
                  <a:schemeClr val="tx1"/>
                </a:solidFill>
              </a:rPr>
              <a:t> </a:t>
            </a:r>
            <a:r>
              <a:rPr lang="en-US" sz="2000" dirty="0" smtClean="0">
                <a:solidFill>
                  <a:schemeClr val="tx1"/>
                </a:solidFill>
              </a:rPr>
              <a:t> </a:t>
            </a:r>
            <a:r>
              <a:rPr lang="en-US" sz="2000" dirty="0" smtClean="0">
                <a:solidFill>
                  <a:schemeClr val="tx1"/>
                </a:solidFill>
              </a:rPr>
              <a:t>3. Model Selection</a:t>
            </a:r>
          </a:p>
          <a:p>
            <a:pPr algn="l"/>
            <a:r>
              <a:rPr lang="en-US" sz="2000" dirty="0">
                <a:solidFill>
                  <a:schemeClr val="tx1"/>
                </a:solidFill>
              </a:rPr>
              <a:t> </a:t>
            </a:r>
            <a:r>
              <a:rPr lang="en-US" sz="2000" dirty="0" smtClean="0">
                <a:solidFill>
                  <a:schemeClr val="tx1"/>
                </a:solidFill>
              </a:rPr>
              <a:t> </a:t>
            </a:r>
            <a:r>
              <a:rPr lang="en-US" sz="2000" dirty="0" smtClean="0">
                <a:solidFill>
                  <a:schemeClr val="tx1"/>
                </a:solidFill>
              </a:rPr>
              <a:t>4. Model Evaluation</a:t>
            </a:r>
          </a:p>
          <a:p>
            <a:pPr algn="l"/>
            <a:endParaRPr lang="en-US" sz="2000" dirty="0">
              <a:solidFill>
                <a:schemeClr val="tx1"/>
              </a:solidFill>
            </a:endParaRPr>
          </a:p>
          <a:p>
            <a:pPr algn="l"/>
            <a:r>
              <a:rPr lang="en-US" sz="2000" b="1" dirty="0">
                <a:solidFill>
                  <a:schemeClr val="tx1"/>
                </a:solidFill>
              </a:rPr>
              <a:t>Step 5: Profile Building </a:t>
            </a:r>
          </a:p>
          <a:p>
            <a:pPr algn="l"/>
            <a:r>
              <a:rPr lang="en-US" sz="2000" dirty="0">
                <a:solidFill>
                  <a:schemeClr val="tx1"/>
                </a:solidFill>
              </a:rPr>
              <a:t>Building a profile on </a:t>
            </a:r>
            <a:r>
              <a:rPr lang="en-US" sz="2000" dirty="0" err="1">
                <a:solidFill>
                  <a:schemeClr val="tx1"/>
                </a:solidFill>
              </a:rPr>
              <a:t>GitHub</a:t>
            </a:r>
            <a:r>
              <a:rPr lang="en-US" sz="2000" dirty="0">
                <a:solidFill>
                  <a:schemeClr val="tx1"/>
                </a:solidFill>
              </a:rPr>
              <a:t> is an important task that every data scientist must complete. It is one of the most effective ways for a data scientist to gather all the code of the projects they have undertaken. It showcases </a:t>
            </a:r>
            <a:r>
              <a:rPr lang="en-US" sz="2000" dirty="0" smtClean="0">
                <a:solidFill>
                  <a:schemeClr val="tx1"/>
                </a:solidFill>
              </a:rPr>
              <a:t>ones </a:t>
            </a:r>
            <a:r>
              <a:rPr lang="en-US" sz="2000" dirty="0">
                <a:solidFill>
                  <a:schemeClr val="tx1"/>
                </a:solidFill>
              </a:rPr>
              <a:t>code and projects undertaken and shows how long </a:t>
            </a:r>
            <a:r>
              <a:rPr lang="en-US" sz="2000" dirty="0" smtClean="0">
                <a:solidFill>
                  <a:schemeClr val="tx1"/>
                </a:solidFill>
              </a:rPr>
              <a:t>one </a:t>
            </a:r>
            <a:r>
              <a:rPr lang="en-US" sz="2000" dirty="0">
                <a:solidFill>
                  <a:schemeClr val="tx1"/>
                </a:solidFill>
              </a:rPr>
              <a:t>have been practicing data science.</a:t>
            </a:r>
          </a:p>
          <a:p>
            <a:pPr algn="l"/>
            <a:endParaRPr lang="en-US" sz="2000" dirty="0" smtClean="0">
              <a:solidFill>
                <a:schemeClr val="tx1"/>
              </a:solidFill>
            </a:endParaRPr>
          </a:p>
          <a:p>
            <a:pPr algn="l"/>
            <a:endParaRPr lang="en-US" sz="2000" b="1" dirty="0" smtClean="0">
              <a:solidFill>
                <a:schemeClr val="tx1"/>
              </a:solidFill>
            </a:endParaRPr>
          </a:p>
          <a:p>
            <a:pPr algn="l"/>
            <a:endParaRPr lang="en-US" sz="2000" dirty="0" smtClean="0">
              <a:solidFill>
                <a:schemeClr val="tx1"/>
              </a:solidFill>
            </a:endParaRPr>
          </a:p>
          <a:p>
            <a:pPr algn="l"/>
            <a:endParaRPr lang="en-US" sz="2000" dirty="0">
              <a:solidFill>
                <a:schemeClr val="tx1"/>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799"/>
          </a:xfrm>
        </p:spPr>
        <p:txBody>
          <a:bodyPr/>
          <a:lstStyle/>
          <a:p>
            <a:r>
              <a:rPr lang="en-US" dirty="0" smtClean="0"/>
              <a:t>Data Science Roadmap</a:t>
            </a:r>
            <a:endParaRPr lang="en-US" dirty="0"/>
          </a:p>
        </p:txBody>
      </p:sp>
      <p:sp>
        <p:nvSpPr>
          <p:cNvPr id="3" name="Subtitle 2"/>
          <p:cNvSpPr>
            <a:spLocks noGrp="1"/>
          </p:cNvSpPr>
          <p:nvPr>
            <p:ph type="subTitle" idx="1"/>
          </p:nvPr>
        </p:nvSpPr>
        <p:spPr>
          <a:xfrm>
            <a:off x="152400" y="1066800"/>
            <a:ext cx="8839200" cy="5562600"/>
          </a:xfrm>
        </p:spPr>
        <p:txBody>
          <a:bodyPr>
            <a:noAutofit/>
          </a:bodyPr>
          <a:lstStyle/>
          <a:p>
            <a:pPr algn="l"/>
            <a:r>
              <a:rPr lang="en-US" sz="2000" b="1" dirty="0">
                <a:solidFill>
                  <a:schemeClr val="tx1"/>
                </a:solidFill>
              </a:rPr>
              <a:t>Step 6: Prepare for a Data Science Interview  </a:t>
            </a:r>
          </a:p>
          <a:p>
            <a:pPr algn="l"/>
            <a:r>
              <a:rPr lang="en-US" sz="2000" dirty="0">
                <a:solidFill>
                  <a:schemeClr val="tx1"/>
                </a:solidFill>
              </a:rPr>
              <a:t>You need to know all those key data science concepts that can help you ace your interviews. With these </a:t>
            </a:r>
            <a:r>
              <a:rPr lang="en-US" sz="2000" b="1" i="1" dirty="0">
                <a:solidFill>
                  <a:schemeClr val="tx1"/>
                </a:solidFill>
                <a:hlinkClick r:id="rId2"/>
              </a:rPr>
              <a:t>101 Data Science Interview Questions. Answers, and Key Concepts</a:t>
            </a:r>
            <a:r>
              <a:rPr lang="en-US" sz="2000" dirty="0">
                <a:solidFill>
                  <a:schemeClr val="tx1"/>
                </a:solidFill>
              </a:rPr>
              <a:t> you can prepare yourself for the interviews.</a:t>
            </a:r>
            <a:br>
              <a:rPr lang="en-US" sz="2000" dirty="0">
                <a:solidFill>
                  <a:schemeClr val="tx1"/>
                </a:solidFill>
              </a:rPr>
            </a:br>
            <a:endParaRPr lang="en-US" sz="2000" dirty="0">
              <a:solidFill>
                <a:schemeClr val="tx1"/>
              </a:solidFill>
            </a:endParaRPr>
          </a:p>
          <a:p>
            <a:pPr algn="l"/>
            <a:r>
              <a:rPr lang="en-US" sz="2000" b="1" dirty="0">
                <a:solidFill>
                  <a:schemeClr val="tx1"/>
                </a:solidFill>
              </a:rPr>
              <a:t>Step 7: Take a Look at a Typical Data Scientist’s Job </a:t>
            </a:r>
          </a:p>
          <a:p>
            <a:pPr algn="l"/>
            <a:r>
              <a:rPr lang="en-US" sz="2000" dirty="0">
                <a:solidFill>
                  <a:schemeClr val="tx1"/>
                </a:solidFill>
              </a:rPr>
              <a:t>Reaching the end of your data science roadmap, you might want to get an idea of a typical data scientist’s job. It is always helpful to look at some job descriptions, showcase your skills, and stand out as the best candidate. If you think you are a good fit for it, you must get started right away!</a:t>
            </a:r>
          </a:p>
          <a:p>
            <a:pPr algn="l"/>
            <a:r>
              <a:rPr lang="en-US" sz="2000" dirty="0">
                <a:solidFill>
                  <a:schemeClr val="tx1"/>
                </a:solidFill>
              </a:rPr>
              <a:t> </a:t>
            </a:r>
          </a:p>
          <a:p>
            <a:endParaRPr lang="en-US" sz="16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lstStyle/>
          <a:p>
            <a:r>
              <a:rPr lang="en-US" dirty="0" smtClean="0"/>
              <a:t>Conclusion</a:t>
            </a:r>
            <a:endParaRPr lang="en-US" dirty="0"/>
          </a:p>
        </p:txBody>
      </p:sp>
      <p:sp>
        <p:nvSpPr>
          <p:cNvPr id="3" name="Subtitle 2"/>
          <p:cNvSpPr>
            <a:spLocks noGrp="1"/>
          </p:cNvSpPr>
          <p:nvPr>
            <p:ph type="subTitle" idx="1"/>
          </p:nvPr>
        </p:nvSpPr>
        <p:spPr>
          <a:xfrm>
            <a:off x="304800" y="1066800"/>
            <a:ext cx="8610600" cy="5562600"/>
          </a:xfrm>
        </p:spPr>
        <p:txBody>
          <a:bodyPr>
            <a:normAutofit/>
          </a:bodyPr>
          <a:lstStyle/>
          <a:p>
            <a:pPr algn="l"/>
            <a:r>
              <a:rPr lang="en-US" sz="2000" dirty="0" smtClean="0">
                <a:solidFill>
                  <a:schemeClr val="tx1"/>
                </a:solidFill>
              </a:rPr>
              <a:t>It can be concluded that, </a:t>
            </a:r>
            <a:r>
              <a:rPr lang="en-US" sz="2000" dirty="0">
                <a:solidFill>
                  <a:schemeClr val="tx1"/>
                </a:solidFill>
              </a:rPr>
              <a:t>instead of trying to learn all the skills required to be a data scientist endlessly, </a:t>
            </a:r>
            <a:r>
              <a:rPr lang="en-US" sz="2000" dirty="0" smtClean="0">
                <a:solidFill>
                  <a:schemeClr val="tx1"/>
                </a:solidFill>
              </a:rPr>
              <a:t>one should pick </a:t>
            </a:r>
            <a:r>
              <a:rPr lang="en-US" sz="2000" dirty="0">
                <a:solidFill>
                  <a:schemeClr val="tx1"/>
                </a:solidFill>
              </a:rPr>
              <a:t>up a problem that inspires </a:t>
            </a:r>
            <a:r>
              <a:rPr lang="en-US" sz="2000" dirty="0" smtClean="0">
                <a:solidFill>
                  <a:schemeClr val="tx1"/>
                </a:solidFill>
              </a:rPr>
              <a:t>him or her.</a:t>
            </a:r>
            <a:endParaRPr lang="en-US" sz="2000" dirty="0">
              <a:solidFill>
                <a:schemeClr val="tx1"/>
              </a:solidFill>
            </a:endParaRPr>
          </a:p>
          <a:p>
            <a:pPr algn="l"/>
            <a:r>
              <a:rPr lang="en-US" sz="2000" dirty="0">
                <a:solidFill>
                  <a:schemeClr val="tx1"/>
                </a:solidFill>
              </a:rPr>
              <a:t>Try to solve that problem using the data science </a:t>
            </a:r>
            <a:r>
              <a:rPr lang="en-US" sz="2000" dirty="0" smtClean="0">
                <a:solidFill>
                  <a:schemeClr val="tx1"/>
                </a:solidFill>
              </a:rPr>
              <a:t>skills and </a:t>
            </a:r>
            <a:r>
              <a:rPr lang="en-US" sz="2000" dirty="0">
                <a:solidFill>
                  <a:schemeClr val="tx1"/>
                </a:solidFill>
              </a:rPr>
              <a:t>only pick up the skills necessary to solve that problem. As </a:t>
            </a:r>
            <a:r>
              <a:rPr lang="en-US" sz="2000" dirty="0" smtClean="0">
                <a:solidFill>
                  <a:schemeClr val="tx1"/>
                </a:solidFill>
              </a:rPr>
              <a:t>one </a:t>
            </a:r>
            <a:r>
              <a:rPr lang="en-US" sz="2000" dirty="0">
                <a:solidFill>
                  <a:schemeClr val="tx1"/>
                </a:solidFill>
              </a:rPr>
              <a:t>solve more problems, </a:t>
            </a:r>
            <a:r>
              <a:rPr lang="en-US" sz="2000" dirty="0" smtClean="0">
                <a:solidFill>
                  <a:schemeClr val="tx1"/>
                </a:solidFill>
              </a:rPr>
              <a:t>one </a:t>
            </a:r>
            <a:r>
              <a:rPr lang="en-US" sz="2000" dirty="0">
                <a:solidFill>
                  <a:schemeClr val="tx1"/>
                </a:solidFill>
              </a:rPr>
              <a:t>will learn more skills along the </a:t>
            </a:r>
            <a:r>
              <a:rPr lang="en-US" sz="2000" dirty="0" smtClean="0">
                <a:solidFill>
                  <a:schemeClr val="tx1"/>
                </a:solidFill>
              </a:rPr>
              <a:t>way and become a better </a:t>
            </a:r>
            <a:r>
              <a:rPr lang="en-US" sz="2000" smtClean="0">
                <a:solidFill>
                  <a:schemeClr val="tx1"/>
                </a:solidFill>
              </a:rPr>
              <a:t>data scientist.</a:t>
            </a:r>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buFont typeface="Arial" pitchFamily="34" charset="0"/>
              <a:buChar char="•"/>
            </a:pPr>
            <a:endParaRPr lang="en-US" sz="2000" dirty="0">
              <a:solidFill>
                <a:schemeClr val="tx1"/>
              </a:solidFill>
            </a:endParaRPr>
          </a:p>
          <a:p>
            <a:pPr algn="l"/>
            <a:endParaRPr lang="en-US" sz="2000" b="1" dirty="0" smtClean="0">
              <a:solidFill>
                <a:schemeClr val="tx1"/>
              </a:solidFill>
            </a:endParaRPr>
          </a:p>
          <a:p>
            <a:pPr algn="l"/>
            <a:endParaRPr lang="en-US" sz="2000" dirty="0" smtClean="0">
              <a:solidFill>
                <a:schemeClr val="tx1"/>
              </a:solidFill>
            </a:endParaRPr>
          </a:p>
          <a:p>
            <a:pPr algn="l"/>
            <a:endParaRPr lang="en-US" sz="2000" dirty="0">
              <a:solidFill>
                <a:schemeClr val="tx1"/>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lstStyle/>
          <a:p>
            <a:r>
              <a:rPr lang="en-US" b="1" dirty="0" smtClean="0"/>
              <a:t>References</a:t>
            </a:r>
            <a:endParaRPr lang="en-US" b="1" dirty="0"/>
          </a:p>
        </p:txBody>
      </p:sp>
      <p:sp>
        <p:nvSpPr>
          <p:cNvPr id="3" name="Subtitle 2"/>
          <p:cNvSpPr>
            <a:spLocks noGrp="1"/>
          </p:cNvSpPr>
          <p:nvPr>
            <p:ph type="subTitle" idx="1"/>
          </p:nvPr>
        </p:nvSpPr>
        <p:spPr>
          <a:xfrm>
            <a:off x="152400" y="1676400"/>
            <a:ext cx="8763000" cy="3962400"/>
          </a:xfrm>
        </p:spPr>
        <p:txBody>
          <a:bodyPr/>
          <a:lstStyle/>
          <a:p>
            <a:pPr algn="l">
              <a:buFont typeface="Arial" pitchFamily="34" charset="0"/>
              <a:buChar char="•"/>
            </a:pPr>
            <a:r>
              <a:rPr lang="en-US" dirty="0" smtClean="0">
                <a:solidFill>
                  <a:schemeClr val="tx1"/>
                </a:solidFill>
              </a:rPr>
              <a:t> w3schools.com/</a:t>
            </a:r>
            <a:r>
              <a:rPr lang="en-US" dirty="0" err="1" smtClean="0">
                <a:solidFill>
                  <a:schemeClr val="tx1"/>
                </a:solidFill>
              </a:rPr>
              <a:t>datascience</a:t>
            </a:r>
            <a:r>
              <a:rPr lang="en-US" dirty="0" smtClean="0">
                <a:solidFill>
                  <a:schemeClr val="tx1"/>
                </a:solidFill>
              </a:rPr>
              <a:t>/ds_introduction.asp</a:t>
            </a:r>
          </a:p>
          <a:p>
            <a:pPr algn="l">
              <a:buFont typeface="Arial" pitchFamily="34" charset="0"/>
              <a:buChar char="•"/>
            </a:pPr>
            <a:r>
              <a:rPr lang="en-US" dirty="0">
                <a:solidFill>
                  <a:schemeClr val="tx1"/>
                </a:solidFill>
              </a:rPr>
              <a:t> </a:t>
            </a:r>
            <a:r>
              <a:rPr lang="en-US" dirty="0" smtClean="0">
                <a:solidFill>
                  <a:schemeClr val="tx1"/>
                </a:solidFill>
                <a:hlinkClick r:id="rId2"/>
              </a:rPr>
              <a:t>https://student.learn.gomycode.co</a:t>
            </a:r>
            <a:endParaRPr lang="en-US" dirty="0" smtClean="0">
              <a:solidFill>
                <a:schemeClr val="tx1"/>
              </a:solidFill>
            </a:endParaRPr>
          </a:p>
          <a:p>
            <a:pPr algn="l">
              <a:buFont typeface="Arial" pitchFamily="34" charset="0"/>
              <a:buChar char="•"/>
            </a:pPr>
            <a:r>
              <a:rPr lang="en-US" dirty="0">
                <a:solidFill>
                  <a:schemeClr val="tx1"/>
                </a:solidFill>
              </a:rPr>
              <a:t> </a:t>
            </a:r>
            <a:r>
              <a:rPr lang="en-US" dirty="0" smtClean="0">
                <a:solidFill>
                  <a:schemeClr val="tx1"/>
                </a:solidFill>
              </a:rPr>
              <a:t>https://datasciencedojo.com/blog/data-science-roadmap/</a:t>
            </a:r>
          </a:p>
          <a:p>
            <a:pPr algn="l">
              <a:buFont typeface="Arial" pitchFamily="34" charset="0"/>
              <a:buChar char="•"/>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90599"/>
          </a:xfrm>
        </p:spPr>
        <p:txBody>
          <a:bodyPr/>
          <a:lstStyle/>
          <a:p>
            <a:r>
              <a:rPr lang="en-US" b="1" dirty="0" smtClean="0"/>
              <a:t>Presentation Outline</a:t>
            </a:r>
            <a:endParaRPr lang="en-US" dirty="0"/>
          </a:p>
        </p:txBody>
      </p:sp>
      <p:sp>
        <p:nvSpPr>
          <p:cNvPr id="3" name="Subtitle 2"/>
          <p:cNvSpPr>
            <a:spLocks noGrp="1"/>
          </p:cNvSpPr>
          <p:nvPr>
            <p:ph type="subTitle" idx="1"/>
          </p:nvPr>
        </p:nvSpPr>
        <p:spPr>
          <a:xfrm>
            <a:off x="381000" y="1676400"/>
            <a:ext cx="8458200" cy="3962400"/>
          </a:xfrm>
        </p:spPr>
        <p:txBody>
          <a:bodyPr>
            <a:normAutofit fontScale="92500" lnSpcReduction="20000"/>
          </a:bodyPr>
          <a:lstStyle/>
          <a:p>
            <a:pPr algn="just">
              <a:buFont typeface="Arial" pitchFamily="34" charset="0"/>
              <a:buChar char="•"/>
            </a:pPr>
            <a:r>
              <a:rPr lang="en-US" dirty="0" smtClean="0">
                <a:solidFill>
                  <a:schemeClr val="tx1"/>
                </a:solidFill>
              </a:rPr>
              <a:t>  Introduction</a:t>
            </a:r>
          </a:p>
          <a:p>
            <a:pPr algn="just"/>
            <a:endParaRPr lang="en-US" dirty="0" smtClean="0">
              <a:solidFill>
                <a:schemeClr val="tx1"/>
              </a:solidFill>
            </a:endParaRPr>
          </a:p>
          <a:p>
            <a:pPr algn="just">
              <a:buFont typeface="Arial" pitchFamily="34" charset="0"/>
              <a:buChar char="•"/>
            </a:pPr>
            <a:r>
              <a:rPr lang="en-US" dirty="0" smtClean="0">
                <a:solidFill>
                  <a:schemeClr val="tx1"/>
                </a:solidFill>
              </a:rPr>
              <a:t>  Fundamental Concepts</a:t>
            </a:r>
          </a:p>
          <a:p>
            <a:pPr algn="just"/>
            <a:endParaRPr lang="en-US" dirty="0" smtClean="0">
              <a:solidFill>
                <a:schemeClr val="tx1"/>
              </a:solidFill>
            </a:endParaRPr>
          </a:p>
          <a:p>
            <a:pPr algn="just">
              <a:buFont typeface="Arial" pitchFamily="34" charset="0"/>
              <a:buChar char="•"/>
            </a:pPr>
            <a:r>
              <a:rPr lang="en-US" dirty="0" smtClean="0">
                <a:solidFill>
                  <a:schemeClr val="tx1"/>
                </a:solidFill>
              </a:rPr>
              <a:t>  Data Science Roadmap</a:t>
            </a:r>
          </a:p>
          <a:p>
            <a:pPr algn="just">
              <a:buFont typeface="Arial" pitchFamily="34" charset="0"/>
              <a:buChar char="•"/>
            </a:pPr>
            <a:endParaRPr lang="en-US" dirty="0">
              <a:solidFill>
                <a:schemeClr val="tx1"/>
              </a:solidFill>
            </a:endParaRPr>
          </a:p>
          <a:p>
            <a:pPr algn="just">
              <a:buFont typeface="Arial" pitchFamily="34" charset="0"/>
              <a:buChar char="•"/>
            </a:pPr>
            <a:r>
              <a:rPr lang="en-US" dirty="0" smtClean="0">
                <a:solidFill>
                  <a:schemeClr val="tx1"/>
                </a:solidFill>
              </a:rPr>
              <a:t> Conclusion</a:t>
            </a: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9144000" cy="1323439"/>
          </a:xfrm>
          <a:prstGeom prst="rect">
            <a:avLst/>
          </a:prstGeom>
        </p:spPr>
        <p:txBody>
          <a:bodyPr wrap="square">
            <a:spAutoFit/>
          </a:bodyPr>
          <a:lstStyle/>
          <a:p>
            <a:pPr algn="ctr"/>
            <a:r>
              <a:rPr lang="en-US" sz="4000" b="1" dirty="0" smtClean="0"/>
              <a:t>Introduction</a:t>
            </a:r>
          </a:p>
          <a:p>
            <a:pPr algn="ctr"/>
            <a:endParaRPr lang="en-US" sz="4000" b="1" dirty="0"/>
          </a:p>
        </p:txBody>
      </p:sp>
      <p:sp>
        <p:nvSpPr>
          <p:cNvPr id="3" name="Rectangle 2"/>
          <p:cNvSpPr/>
          <p:nvPr/>
        </p:nvSpPr>
        <p:spPr>
          <a:xfrm>
            <a:off x="152400" y="457200"/>
            <a:ext cx="8763000" cy="5940088"/>
          </a:xfrm>
          <a:prstGeom prst="rect">
            <a:avLst/>
          </a:prstGeom>
        </p:spPr>
        <p:txBody>
          <a:bodyPr wrap="square">
            <a:spAutoFit/>
          </a:bodyPr>
          <a:lstStyle/>
          <a:p>
            <a:pPr algn="ctr"/>
            <a:endParaRPr lang="en-US" sz="4000" b="1" dirty="0"/>
          </a:p>
          <a:p>
            <a:pPr algn="just">
              <a:buFont typeface="Arial" pitchFamily="34" charset="0"/>
              <a:buChar char="•"/>
            </a:pPr>
            <a:r>
              <a:rPr lang="en-US" sz="2000" dirty="0" smtClean="0"/>
              <a:t> Data Science is a field that combines scientific methods, processes and systems to extract knowledge and insights from data.</a:t>
            </a:r>
          </a:p>
          <a:p>
            <a:pPr algn="just">
              <a:buFont typeface="Arial" pitchFamily="34" charset="0"/>
              <a:buChar char="•"/>
            </a:pPr>
            <a:endParaRPr lang="en-US" sz="2000" dirty="0" smtClean="0"/>
          </a:p>
          <a:p>
            <a:pPr algn="just">
              <a:buFont typeface="Arial" pitchFamily="34" charset="0"/>
              <a:buChar char="•"/>
            </a:pPr>
            <a:r>
              <a:rPr lang="en-US" sz="2000" dirty="0" smtClean="0"/>
              <a:t> It is about data gathering, analysis and decision making.</a:t>
            </a:r>
          </a:p>
          <a:p>
            <a:pPr algn="just">
              <a:buFont typeface="Arial" pitchFamily="34" charset="0"/>
              <a:buChar char="•"/>
            </a:pPr>
            <a:endParaRPr lang="en-US" sz="2000" dirty="0"/>
          </a:p>
          <a:p>
            <a:pPr algn="just">
              <a:buFont typeface="Arial" pitchFamily="34" charset="0"/>
              <a:buChar char="•"/>
            </a:pPr>
            <a:r>
              <a:rPr lang="en-US" sz="2000" dirty="0" smtClean="0"/>
              <a:t> It is about finding patterns in data, through analysis, and making future predictions.</a:t>
            </a:r>
          </a:p>
          <a:p>
            <a:pPr algn="just">
              <a:buFont typeface="Arial" pitchFamily="34" charset="0"/>
              <a:buChar char="•"/>
            </a:pPr>
            <a:endParaRPr lang="en-US" sz="2000" dirty="0"/>
          </a:p>
          <a:p>
            <a:pPr algn="just">
              <a:buFont typeface="Arial" pitchFamily="34" charset="0"/>
              <a:buChar char="•"/>
            </a:pPr>
            <a:endParaRPr lang="en-US" sz="2000" dirty="0" smtClean="0"/>
          </a:p>
          <a:p>
            <a:pPr algn="just"/>
            <a:r>
              <a:rPr lang="en-US" sz="2000" dirty="0"/>
              <a:t> </a:t>
            </a:r>
            <a:r>
              <a:rPr lang="en-US" sz="2000" dirty="0" smtClean="0"/>
              <a:t>By using Data </a:t>
            </a:r>
            <a:r>
              <a:rPr lang="en-US" sz="2000" dirty="0"/>
              <a:t>S</a:t>
            </a:r>
            <a:r>
              <a:rPr lang="en-US" sz="2000" dirty="0" smtClean="0"/>
              <a:t>cience, companies are able to make:</a:t>
            </a:r>
          </a:p>
          <a:p>
            <a:pPr algn="just"/>
            <a:endParaRPr lang="en-US" sz="2000" dirty="0" smtClean="0"/>
          </a:p>
          <a:p>
            <a:pPr algn="just">
              <a:buFont typeface="Arial" pitchFamily="34" charset="0"/>
              <a:buChar char="•"/>
            </a:pPr>
            <a:r>
              <a:rPr lang="en-US" sz="2000" dirty="0"/>
              <a:t> </a:t>
            </a:r>
            <a:r>
              <a:rPr lang="en-US" sz="2000" dirty="0" smtClean="0"/>
              <a:t>Better decisions (whether to choose A or B)</a:t>
            </a:r>
          </a:p>
          <a:p>
            <a:pPr algn="just">
              <a:buFont typeface="Arial" pitchFamily="34" charset="0"/>
              <a:buChar char="•"/>
            </a:pPr>
            <a:endParaRPr lang="en-US" sz="2000" dirty="0"/>
          </a:p>
          <a:p>
            <a:pPr algn="just">
              <a:buFont typeface="Arial" pitchFamily="34" charset="0"/>
              <a:buChar char="•"/>
            </a:pPr>
            <a:r>
              <a:rPr lang="en-US" sz="2000" dirty="0" smtClean="0"/>
              <a:t> Predictive analysis (what will happen next?)</a:t>
            </a:r>
          </a:p>
          <a:p>
            <a:pPr algn="just">
              <a:buFont typeface="Arial" pitchFamily="34" charset="0"/>
              <a:buChar char="•"/>
            </a:pPr>
            <a:endParaRPr lang="en-US" sz="2000" dirty="0"/>
          </a:p>
          <a:p>
            <a:pPr algn="just">
              <a:buFont typeface="Arial" pitchFamily="34" charset="0"/>
              <a:buChar char="•"/>
            </a:pPr>
            <a:r>
              <a:rPr lang="en-US" sz="2000" dirty="0" smtClean="0"/>
              <a:t> Pattern discoveries (find pattern, or maybe hidden information in data)</a:t>
            </a:r>
          </a:p>
          <a:p>
            <a:pPr algn="just">
              <a:buFont typeface="Arial" pitchFamily="34" charset="0"/>
              <a:buChar char="•"/>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p:spPr>
        <p:txBody>
          <a:bodyPr wrap="square">
            <a:spAutoFit/>
          </a:bodyPr>
          <a:lstStyle/>
          <a:p>
            <a:pPr algn="ctr"/>
            <a:r>
              <a:rPr lang="en-US" sz="4000" b="1" dirty="0" smtClean="0"/>
              <a:t>Introduction</a:t>
            </a:r>
            <a:endParaRPr lang="en-US" sz="4000" b="1" dirty="0" smtClean="0"/>
          </a:p>
        </p:txBody>
      </p:sp>
      <p:sp>
        <p:nvSpPr>
          <p:cNvPr id="4" name="Rectangle 3"/>
          <p:cNvSpPr/>
          <p:nvPr/>
        </p:nvSpPr>
        <p:spPr>
          <a:xfrm>
            <a:off x="152400" y="685801"/>
            <a:ext cx="8991600" cy="6555641"/>
          </a:xfrm>
          <a:prstGeom prst="rect">
            <a:avLst/>
          </a:prstGeom>
        </p:spPr>
        <p:txBody>
          <a:bodyPr wrap="square">
            <a:spAutoFit/>
          </a:bodyPr>
          <a:lstStyle/>
          <a:p>
            <a:r>
              <a:rPr lang="en-US" sz="2000" b="1" dirty="0" smtClean="0"/>
              <a:t>Application areas</a:t>
            </a:r>
          </a:p>
          <a:p>
            <a:endParaRPr lang="en-US" sz="2000" b="1" dirty="0"/>
          </a:p>
          <a:p>
            <a:r>
              <a:rPr lang="en-US" sz="2000" dirty="0" smtClean="0"/>
              <a:t>Data Science is used in many industries in the world today as discussed below:</a:t>
            </a:r>
          </a:p>
          <a:p>
            <a:endParaRPr lang="en-US" sz="2000" dirty="0" smtClean="0"/>
          </a:p>
          <a:p>
            <a:pPr>
              <a:buFont typeface="Arial" pitchFamily="34" charset="0"/>
              <a:buChar char="•"/>
            </a:pPr>
            <a:r>
              <a:rPr lang="en-US" sz="2000" dirty="0" smtClean="0"/>
              <a:t> Transportation </a:t>
            </a:r>
          </a:p>
          <a:p>
            <a:r>
              <a:rPr lang="en-US" sz="2000" dirty="0"/>
              <a:t> </a:t>
            </a:r>
            <a:r>
              <a:rPr lang="en-US" sz="2000" dirty="0" smtClean="0"/>
              <a:t> 1. F</a:t>
            </a:r>
            <a:r>
              <a:rPr lang="en-US" sz="2000" dirty="0" smtClean="0"/>
              <a:t>or route planning: to discover the best routes to ship</a:t>
            </a:r>
          </a:p>
          <a:p>
            <a:r>
              <a:rPr lang="en-US" sz="2000" dirty="0"/>
              <a:t> </a:t>
            </a:r>
            <a:r>
              <a:rPr lang="en-US" sz="2000" dirty="0" smtClean="0"/>
              <a:t> 2. To foresee delays for flight/ship/train etc. (through predictive analysis)</a:t>
            </a:r>
          </a:p>
          <a:p>
            <a:r>
              <a:rPr lang="en-US" sz="2000" dirty="0"/>
              <a:t> </a:t>
            </a:r>
            <a:r>
              <a:rPr lang="en-US" sz="2000" dirty="0" smtClean="0"/>
              <a:t> 3. To find the best suited time to deliver goods.</a:t>
            </a:r>
          </a:p>
          <a:p>
            <a:endParaRPr lang="en-US" sz="2000" dirty="0"/>
          </a:p>
          <a:p>
            <a:pPr>
              <a:buFont typeface="Arial" pitchFamily="34" charset="0"/>
              <a:buChar char="•"/>
            </a:pPr>
            <a:r>
              <a:rPr lang="en-US" sz="2000" dirty="0" smtClean="0"/>
              <a:t> Manufacturing</a:t>
            </a:r>
          </a:p>
          <a:p>
            <a:r>
              <a:rPr lang="en-US" sz="2000" dirty="0" smtClean="0"/>
              <a:t>  1. To create promotional offers.</a:t>
            </a:r>
          </a:p>
          <a:p>
            <a:r>
              <a:rPr lang="en-US" sz="2000" dirty="0"/>
              <a:t> </a:t>
            </a:r>
            <a:r>
              <a:rPr lang="en-US" sz="2000" dirty="0" smtClean="0"/>
              <a:t> 2. To forecast the next years revenue for a company.</a:t>
            </a:r>
          </a:p>
          <a:p>
            <a:endParaRPr lang="en-US" sz="2000" dirty="0"/>
          </a:p>
          <a:p>
            <a:pPr>
              <a:buFont typeface="Arial" pitchFamily="34" charset="0"/>
              <a:buChar char="•"/>
            </a:pPr>
            <a:r>
              <a:rPr lang="en-US" sz="2000" dirty="0"/>
              <a:t> </a:t>
            </a:r>
            <a:r>
              <a:rPr lang="en-US" sz="2000" dirty="0" smtClean="0"/>
              <a:t>Healthcare</a:t>
            </a:r>
          </a:p>
          <a:p>
            <a:r>
              <a:rPr lang="en-US" sz="2000" dirty="0"/>
              <a:t> </a:t>
            </a:r>
            <a:r>
              <a:rPr lang="en-US" sz="2000" dirty="0" smtClean="0"/>
              <a:t> 1. To analyze health benefit of training.</a:t>
            </a:r>
          </a:p>
          <a:p>
            <a:r>
              <a:rPr lang="en-US" sz="2000" dirty="0"/>
              <a:t> </a:t>
            </a:r>
            <a:r>
              <a:rPr lang="en-US" sz="2000" dirty="0" smtClean="0"/>
              <a:t> 2. </a:t>
            </a:r>
            <a:r>
              <a:rPr lang="en-US" sz="2000" dirty="0" smtClean="0"/>
              <a:t>To predict the effect of a drug when used.</a:t>
            </a:r>
          </a:p>
          <a:p>
            <a:endParaRPr lang="en-US" sz="2000" dirty="0"/>
          </a:p>
          <a:p>
            <a:endParaRPr lang="en-US" sz="2000" dirty="0" smtClean="0"/>
          </a:p>
          <a:p>
            <a:endParaRPr lang="en-US" sz="2000" dirty="0" smtClean="0"/>
          </a:p>
          <a:p>
            <a:endParaRPr lang="en-US" sz="2000" dirty="0"/>
          </a:p>
          <a:p>
            <a:pPr>
              <a:buFont typeface="Arial" pitchFamily="34" charset="0"/>
              <a:buChar char="•"/>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66800"/>
            <a:ext cx="8991600" cy="3477875"/>
          </a:xfrm>
          <a:prstGeom prst="rect">
            <a:avLst/>
          </a:prstGeom>
        </p:spPr>
        <p:txBody>
          <a:bodyPr wrap="square">
            <a:spAutoFit/>
          </a:bodyPr>
          <a:lstStyle/>
          <a:p>
            <a:r>
              <a:rPr lang="en-US" sz="2000" b="1" dirty="0" smtClean="0"/>
              <a:t>Application areas</a:t>
            </a:r>
          </a:p>
          <a:p>
            <a:endParaRPr lang="en-US" sz="2000" dirty="0" smtClean="0"/>
          </a:p>
          <a:p>
            <a:pPr>
              <a:buFont typeface="Arial" pitchFamily="34" charset="0"/>
              <a:buChar char="•"/>
            </a:pPr>
            <a:r>
              <a:rPr lang="en-US" sz="2000" dirty="0"/>
              <a:t> </a:t>
            </a:r>
            <a:r>
              <a:rPr lang="en-US" sz="2000" dirty="0" smtClean="0"/>
              <a:t>Politics</a:t>
            </a:r>
          </a:p>
          <a:p>
            <a:r>
              <a:rPr lang="en-US" sz="2000" dirty="0" smtClean="0"/>
              <a:t>  1. To predict who will win elections.</a:t>
            </a:r>
          </a:p>
          <a:p>
            <a:r>
              <a:rPr lang="en-US" sz="2000" dirty="0" smtClean="0"/>
              <a:t>  2. To predict the behavioral pattern of an individual when elected to a position.</a:t>
            </a:r>
          </a:p>
          <a:p>
            <a:endParaRPr lang="en-US" sz="2000" dirty="0" smtClean="0"/>
          </a:p>
          <a:p>
            <a:pPr>
              <a:buFont typeface="Arial" pitchFamily="34" charset="0"/>
              <a:buChar char="•"/>
            </a:pPr>
            <a:r>
              <a:rPr lang="en-US" sz="2000" dirty="0" smtClean="0"/>
              <a:t> Other areas include</a:t>
            </a:r>
          </a:p>
          <a:p>
            <a:r>
              <a:rPr lang="en-US" sz="2000" dirty="0" smtClean="0"/>
              <a:t>  1. Banking</a:t>
            </a:r>
          </a:p>
          <a:p>
            <a:r>
              <a:rPr lang="en-US" sz="2000" dirty="0" smtClean="0"/>
              <a:t>  2. Consultancy</a:t>
            </a:r>
          </a:p>
          <a:p>
            <a:r>
              <a:rPr lang="en-US" sz="2000" dirty="0" smtClean="0"/>
              <a:t>  3. Stock markets</a:t>
            </a:r>
          </a:p>
          <a:p>
            <a:r>
              <a:rPr lang="en-US" sz="2000" dirty="0"/>
              <a:t> </a:t>
            </a:r>
            <a:r>
              <a:rPr lang="en-US" sz="2000" dirty="0" smtClean="0"/>
              <a:t> 4. E-commerce etc</a:t>
            </a:r>
            <a:endParaRPr lang="en-US" sz="2000" dirty="0" smtClean="0"/>
          </a:p>
        </p:txBody>
      </p:sp>
      <p:sp>
        <p:nvSpPr>
          <p:cNvPr id="4" name="Rectangle 3"/>
          <p:cNvSpPr/>
          <p:nvPr/>
        </p:nvSpPr>
        <p:spPr>
          <a:xfrm>
            <a:off x="3200400" y="228600"/>
            <a:ext cx="2844241" cy="707886"/>
          </a:xfrm>
          <a:prstGeom prst="rect">
            <a:avLst/>
          </a:prstGeom>
        </p:spPr>
        <p:txBody>
          <a:bodyPr wrap="none">
            <a:spAutoFit/>
          </a:bodyPr>
          <a:lstStyle/>
          <a:p>
            <a:pPr algn="ctr"/>
            <a:r>
              <a:rPr lang="en-US" sz="4000" b="1" dirty="0" smtClean="0"/>
              <a:t>Introduction</a:t>
            </a:r>
            <a:endParaRPr lang="en-US" sz="40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707886"/>
          </a:xfrm>
          <a:prstGeom prst="rect">
            <a:avLst/>
          </a:prstGeom>
        </p:spPr>
        <p:txBody>
          <a:bodyPr wrap="square">
            <a:spAutoFit/>
          </a:bodyPr>
          <a:lstStyle/>
          <a:p>
            <a:pPr algn="ctr"/>
            <a:r>
              <a:rPr lang="en-US" sz="4000" b="1" dirty="0" smtClean="0"/>
              <a:t>Fundamental Concept</a:t>
            </a:r>
            <a:endParaRPr lang="en-US" sz="4000" b="1" dirty="0" smtClean="0"/>
          </a:p>
        </p:txBody>
      </p:sp>
      <p:sp>
        <p:nvSpPr>
          <p:cNvPr id="3" name="Rectangle 2"/>
          <p:cNvSpPr/>
          <p:nvPr/>
        </p:nvSpPr>
        <p:spPr>
          <a:xfrm>
            <a:off x="304800" y="990600"/>
            <a:ext cx="7924800" cy="4093428"/>
          </a:xfrm>
          <a:prstGeom prst="rect">
            <a:avLst/>
          </a:prstGeom>
        </p:spPr>
        <p:txBody>
          <a:bodyPr wrap="square">
            <a:spAutoFit/>
          </a:bodyPr>
          <a:lstStyle/>
          <a:p>
            <a:r>
              <a:rPr lang="en-US" sz="2000" b="1" dirty="0" smtClean="0"/>
              <a:t>Data Analyst: </a:t>
            </a:r>
            <a:r>
              <a:rPr lang="en-US" sz="2000" dirty="0" smtClean="0"/>
              <a:t> A data analyst gathers, organizes and interprets statistical data using data analyst tools to provide meaningful results for clients to make important business decisions. He is also known as a business analyst. </a:t>
            </a:r>
          </a:p>
          <a:p>
            <a:endParaRPr lang="en-US" sz="2000" b="1" dirty="0"/>
          </a:p>
          <a:p>
            <a:r>
              <a:rPr lang="en-US" sz="2000" b="1" dirty="0" smtClean="0"/>
              <a:t>Data Engineer: </a:t>
            </a:r>
            <a:r>
              <a:rPr lang="en-US" sz="2000" dirty="0" smtClean="0"/>
              <a:t> A data engineer designs, builds, integrates and maintains big data for analysis by data analyst and scientist. He is also responsible for preparing and managing data from multiple sources. He is also known as a data administrator and data architect</a:t>
            </a:r>
          </a:p>
          <a:p>
            <a:endParaRPr lang="en-US" sz="2000" b="1" dirty="0"/>
          </a:p>
          <a:p>
            <a:r>
              <a:rPr lang="en-US" sz="2000" b="1" dirty="0" smtClean="0"/>
              <a:t>Data Scientist: </a:t>
            </a:r>
            <a:r>
              <a:rPr lang="en-US" sz="2000" dirty="0" smtClean="0"/>
              <a:t> A data scientist performs duties of a data analyst with advanced algorithms and statistics expertise and has the ability to build, train and use machine learning and deep learning models to understand data. Data scientists are also called data managers and statisticians.  </a:t>
            </a:r>
            <a:endParaRPr lang="en-US" sz="20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14399"/>
          </a:xfrm>
        </p:spPr>
        <p:txBody>
          <a:bodyPr>
            <a:normAutofit/>
          </a:bodyPr>
          <a:lstStyle/>
          <a:p>
            <a:r>
              <a:rPr lang="en-US" sz="4000" dirty="0" smtClean="0"/>
              <a:t>Data Science Roadmap</a:t>
            </a:r>
            <a:endParaRPr lang="en-US" sz="4000" dirty="0"/>
          </a:p>
        </p:txBody>
      </p:sp>
      <p:sp>
        <p:nvSpPr>
          <p:cNvPr id="3" name="Subtitle 2"/>
          <p:cNvSpPr>
            <a:spLocks noGrp="1"/>
          </p:cNvSpPr>
          <p:nvPr>
            <p:ph type="subTitle" idx="1"/>
          </p:nvPr>
        </p:nvSpPr>
        <p:spPr>
          <a:xfrm>
            <a:off x="457200" y="990600"/>
            <a:ext cx="8229600" cy="4648200"/>
          </a:xfrm>
        </p:spPr>
        <p:txBody>
          <a:bodyPr>
            <a:normAutofit/>
          </a:bodyPr>
          <a:lstStyle/>
          <a:p>
            <a:endParaRPr lang="en-US" sz="2000" dirty="0" smtClean="0"/>
          </a:p>
          <a:p>
            <a:r>
              <a:rPr lang="en-US" sz="2000" dirty="0"/>
              <a:t>S</a:t>
            </a:r>
          </a:p>
        </p:txBody>
      </p:sp>
      <p:pic>
        <p:nvPicPr>
          <p:cNvPr id="1026" name="Picture 2"/>
          <p:cNvPicPr>
            <a:picLocks noChangeAspect="1" noChangeArrowheads="1"/>
          </p:cNvPicPr>
          <p:nvPr/>
        </p:nvPicPr>
        <p:blipFill>
          <a:blip r:embed="rId2"/>
          <a:srcRect/>
          <a:stretch>
            <a:fillRect/>
          </a:stretch>
        </p:blipFill>
        <p:spPr bwMode="auto">
          <a:xfrm>
            <a:off x="457200" y="990600"/>
            <a:ext cx="8229600" cy="5029200"/>
          </a:xfrm>
          <a:prstGeom prst="rect">
            <a:avLst/>
          </a:prstGeom>
          <a:noFill/>
          <a:ln w="9525">
            <a:noFill/>
            <a:miter lim="800000"/>
            <a:headEnd/>
            <a:tailEnd/>
          </a:ln>
          <a:effectLst/>
        </p:spPr>
      </p:pic>
      <p:sp>
        <p:nvSpPr>
          <p:cNvPr id="5" name="Rectangle 4"/>
          <p:cNvSpPr/>
          <p:nvPr/>
        </p:nvSpPr>
        <p:spPr>
          <a:xfrm>
            <a:off x="152400" y="6019800"/>
            <a:ext cx="8839200" cy="338554"/>
          </a:xfrm>
          <a:prstGeom prst="rect">
            <a:avLst/>
          </a:prstGeom>
        </p:spPr>
        <p:txBody>
          <a:bodyPr wrap="square">
            <a:spAutoFit/>
          </a:bodyPr>
          <a:lstStyle/>
          <a:p>
            <a:pPr algn="ctr"/>
            <a:r>
              <a:rPr lang="en-US" sz="1600" dirty="0" smtClean="0"/>
              <a:t>Fig 1: </a:t>
            </a:r>
            <a:r>
              <a:rPr lang="en-US" sz="1600" i="1" dirty="0" smtClean="0"/>
              <a:t>Data Science Roadmap</a:t>
            </a:r>
            <a:endParaRPr lang="en-US" sz="16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799"/>
          </a:xfrm>
        </p:spPr>
        <p:txBody>
          <a:bodyPr/>
          <a:lstStyle/>
          <a:p>
            <a:r>
              <a:rPr lang="en-US" dirty="0" smtClean="0"/>
              <a:t>Data Science Roadmap</a:t>
            </a:r>
            <a:endParaRPr lang="en-US" dirty="0"/>
          </a:p>
        </p:txBody>
      </p:sp>
      <p:sp>
        <p:nvSpPr>
          <p:cNvPr id="3" name="Subtitle 2"/>
          <p:cNvSpPr>
            <a:spLocks noGrp="1"/>
          </p:cNvSpPr>
          <p:nvPr>
            <p:ph type="subTitle" idx="1"/>
          </p:nvPr>
        </p:nvSpPr>
        <p:spPr>
          <a:xfrm>
            <a:off x="152400" y="762000"/>
            <a:ext cx="8839200" cy="4876800"/>
          </a:xfrm>
        </p:spPr>
        <p:txBody>
          <a:bodyPr>
            <a:normAutofit/>
          </a:bodyPr>
          <a:lstStyle/>
          <a:p>
            <a:pPr algn="l"/>
            <a:endParaRPr lang="en-US" sz="2000" dirty="0" smtClean="0"/>
          </a:p>
          <a:p>
            <a:pPr algn="l"/>
            <a:r>
              <a:rPr lang="en-US" sz="2000" b="1" dirty="0" smtClean="0"/>
              <a:t> </a:t>
            </a:r>
            <a:r>
              <a:rPr lang="en-US" sz="2000" b="1" dirty="0" smtClean="0">
                <a:solidFill>
                  <a:schemeClr val="tx1"/>
                </a:solidFill>
              </a:rPr>
              <a:t>Step 1: Getting Started</a:t>
            </a:r>
          </a:p>
          <a:p>
            <a:pPr algn="l"/>
            <a:r>
              <a:rPr lang="en-US" sz="2000" dirty="0" smtClean="0">
                <a:solidFill>
                  <a:schemeClr val="tx1"/>
                </a:solidFill>
              </a:rPr>
              <a:t>This involves knowing what data science is all about and whether one is fit for it or   not. This question can be answered through ones’ knowledge of R, Python or Excel. </a:t>
            </a:r>
            <a:endParaRPr lang="en-US" sz="2000" dirty="0">
              <a:solidFill>
                <a:schemeClr val="tx1"/>
              </a:solidFill>
            </a:endParaRPr>
          </a:p>
          <a:p>
            <a:pPr algn="l"/>
            <a:endParaRPr lang="en-US" sz="2000" b="1" dirty="0" smtClean="0">
              <a:solidFill>
                <a:schemeClr val="tx1"/>
              </a:solidFill>
            </a:endParaRPr>
          </a:p>
          <a:p>
            <a:pPr algn="l"/>
            <a:r>
              <a:rPr lang="en-US" sz="2000" b="1" dirty="0" smtClean="0">
                <a:solidFill>
                  <a:schemeClr val="tx1"/>
                </a:solidFill>
              </a:rPr>
              <a:t>Step 2: Learn the Basics of Mathematics and Statistics</a:t>
            </a:r>
          </a:p>
          <a:p>
            <a:pPr algn="l"/>
            <a:r>
              <a:rPr lang="en-US" sz="2000" dirty="0" smtClean="0">
                <a:solidFill>
                  <a:schemeClr val="tx1"/>
                </a:solidFill>
              </a:rPr>
              <a:t>This involves learning the fundamentals of mathematics and statistics. In this case, the area of focus include:</a:t>
            </a:r>
          </a:p>
          <a:p>
            <a:pPr algn="l">
              <a:buFont typeface="Arial" pitchFamily="34" charset="0"/>
              <a:buChar char="•"/>
            </a:pPr>
            <a:r>
              <a:rPr lang="en-US" sz="2000" dirty="0">
                <a:solidFill>
                  <a:schemeClr val="tx1"/>
                </a:solidFill>
              </a:rPr>
              <a:t> </a:t>
            </a:r>
            <a:r>
              <a:rPr lang="en-US" sz="2000" dirty="0" smtClean="0">
                <a:solidFill>
                  <a:schemeClr val="tx1"/>
                </a:solidFill>
              </a:rPr>
              <a:t>Descriptive Statistics</a:t>
            </a:r>
          </a:p>
          <a:p>
            <a:pPr algn="l">
              <a:buFont typeface="Arial" pitchFamily="34" charset="0"/>
              <a:buChar char="•"/>
            </a:pPr>
            <a:r>
              <a:rPr lang="en-US" sz="2000" dirty="0">
                <a:solidFill>
                  <a:schemeClr val="tx1"/>
                </a:solidFill>
              </a:rPr>
              <a:t> </a:t>
            </a:r>
            <a:r>
              <a:rPr lang="en-US" sz="2000" dirty="0" smtClean="0">
                <a:solidFill>
                  <a:schemeClr val="tx1"/>
                </a:solidFill>
              </a:rPr>
              <a:t>Probability</a:t>
            </a:r>
          </a:p>
          <a:p>
            <a:pPr algn="l">
              <a:buFont typeface="Arial" pitchFamily="34" charset="0"/>
              <a:buChar char="•"/>
            </a:pPr>
            <a:r>
              <a:rPr lang="en-US" sz="2000" dirty="0" smtClean="0">
                <a:solidFill>
                  <a:schemeClr val="tx1"/>
                </a:solidFill>
              </a:rPr>
              <a:t> Inferential Statistics</a:t>
            </a:r>
          </a:p>
          <a:p>
            <a:pPr algn="l">
              <a:buFont typeface="Arial" pitchFamily="34" charset="0"/>
              <a:buChar char="•"/>
            </a:pPr>
            <a:r>
              <a:rPr lang="en-US" sz="2000" dirty="0" smtClean="0">
                <a:solidFill>
                  <a:schemeClr val="tx1"/>
                </a:solidFill>
              </a:rPr>
              <a:t> Linear Algebra</a:t>
            </a:r>
          </a:p>
          <a:p>
            <a:pPr algn="l">
              <a:buFont typeface="Arial" pitchFamily="34" charset="0"/>
              <a:buChar char="•"/>
            </a:pPr>
            <a:r>
              <a:rPr lang="en-US" sz="2000" dirty="0">
                <a:solidFill>
                  <a:schemeClr val="tx1"/>
                </a:solidFill>
              </a:rPr>
              <a:t> </a:t>
            </a:r>
            <a:r>
              <a:rPr lang="en-US" sz="2000" dirty="0" smtClean="0">
                <a:solidFill>
                  <a:schemeClr val="tx1"/>
                </a:solidFill>
              </a:rPr>
              <a:t>Structured Thinking</a:t>
            </a:r>
          </a:p>
          <a:p>
            <a:pPr algn="l">
              <a:buFont typeface="Arial" pitchFamily="34" charset="0"/>
              <a:buChar char="•"/>
            </a:pPr>
            <a:endParaRPr lang="en-US" sz="2000" dirty="0" smtClean="0">
              <a:solidFill>
                <a:schemeClr val="tx1"/>
              </a:solidFill>
            </a:endParaRPr>
          </a:p>
          <a:p>
            <a:pPr fontAlgn="base"/>
            <a:endParaRPr lang="en-US" sz="2000" dirty="0" smtClean="0"/>
          </a:p>
          <a:p>
            <a:pPr algn="l"/>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Data Science Roadmap</a:t>
            </a:r>
            <a:endParaRPr lang="en-US" dirty="0"/>
          </a:p>
        </p:txBody>
      </p:sp>
      <p:sp>
        <p:nvSpPr>
          <p:cNvPr id="3" name="Subtitle 2"/>
          <p:cNvSpPr>
            <a:spLocks noGrp="1"/>
          </p:cNvSpPr>
          <p:nvPr>
            <p:ph type="subTitle" idx="1"/>
          </p:nvPr>
        </p:nvSpPr>
        <p:spPr>
          <a:xfrm>
            <a:off x="304800" y="1143000"/>
            <a:ext cx="8534400" cy="5410200"/>
          </a:xfrm>
        </p:spPr>
        <p:txBody>
          <a:bodyPr>
            <a:normAutofit lnSpcReduction="10000"/>
          </a:bodyPr>
          <a:lstStyle/>
          <a:p>
            <a:pPr algn="l"/>
            <a:r>
              <a:rPr lang="en-US" sz="2000" b="1" dirty="0">
                <a:solidFill>
                  <a:schemeClr val="tx1"/>
                </a:solidFill>
              </a:rPr>
              <a:t>Step 3: Acquainting with the Key Tools for Data </a:t>
            </a:r>
            <a:r>
              <a:rPr lang="en-US" sz="2000" b="1" dirty="0" smtClean="0">
                <a:solidFill>
                  <a:schemeClr val="tx1"/>
                </a:solidFill>
              </a:rPr>
              <a:t>Science</a:t>
            </a:r>
          </a:p>
          <a:p>
            <a:pPr algn="l"/>
            <a:r>
              <a:rPr lang="en-US" sz="2000" b="1" dirty="0">
                <a:solidFill>
                  <a:schemeClr val="tx1"/>
                </a:solidFill>
              </a:rPr>
              <a:t>1. </a:t>
            </a:r>
            <a:r>
              <a:rPr lang="en-US" sz="2000" b="1" dirty="0" smtClean="0">
                <a:solidFill>
                  <a:schemeClr val="tx1"/>
                </a:solidFill>
              </a:rPr>
              <a:t>Python</a:t>
            </a:r>
          </a:p>
          <a:p>
            <a:pPr algn="l"/>
            <a:r>
              <a:rPr lang="en-US" sz="2000" dirty="0" smtClean="0">
                <a:solidFill>
                  <a:schemeClr val="tx1"/>
                </a:solidFill>
              </a:rPr>
              <a:t>This is one of the most popular and widely used programming languages and can be used for creating web applications, handling big data, rapid prototyping, and much more.</a:t>
            </a:r>
          </a:p>
          <a:p>
            <a:pPr algn="l"/>
            <a:r>
              <a:rPr lang="en-US" sz="2000" dirty="0">
                <a:solidFill>
                  <a:schemeClr val="tx1"/>
                </a:solidFill>
              </a:rPr>
              <a:t> </a:t>
            </a:r>
          </a:p>
          <a:p>
            <a:pPr algn="l"/>
            <a:r>
              <a:rPr lang="en-US" sz="2000" b="1" dirty="0">
                <a:solidFill>
                  <a:schemeClr val="tx1"/>
                </a:solidFill>
              </a:rPr>
              <a:t>2. R</a:t>
            </a:r>
          </a:p>
          <a:p>
            <a:pPr algn="l"/>
            <a:r>
              <a:rPr lang="en-US" sz="2000" dirty="0" smtClean="0">
                <a:solidFill>
                  <a:schemeClr val="tx1"/>
                </a:solidFill>
              </a:rPr>
              <a:t>This is another </a:t>
            </a:r>
            <a:r>
              <a:rPr lang="en-US" sz="2000" dirty="0">
                <a:solidFill>
                  <a:schemeClr val="tx1"/>
                </a:solidFill>
              </a:rPr>
              <a:t>popular language for programming in </a:t>
            </a:r>
            <a:r>
              <a:rPr lang="en-US" sz="2000" dirty="0" smtClean="0">
                <a:solidFill>
                  <a:schemeClr val="tx1"/>
                </a:solidFill>
              </a:rPr>
              <a:t>R which provides </a:t>
            </a:r>
            <a:r>
              <a:rPr lang="en-US" sz="2000" dirty="0">
                <a:solidFill>
                  <a:schemeClr val="tx1"/>
                </a:solidFill>
              </a:rPr>
              <a:t>a free software environment for statistical computing.  </a:t>
            </a:r>
          </a:p>
          <a:p>
            <a:pPr algn="l"/>
            <a:endParaRPr lang="en-US" sz="2000" dirty="0">
              <a:solidFill>
                <a:schemeClr val="tx1"/>
              </a:solidFill>
            </a:endParaRPr>
          </a:p>
          <a:p>
            <a:pPr algn="l"/>
            <a:r>
              <a:rPr lang="en-US" sz="2000" b="1" dirty="0">
                <a:solidFill>
                  <a:schemeClr val="tx1"/>
                </a:solidFill>
              </a:rPr>
              <a:t>3. Data Exploration &amp; Visualization</a:t>
            </a:r>
          </a:p>
          <a:p>
            <a:pPr algn="l"/>
            <a:r>
              <a:rPr lang="en-US" sz="2000" dirty="0" smtClean="0">
                <a:solidFill>
                  <a:schemeClr val="tx1"/>
                </a:solidFill>
              </a:rPr>
              <a:t>For data analysis, learning </a:t>
            </a:r>
            <a:r>
              <a:rPr lang="en-US" sz="2000" dirty="0">
                <a:solidFill>
                  <a:schemeClr val="tx1"/>
                </a:solidFill>
              </a:rPr>
              <a:t>data exploration &amp; </a:t>
            </a:r>
            <a:r>
              <a:rPr lang="en-US" sz="2000" dirty="0" smtClean="0">
                <a:solidFill>
                  <a:schemeClr val="tx1"/>
                </a:solidFill>
              </a:rPr>
              <a:t>visualization is a must. </a:t>
            </a:r>
            <a:r>
              <a:rPr lang="en-US" sz="2000" dirty="0">
                <a:solidFill>
                  <a:schemeClr val="tx1"/>
                </a:solidFill>
              </a:rPr>
              <a:t>Data exploration is the initial step of data analysis, while, data visualization is the graphical representation of the data itself. Both Python &amp; R can be used for exploring &amp; visualizing the data.</a:t>
            </a:r>
          </a:p>
          <a:p>
            <a:pPr algn="l"/>
            <a:r>
              <a:rPr lang="en-US" sz="2000" b="1" dirty="0">
                <a:solidFill>
                  <a:schemeClr val="tx1"/>
                </a:solidFill>
              </a:rPr>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5885</TotalTime>
  <Words>688</Words>
  <Application>Microsoft Office PowerPoint</Application>
  <PresentationFormat>On-screen Show (4:3)</PresentationFormat>
  <Paragraphs>124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 Science Roadmap: A comprehensive guide to the field of data science its fundamental concepts and significance across different industries.  By  TOGUNDE, Azeez Adigun Data Science Student GOMYCODE </vt:lpstr>
      <vt:lpstr>Presentation Outline</vt:lpstr>
      <vt:lpstr>Slide 3</vt:lpstr>
      <vt:lpstr>Slide 4</vt:lpstr>
      <vt:lpstr>Slide 5</vt:lpstr>
      <vt:lpstr>Slide 6</vt:lpstr>
      <vt:lpstr>Data Science Roadmap</vt:lpstr>
      <vt:lpstr>Data Science Roadmap</vt:lpstr>
      <vt:lpstr>Data Science Roadmap</vt:lpstr>
      <vt:lpstr>Data Science Roadmap</vt:lpstr>
      <vt:lpstr>Data Science Roadmap</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Roadmap: A comprehensive guide to the field of data science its fundamental concepts and significance across different industries.  By  TOGUNDE, Azeez Adigun Data Science Student GOMYCODE </dc:title>
  <dc:creator>user</dc:creator>
  <cp:lastModifiedBy>user</cp:lastModifiedBy>
  <cp:revision>27</cp:revision>
  <dcterms:created xsi:type="dcterms:W3CDTF">2024-12-06T16:56:15Z</dcterms:created>
  <dcterms:modified xsi:type="dcterms:W3CDTF">2024-12-10T19:01:43Z</dcterms:modified>
</cp:coreProperties>
</file>