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85"/>
  </p:notesMasterIdLst>
  <p:sldIdLst>
    <p:sldId id="277" r:id="rId2"/>
    <p:sldId id="275" r:id="rId3"/>
    <p:sldId id="257" r:id="rId4"/>
    <p:sldId id="274" r:id="rId5"/>
    <p:sldId id="280" r:id="rId6"/>
    <p:sldId id="281" r:id="rId7"/>
    <p:sldId id="279" r:id="rId8"/>
    <p:sldId id="282" r:id="rId9"/>
    <p:sldId id="283" r:id="rId10"/>
    <p:sldId id="347" r:id="rId11"/>
    <p:sldId id="285" r:id="rId12"/>
    <p:sldId id="286" r:id="rId13"/>
    <p:sldId id="287" r:id="rId14"/>
    <p:sldId id="288" r:id="rId15"/>
    <p:sldId id="289" r:id="rId16"/>
    <p:sldId id="290" r:id="rId17"/>
    <p:sldId id="291" r:id="rId18"/>
    <p:sldId id="292" r:id="rId19"/>
    <p:sldId id="293" r:id="rId20"/>
    <p:sldId id="294" r:id="rId21"/>
    <p:sldId id="295" r:id="rId22"/>
    <p:sldId id="348" r:id="rId23"/>
    <p:sldId id="296" r:id="rId24"/>
    <p:sldId id="297" r:id="rId25"/>
    <p:sldId id="299" r:id="rId26"/>
    <p:sldId id="300" r:id="rId27"/>
    <p:sldId id="302" r:id="rId28"/>
    <p:sldId id="303" r:id="rId29"/>
    <p:sldId id="304" r:id="rId30"/>
    <p:sldId id="349" r:id="rId31"/>
    <p:sldId id="305" r:id="rId32"/>
    <p:sldId id="306" r:id="rId33"/>
    <p:sldId id="308" r:id="rId34"/>
    <p:sldId id="310" r:id="rId35"/>
    <p:sldId id="311" r:id="rId36"/>
    <p:sldId id="312" r:id="rId37"/>
    <p:sldId id="313" r:id="rId38"/>
    <p:sldId id="314" r:id="rId39"/>
    <p:sldId id="315" r:id="rId40"/>
    <p:sldId id="350" r:id="rId41"/>
    <p:sldId id="316" r:id="rId42"/>
    <p:sldId id="317" r:id="rId43"/>
    <p:sldId id="320" r:id="rId44"/>
    <p:sldId id="321" r:id="rId45"/>
    <p:sldId id="322" r:id="rId46"/>
    <p:sldId id="323" r:id="rId47"/>
    <p:sldId id="324" r:id="rId48"/>
    <p:sldId id="325" r:id="rId49"/>
    <p:sldId id="351" r:id="rId50"/>
    <p:sldId id="326" r:id="rId51"/>
    <p:sldId id="327" r:id="rId52"/>
    <p:sldId id="329" r:id="rId53"/>
    <p:sldId id="330" r:id="rId54"/>
    <p:sldId id="331" r:id="rId55"/>
    <p:sldId id="332" r:id="rId56"/>
    <p:sldId id="333" r:id="rId57"/>
    <p:sldId id="359" r:id="rId58"/>
    <p:sldId id="361" r:id="rId59"/>
    <p:sldId id="334" r:id="rId60"/>
    <p:sldId id="354" r:id="rId61"/>
    <p:sldId id="355" r:id="rId62"/>
    <p:sldId id="356" r:id="rId63"/>
    <p:sldId id="357" r:id="rId64"/>
    <p:sldId id="358" r:id="rId65"/>
    <p:sldId id="352" r:id="rId66"/>
    <p:sldId id="335" r:id="rId67"/>
    <p:sldId id="336" r:id="rId68"/>
    <p:sldId id="337" r:id="rId69"/>
    <p:sldId id="338" r:id="rId70"/>
    <p:sldId id="346" r:id="rId71"/>
    <p:sldId id="340" r:id="rId72"/>
    <p:sldId id="341" r:id="rId73"/>
    <p:sldId id="353" r:id="rId74"/>
    <p:sldId id="342" r:id="rId75"/>
    <p:sldId id="343" r:id="rId76"/>
    <p:sldId id="344" r:id="rId77"/>
    <p:sldId id="345" r:id="rId78"/>
    <p:sldId id="259" r:id="rId79"/>
    <p:sldId id="268" r:id="rId80"/>
    <p:sldId id="276" r:id="rId81"/>
    <p:sldId id="267" r:id="rId82"/>
    <p:sldId id="360" r:id="rId83"/>
    <p:sldId id="278"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68" autoAdjust="0"/>
    <p:restoredTop sz="78967" autoAdjust="0"/>
  </p:normalViewPr>
  <p:slideViewPr>
    <p:cSldViewPr snapToGrid="0">
      <p:cViewPr varScale="1">
        <p:scale>
          <a:sx n="86" d="100"/>
          <a:sy n="86" d="100"/>
        </p:scale>
        <p:origin x="2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7A785-B99F-4AB4-BF31-D63CE6F446CB}" type="datetimeFigureOut">
              <a:rPr lang="en-US" smtClean="0"/>
              <a:t>9/7/2017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02DD63-8E7E-419A-ABE7-18B333D12A08}" type="slidenum">
              <a:rPr lang="en-US" smtClean="0"/>
              <a:t>‹#›</a:t>
            </a:fld>
            <a:endParaRPr lang="en-US"/>
          </a:p>
        </p:txBody>
      </p:sp>
    </p:spTree>
    <p:extLst>
      <p:ext uri="{BB962C8B-B14F-4D97-AF65-F5344CB8AC3E}">
        <p14:creationId xmlns:p14="http://schemas.microsoft.com/office/powerpoint/2010/main" val="1055948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02DD63-8E7E-419A-ABE7-18B333D12A08}" type="slidenum">
              <a:rPr lang="en-US" smtClean="0"/>
              <a:t>29</a:t>
            </a:fld>
            <a:endParaRPr lang="en-US"/>
          </a:p>
        </p:txBody>
      </p:sp>
    </p:spTree>
    <p:extLst>
      <p:ext uri="{BB962C8B-B14F-4D97-AF65-F5344CB8AC3E}">
        <p14:creationId xmlns:p14="http://schemas.microsoft.com/office/powerpoint/2010/main" val="3918271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5D3EE3-56C9-4E03-84CB-FA9538AC283D}" type="datetimeFigureOut">
              <a:rPr lang="en-US"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4F702-E7E6-4F1B-940A-C425BC1F486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403536"/>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5D3EE3-56C9-4E03-84CB-FA9538AC283D}" type="datetimeFigureOut">
              <a:rPr lang="en-US"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4F702-E7E6-4F1B-940A-C425BC1F486A}" type="slidenum">
              <a:rPr lang="en-US" smtClean="0"/>
              <a:t>‹#›</a:t>
            </a:fld>
            <a:endParaRPr lang="en-US"/>
          </a:p>
        </p:txBody>
      </p:sp>
    </p:spTree>
    <p:extLst>
      <p:ext uri="{BB962C8B-B14F-4D97-AF65-F5344CB8AC3E}">
        <p14:creationId xmlns:p14="http://schemas.microsoft.com/office/powerpoint/2010/main" val="2148597713"/>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5D3EE3-56C9-4E03-84CB-FA9538AC283D}" type="datetimeFigureOut">
              <a:rPr lang="en-US"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4F702-E7E6-4F1B-940A-C425BC1F486A}" type="slidenum">
              <a:rPr lang="en-US" smtClean="0"/>
              <a:t>‹#›</a:t>
            </a:fld>
            <a:endParaRPr lang="en-US"/>
          </a:p>
        </p:txBody>
      </p:sp>
    </p:spTree>
    <p:extLst>
      <p:ext uri="{BB962C8B-B14F-4D97-AF65-F5344CB8AC3E}">
        <p14:creationId xmlns:p14="http://schemas.microsoft.com/office/powerpoint/2010/main" val="41508758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5D3EE3-56C9-4E03-84CB-FA9538AC283D}" type="datetimeFigureOut">
              <a:rPr lang="en-US"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4F702-E7E6-4F1B-940A-C425BC1F486A}" type="slidenum">
              <a:rPr lang="en-US" smtClean="0"/>
              <a:t>‹#›</a:t>
            </a:fld>
            <a:endParaRPr lang="en-US"/>
          </a:p>
        </p:txBody>
      </p:sp>
    </p:spTree>
    <p:extLst>
      <p:ext uri="{BB962C8B-B14F-4D97-AF65-F5344CB8AC3E}">
        <p14:creationId xmlns:p14="http://schemas.microsoft.com/office/powerpoint/2010/main" val="346361873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5D3EE3-56C9-4E03-84CB-FA9538AC283D}" type="datetimeFigureOut">
              <a:rPr lang="en-US"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4F702-E7E6-4F1B-940A-C425BC1F486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50579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5D3EE3-56C9-4E03-84CB-FA9538AC283D}" type="datetimeFigureOut">
              <a:rPr lang="en-US"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4F702-E7E6-4F1B-940A-C425BC1F486A}" type="slidenum">
              <a:rPr lang="en-US" smtClean="0"/>
              <a:t>‹#›</a:t>
            </a:fld>
            <a:endParaRPr lang="en-US"/>
          </a:p>
        </p:txBody>
      </p:sp>
    </p:spTree>
    <p:extLst>
      <p:ext uri="{BB962C8B-B14F-4D97-AF65-F5344CB8AC3E}">
        <p14:creationId xmlns:p14="http://schemas.microsoft.com/office/powerpoint/2010/main" val="550733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5D3EE3-56C9-4E03-84CB-FA9538AC283D}" type="datetimeFigureOut">
              <a:rPr lang="en-US" smtClean="0"/>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C4F702-E7E6-4F1B-940A-C425BC1F486A}" type="slidenum">
              <a:rPr lang="en-US" smtClean="0"/>
              <a:t>‹#›</a:t>
            </a:fld>
            <a:endParaRPr lang="en-US"/>
          </a:p>
        </p:txBody>
      </p:sp>
    </p:spTree>
    <p:extLst>
      <p:ext uri="{BB962C8B-B14F-4D97-AF65-F5344CB8AC3E}">
        <p14:creationId xmlns:p14="http://schemas.microsoft.com/office/powerpoint/2010/main" val="25511130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5D3EE3-56C9-4E03-84CB-FA9538AC283D}" type="datetimeFigureOut">
              <a:rPr lang="en-US" smtClean="0"/>
              <a:t>9/7/2017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C4F702-E7E6-4F1B-940A-C425BC1F486A}" type="slidenum">
              <a:rPr lang="en-US" smtClean="0"/>
              <a:t>‹#›</a:t>
            </a:fld>
            <a:endParaRPr lang="en-US"/>
          </a:p>
        </p:txBody>
      </p:sp>
    </p:spTree>
    <p:extLst>
      <p:ext uri="{BB962C8B-B14F-4D97-AF65-F5344CB8AC3E}">
        <p14:creationId xmlns:p14="http://schemas.microsoft.com/office/powerpoint/2010/main" val="3739407954"/>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5D3EE3-56C9-4E03-84CB-FA9538AC283D}" type="datetimeFigureOut">
              <a:rPr lang="en-US" smtClean="0"/>
              <a:t>9/7/2017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2C4F702-E7E6-4F1B-940A-C425BC1F486A}" type="slidenum">
              <a:rPr lang="en-US" smtClean="0"/>
              <a:t>‹#›</a:t>
            </a:fld>
            <a:endParaRPr lang="en-US"/>
          </a:p>
        </p:txBody>
      </p:sp>
    </p:spTree>
    <p:extLst>
      <p:ext uri="{BB962C8B-B14F-4D97-AF65-F5344CB8AC3E}">
        <p14:creationId xmlns:p14="http://schemas.microsoft.com/office/powerpoint/2010/main" val="326508915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15D3EE3-56C9-4E03-84CB-FA9538AC283D}" type="datetimeFigureOut">
              <a:rPr lang="en-US" smtClean="0"/>
              <a:t>9/7/2017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C4F702-E7E6-4F1B-940A-C425BC1F486A}" type="slidenum">
              <a:rPr lang="en-US" smtClean="0"/>
              <a:t>‹#›</a:t>
            </a:fld>
            <a:endParaRPr lang="en-US"/>
          </a:p>
        </p:txBody>
      </p:sp>
    </p:spTree>
    <p:extLst>
      <p:ext uri="{BB962C8B-B14F-4D97-AF65-F5344CB8AC3E}">
        <p14:creationId xmlns:p14="http://schemas.microsoft.com/office/powerpoint/2010/main" val="76972770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5D3EE3-56C9-4E03-84CB-FA9538AC283D}" type="datetimeFigureOut">
              <a:rPr lang="en-US"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4F702-E7E6-4F1B-940A-C425BC1F486A}" type="slidenum">
              <a:rPr lang="en-US" smtClean="0"/>
              <a:t>‹#›</a:t>
            </a:fld>
            <a:endParaRPr lang="en-US"/>
          </a:p>
        </p:txBody>
      </p:sp>
    </p:spTree>
    <p:extLst>
      <p:ext uri="{BB962C8B-B14F-4D97-AF65-F5344CB8AC3E}">
        <p14:creationId xmlns:p14="http://schemas.microsoft.com/office/powerpoint/2010/main" val="67361346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15D3EE3-56C9-4E03-84CB-FA9538AC283D}" type="datetimeFigureOut">
              <a:rPr lang="en-US" smtClean="0"/>
              <a:t>9/7/2017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C4F702-E7E6-4F1B-940A-C425BC1F486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87464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spd="slow">
    <p:wipe/>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3" name="TextBox 2"/>
          <p:cNvSpPr txBox="1"/>
          <p:nvPr/>
        </p:nvSpPr>
        <p:spPr>
          <a:xfrm>
            <a:off x="344557" y="1815548"/>
            <a:ext cx="4969630" cy="523220"/>
          </a:xfrm>
          <a:prstGeom prst="rect">
            <a:avLst/>
          </a:prstGeom>
          <a:noFill/>
        </p:spPr>
        <p:txBody>
          <a:bodyPr wrap="none" rtlCol="0">
            <a:spAutoFit/>
          </a:bodyPr>
          <a:lstStyle/>
          <a:p>
            <a:r>
              <a:rPr lang="en-US" sz="2800" dirty="0" smtClean="0">
                <a:latin typeface="Berlin Sans FB" panose="020E0602020502020306" pitchFamily="34" charset="0"/>
              </a:rPr>
              <a:t>JEEVAN (G-1) BIKE INSURANCE</a:t>
            </a:r>
          </a:p>
        </p:txBody>
      </p:sp>
      <p:sp>
        <p:nvSpPr>
          <p:cNvPr id="4" name="TextBox 3"/>
          <p:cNvSpPr txBox="1"/>
          <p:nvPr/>
        </p:nvSpPr>
        <p:spPr>
          <a:xfrm>
            <a:off x="1491217" y="2338768"/>
            <a:ext cx="2676310" cy="400110"/>
          </a:xfrm>
          <a:prstGeom prst="rect">
            <a:avLst/>
          </a:prstGeom>
          <a:noFill/>
        </p:spPr>
        <p:txBody>
          <a:bodyPr wrap="none" rtlCol="0">
            <a:spAutoFit/>
          </a:bodyPr>
          <a:lstStyle/>
          <a:p>
            <a:r>
              <a:rPr lang="en-US" sz="2000" dirty="0" smtClean="0">
                <a:solidFill>
                  <a:schemeClr val="tx1">
                    <a:lumMod val="50000"/>
                    <a:lumOff val="50000"/>
                  </a:schemeClr>
                </a:solidFill>
              </a:rPr>
              <a:t>We care for your Dream</a:t>
            </a:r>
            <a:endParaRPr lang="en-US" sz="2000" dirty="0">
              <a:solidFill>
                <a:schemeClr val="tx1">
                  <a:lumMod val="50000"/>
                  <a:lumOff val="50000"/>
                </a:schemeClr>
              </a:solidFill>
            </a:endParaRPr>
          </a:p>
        </p:txBody>
      </p:sp>
    </p:spTree>
    <p:extLst>
      <p:ext uri="{BB962C8B-B14F-4D97-AF65-F5344CB8AC3E}">
        <p14:creationId xmlns:p14="http://schemas.microsoft.com/office/powerpoint/2010/main" val="244119055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8202" y="2366683"/>
            <a:ext cx="5404236" cy="2246769"/>
          </a:xfrm>
          <a:prstGeom prst="rect">
            <a:avLst/>
          </a:prstGeom>
          <a:noFill/>
        </p:spPr>
        <p:txBody>
          <a:bodyPr wrap="none" rtlCol="0">
            <a:spAutoFit/>
          </a:bodyPr>
          <a:lstStyle/>
          <a:p>
            <a:r>
              <a:rPr lang="en-US" sz="6000" u="sng" dirty="0" smtClean="0"/>
              <a:t>Welcome Screen</a:t>
            </a:r>
          </a:p>
          <a:p>
            <a:pPr algn="ctr"/>
            <a:r>
              <a:rPr lang="en-US" sz="4000" dirty="0" smtClean="0"/>
              <a:t>Test </a:t>
            </a:r>
            <a:r>
              <a:rPr lang="en-US" sz="4000" dirty="0" smtClean="0"/>
              <a:t>Result</a:t>
            </a:r>
          </a:p>
          <a:p>
            <a:pPr algn="ctr"/>
            <a:r>
              <a:rPr lang="en-US" sz="4000" dirty="0" smtClean="0"/>
              <a:t>DEEPA</a:t>
            </a:r>
            <a:endParaRPr lang="en-US" sz="4000" dirty="0"/>
          </a:p>
        </p:txBody>
      </p:sp>
    </p:spTree>
    <p:extLst>
      <p:ext uri="{BB962C8B-B14F-4D97-AF65-F5344CB8AC3E}">
        <p14:creationId xmlns:p14="http://schemas.microsoft.com/office/powerpoint/2010/main" val="170992152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711065" y="90387"/>
            <a:ext cx="203395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 Result</a:t>
            </a:r>
            <a:endParaRPr kumimoji="0" lang="en-US" altLang="en-US"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Welcome Screen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5" name="Rectangle 6"/>
          <p:cNvSpPr>
            <a:spLocks noChangeArrowheads="1"/>
          </p:cNvSpPr>
          <p:nvPr/>
        </p:nvSpPr>
        <p:spPr bwMode="auto">
          <a:xfrm>
            <a:off x="419548" y="597107"/>
            <a:ext cx="64161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tabLst>
                <a:tab pos="914400" algn="l"/>
              </a:tabLst>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After Pressing an Enter key with a valid choice (Option 1,2,3)</a:t>
            </a:r>
            <a:endParaRPr kumimoji="0" lang="en-US" altLang="en-US" b="0" i="0" u="none" strike="noStrike" cap="none" normalizeH="0" baseline="0" dirty="0" smtClean="0">
              <a:ln>
                <a:noFill/>
              </a:ln>
              <a:solidFill>
                <a:schemeClr val="tx1"/>
              </a:solidFill>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020" y="1380827"/>
            <a:ext cx="6655983" cy="4439060"/>
          </a:xfrm>
          <a:prstGeom prst="rect">
            <a:avLst/>
          </a:prstGeom>
        </p:spPr>
      </p:pic>
    </p:spTree>
    <p:extLst>
      <p:ext uri="{BB962C8B-B14F-4D97-AF65-F5344CB8AC3E}">
        <p14:creationId xmlns:p14="http://schemas.microsoft.com/office/powerpoint/2010/main" val="368008908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18941" y="0"/>
            <a:ext cx="384868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Expected Results </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Option 1:- Go to admin login. </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160" y="1161825"/>
            <a:ext cx="6742402" cy="4496696"/>
          </a:xfrm>
          <a:prstGeom prst="rect">
            <a:avLst/>
          </a:prstGeom>
        </p:spPr>
      </p:pic>
    </p:spTree>
    <p:extLst>
      <p:ext uri="{BB962C8B-B14F-4D97-AF65-F5344CB8AC3E}">
        <p14:creationId xmlns:p14="http://schemas.microsoft.com/office/powerpoint/2010/main" val="168061217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4194" y="333708"/>
            <a:ext cx="4495383" cy="400110"/>
          </a:xfrm>
          <a:prstGeom prst="rect">
            <a:avLst/>
          </a:prstGeom>
        </p:spPr>
        <p:txBody>
          <a:bodyPr wrap="square">
            <a:spAutoFit/>
          </a:bodyPr>
          <a:lstStyle/>
          <a:p>
            <a:r>
              <a:rPr lang="en-US" altLang="en-US" sz="2000" dirty="0">
                <a:latin typeface="Calibri" panose="020F0502020204030204" pitchFamily="34" charset="0"/>
                <a:ea typeface="Calibri" panose="020F0502020204030204" pitchFamily="34" charset="0"/>
                <a:cs typeface="Times New Roman" panose="02020603050405020304" pitchFamily="18" charset="0"/>
              </a:rPr>
              <a:t> Option 2:- Go to client login.</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035" y="1140311"/>
            <a:ext cx="6884844" cy="4589896"/>
          </a:xfrm>
          <a:prstGeom prst="rect">
            <a:avLst/>
          </a:prstGeom>
        </p:spPr>
      </p:pic>
    </p:spTree>
    <p:extLst>
      <p:ext uri="{BB962C8B-B14F-4D97-AF65-F5344CB8AC3E}">
        <p14:creationId xmlns:p14="http://schemas.microsoft.com/office/powerpoint/2010/main" val="283427365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852" y="192039"/>
            <a:ext cx="5480550" cy="400110"/>
          </a:xfrm>
          <a:prstGeom prst="rect">
            <a:avLst/>
          </a:prstGeom>
        </p:spPr>
        <p:txBody>
          <a:bodyPr wrap="square">
            <a:spAutoFit/>
          </a:bodyPr>
          <a:lstStyle/>
          <a:p>
            <a:r>
              <a:rPr lang="en-US" sz="2000" dirty="0">
                <a:latin typeface="Calibri" panose="020F0502020204030204" pitchFamily="34" charset="0"/>
                <a:ea typeface="Calibri" panose="020F0502020204030204" pitchFamily="34" charset="0"/>
                <a:cs typeface="Times New Roman" panose="02020603050405020304" pitchFamily="18" charset="0"/>
              </a:rPr>
              <a:t> Option 3:- Go to Terms &amp; Conditions screen</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893" y="933182"/>
            <a:ext cx="7409117" cy="4929734"/>
          </a:xfrm>
          <a:prstGeom prst="rect">
            <a:avLst/>
          </a:prstGeom>
        </p:spPr>
      </p:pic>
    </p:spTree>
    <p:extLst>
      <p:ext uri="{BB962C8B-B14F-4D97-AF65-F5344CB8AC3E}">
        <p14:creationId xmlns:p14="http://schemas.microsoft.com/office/powerpoint/2010/main" val="66282043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542" y="236669"/>
            <a:ext cx="6002990" cy="461665"/>
          </a:xfrm>
          <a:prstGeom prst="rect">
            <a:avLst/>
          </a:prstGeom>
        </p:spPr>
        <p:txBody>
          <a:bodyPr wrap="non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 Option 4:-    Pressing F3 will end the program. </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986" y="860612"/>
            <a:ext cx="7007894" cy="4677412"/>
          </a:xfrm>
          <a:prstGeom prst="rect">
            <a:avLst/>
          </a:prstGeom>
        </p:spPr>
      </p:pic>
    </p:spTree>
    <p:extLst>
      <p:ext uri="{BB962C8B-B14F-4D97-AF65-F5344CB8AC3E}">
        <p14:creationId xmlns:p14="http://schemas.microsoft.com/office/powerpoint/2010/main" val="112248929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242" y="279699"/>
            <a:ext cx="10155219" cy="421654"/>
          </a:xfrm>
          <a:prstGeom prst="rect">
            <a:avLst/>
          </a:prstGeom>
        </p:spPr>
        <p:txBody>
          <a:bodyPr wrap="square">
            <a:spAutoFit/>
          </a:bodyPr>
          <a:lstStyle/>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Option 5:- Pressing any other AID keys or choosing wrong options will give an error </a:t>
            </a:r>
            <a:r>
              <a:rPr lang="en-US" sz="2000" dirty="0" smtClean="0">
                <a:latin typeface="Calibri" panose="020F0502020204030204" pitchFamily="34" charset="0"/>
                <a:ea typeface="Calibri" panose="020F0502020204030204" pitchFamily="34" charset="0"/>
                <a:cs typeface="Times New Roman" panose="02020603050405020304" pitchFamily="18" charset="0"/>
              </a:rPr>
              <a:t>message.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5346852" y="3234652"/>
            <a:ext cx="1498295" cy="388696"/>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Actual Results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351" y="935916"/>
            <a:ext cx="7046120" cy="4701092"/>
          </a:xfrm>
          <a:prstGeom prst="rect">
            <a:avLst/>
          </a:prstGeom>
        </p:spPr>
      </p:pic>
    </p:spTree>
    <p:extLst>
      <p:ext uri="{BB962C8B-B14F-4D97-AF65-F5344CB8AC3E}">
        <p14:creationId xmlns:p14="http://schemas.microsoft.com/office/powerpoint/2010/main" val="408762797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486" y="0"/>
            <a:ext cx="1530997" cy="375552"/>
          </a:xfrm>
          <a:prstGeom prst="rect">
            <a:avLst/>
          </a:prstGeom>
        </p:spPr>
        <p:txBody>
          <a:bodyPr wrap="non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Actual Results</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88486" y="388696"/>
            <a:ext cx="3213893" cy="421654"/>
          </a:xfrm>
          <a:prstGeom prst="rect">
            <a:avLst/>
          </a:prstGeom>
        </p:spPr>
        <p:txBody>
          <a:bodyPr wrap="none">
            <a:spAutoFit/>
          </a:bodyPr>
          <a:lstStyle/>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Option 1:- Go to admin login.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721217" y="5872766"/>
            <a:ext cx="1334661" cy="388696"/>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Result= Pass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227" y="1022881"/>
            <a:ext cx="6920859" cy="4637354"/>
          </a:xfrm>
          <a:prstGeom prst="rect">
            <a:avLst/>
          </a:prstGeom>
        </p:spPr>
      </p:pic>
    </p:spTree>
    <p:extLst>
      <p:ext uri="{BB962C8B-B14F-4D97-AF65-F5344CB8AC3E}">
        <p14:creationId xmlns:p14="http://schemas.microsoft.com/office/powerpoint/2010/main" val="87468701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5611" y="279699"/>
            <a:ext cx="3189078" cy="400110"/>
          </a:xfrm>
          <a:prstGeom prst="rect">
            <a:avLst/>
          </a:prstGeom>
        </p:spPr>
        <p:txBody>
          <a:bodyPr wrap="none">
            <a:spAutoFit/>
          </a:bodyPr>
          <a:lstStyle/>
          <a:p>
            <a:r>
              <a:rPr lang="en-US" sz="2000" dirty="0">
                <a:latin typeface="Calibri" panose="020F0502020204030204" pitchFamily="34" charset="0"/>
                <a:ea typeface="Calibri" panose="020F0502020204030204" pitchFamily="34" charset="0"/>
                <a:cs typeface="Times New Roman" panose="02020603050405020304" pitchFamily="18" charset="0"/>
              </a:rPr>
              <a:t> Option 2:- Go to client login.</a:t>
            </a:r>
            <a:endParaRPr lang="en-US" sz="2000" dirty="0"/>
          </a:p>
        </p:txBody>
      </p:sp>
      <p:sp>
        <p:nvSpPr>
          <p:cNvPr id="4" name="Rectangle 3"/>
          <p:cNvSpPr/>
          <p:nvPr/>
        </p:nvSpPr>
        <p:spPr>
          <a:xfrm>
            <a:off x="695459" y="5851163"/>
            <a:ext cx="1334661" cy="388696"/>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Result= Pass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217" y="815299"/>
            <a:ext cx="6884844" cy="4589896"/>
          </a:xfrm>
          <a:prstGeom prst="rect">
            <a:avLst/>
          </a:prstGeom>
        </p:spPr>
      </p:pic>
    </p:spTree>
    <p:extLst>
      <p:ext uri="{BB962C8B-B14F-4D97-AF65-F5344CB8AC3E}">
        <p14:creationId xmlns:p14="http://schemas.microsoft.com/office/powerpoint/2010/main" val="64109515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365" y="241738"/>
            <a:ext cx="4761881" cy="400110"/>
          </a:xfrm>
          <a:prstGeom prst="rect">
            <a:avLst/>
          </a:prstGeom>
        </p:spPr>
        <p:txBody>
          <a:bodyPr wrap="none">
            <a:spAutoFit/>
          </a:bodyPr>
          <a:lstStyle/>
          <a:p>
            <a:r>
              <a:rPr lang="en-US" sz="2000" dirty="0">
                <a:latin typeface="Calibri" panose="020F0502020204030204" pitchFamily="34" charset="0"/>
                <a:ea typeface="Calibri" panose="020F0502020204030204" pitchFamily="34" charset="0"/>
                <a:cs typeface="Times New Roman" panose="02020603050405020304" pitchFamily="18" charset="0"/>
              </a:rPr>
              <a:t> Option 3:- Go to Terms &amp; Conditions screen</a:t>
            </a:r>
            <a:endParaRPr lang="en-US" sz="2000" dirty="0"/>
          </a:p>
        </p:txBody>
      </p:sp>
      <p:sp>
        <p:nvSpPr>
          <p:cNvPr id="4" name="Rectangle 3"/>
          <p:cNvSpPr/>
          <p:nvPr/>
        </p:nvSpPr>
        <p:spPr>
          <a:xfrm>
            <a:off x="386365" y="5854567"/>
            <a:ext cx="1334661" cy="388696"/>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Result= Pass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517" y="780075"/>
            <a:ext cx="7186522" cy="4781628"/>
          </a:xfrm>
          <a:prstGeom prst="rect">
            <a:avLst/>
          </a:prstGeom>
        </p:spPr>
      </p:pic>
    </p:spTree>
    <p:extLst>
      <p:ext uri="{BB962C8B-B14F-4D97-AF65-F5344CB8AC3E}">
        <p14:creationId xmlns:p14="http://schemas.microsoft.com/office/powerpoint/2010/main" val="342451280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Team Members</a:t>
            </a:r>
            <a:endParaRPr lang="en-US" dirty="0"/>
          </a:p>
        </p:txBody>
      </p:sp>
      <p:sp>
        <p:nvSpPr>
          <p:cNvPr id="3" name="Content Placeholder 2"/>
          <p:cNvSpPr>
            <a:spLocks noGrp="1"/>
          </p:cNvSpPr>
          <p:nvPr>
            <p:ph idx="1"/>
          </p:nvPr>
        </p:nvSpPr>
        <p:spPr>
          <a:xfrm>
            <a:off x="1195754" y="2342123"/>
            <a:ext cx="9959926" cy="4023360"/>
          </a:xfrm>
        </p:spPr>
        <p:txBody>
          <a:bodyPr>
            <a:normAutofit/>
          </a:bodyPr>
          <a:lstStyle/>
          <a:p>
            <a:pPr marL="457200" indent="-457200">
              <a:buFont typeface="+mj-lt"/>
              <a:buAutoNum type="arabicPeriod"/>
            </a:pPr>
            <a:r>
              <a:rPr lang="en-US" sz="2400" dirty="0"/>
              <a:t>Abhishek </a:t>
            </a:r>
            <a:r>
              <a:rPr lang="en-US" sz="2400" dirty="0" smtClean="0"/>
              <a:t>Gandhi</a:t>
            </a:r>
          </a:p>
          <a:p>
            <a:pPr marL="457200" indent="-457200">
              <a:buFont typeface="+mj-lt"/>
              <a:buAutoNum type="arabicPeriod"/>
            </a:pPr>
            <a:r>
              <a:rPr lang="en-US" sz="2400" dirty="0"/>
              <a:t>Akalya Anbazhagan</a:t>
            </a:r>
          </a:p>
          <a:p>
            <a:pPr marL="457200" indent="-457200">
              <a:buFont typeface="+mj-lt"/>
              <a:buAutoNum type="arabicPeriod"/>
            </a:pPr>
            <a:r>
              <a:rPr lang="en-US" sz="2400" dirty="0"/>
              <a:t>Deepa Nigam</a:t>
            </a:r>
          </a:p>
          <a:p>
            <a:pPr marL="457200" indent="-457200">
              <a:buFont typeface="+mj-lt"/>
              <a:buAutoNum type="arabicPeriod"/>
            </a:pPr>
            <a:r>
              <a:rPr lang="en-US" sz="2400" dirty="0"/>
              <a:t>Nilesh Kumar </a:t>
            </a:r>
            <a:r>
              <a:rPr lang="en-US" sz="2400" dirty="0" smtClean="0"/>
              <a:t>Mangnani</a:t>
            </a:r>
          </a:p>
          <a:p>
            <a:pPr marL="457200" indent="-457200">
              <a:buFont typeface="+mj-lt"/>
              <a:buAutoNum type="arabicPeriod"/>
            </a:pPr>
            <a:r>
              <a:rPr lang="en-US" sz="2400" dirty="0" smtClean="0"/>
              <a:t>Siddharth Sahu</a:t>
            </a:r>
          </a:p>
        </p:txBody>
      </p:sp>
    </p:spTree>
    <p:extLst>
      <p:ext uri="{BB962C8B-B14F-4D97-AF65-F5344CB8AC3E}">
        <p14:creationId xmlns:p14="http://schemas.microsoft.com/office/powerpoint/2010/main" val="167796112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296" y="207041"/>
            <a:ext cx="4107278" cy="400110"/>
          </a:xfrm>
          <a:prstGeom prst="rect">
            <a:avLst/>
          </a:prstGeom>
        </p:spPr>
        <p:txBody>
          <a:bodyPr wrap="none">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 Pressing F3 will end the program. </a:t>
            </a:r>
            <a:endParaRPr lang="en-US" sz="2000" dirty="0"/>
          </a:p>
        </p:txBody>
      </p:sp>
      <p:sp>
        <p:nvSpPr>
          <p:cNvPr id="4" name="Rectangle 3"/>
          <p:cNvSpPr/>
          <p:nvPr/>
        </p:nvSpPr>
        <p:spPr>
          <a:xfrm>
            <a:off x="-169692" y="5769735"/>
            <a:ext cx="2080057" cy="388696"/>
          </a:xfrm>
          <a:prstGeom prst="rect">
            <a:avLst/>
          </a:prstGeom>
        </p:spPr>
        <p:txBody>
          <a:bodyPr wrap="none">
            <a:spAutoFit/>
          </a:bodyPr>
          <a:lstStyle/>
          <a:p>
            <a:pPr marL="68580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Result = Pass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713" y="753036"/>
            <a:ext cx="7007894" cy="4677412"/>
          </a:xfrm>
          <a:prstGeom prst="rect">
            <a:avLst/>
          </a:prstGeom>
        </p:spPr>
      </p:pic>
    </p:spTree>
    <p:extLst>
      <p:ext uri="{BB962C8B-B14F-4D97-AF65-F5344CB8AC3E}">
        <p14:creationId xmlns:p14="http://schemas.microsoft.com/office/powerpoint/2010/main" val="426793738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652" y="115910"/>
            <a:ext cx="8989454" cy="400110"/>
          </a:xfrm>
          <a:prstGeom prst="rect">
            <a:avLst/>
          </a:prstGeom>
        </p:spPr>
        <p:txBody>
          <a:bodyPr wrap="square">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 Pressing any other AID keys or choosing wrong options will give an error message</a:t>
            </a:r>
            <a:endParaRPr lang="en-US" sz="2000" dirty="0"/>
          </a:p>
        </p:txBody>
      </p:sp>
      <p:sp>
        <p:nvSpPr>
          <p:cNvPr id="8" name="Rectangle 7"/>
          <p:cNvSpPr/>
          <p:nvPr/>
        </p:nvSpPr>
        <p:spPr>
          <a:xfrm>
            <a:off x="-96818" y="5634298"/>
            <a:ext cx="2898879" cy="388696"/>
          </a:xfrm>
          <a:prstGeom prst="rect">
            <a:avLst/>
          </a:prstGeom>
        </p:spPr>
        <p:txBody>
          <a:bodyPr wrap="square">
            <a:spAutoFit/>
          </a:bodyPr>
          <a:lstStyle/>
          <a:p>
            <a:pPr marL="68580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Result = Pass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986" y="674939"/>
            <a:ext cx="7046120" cy="4701092"/>
          </a:xfrm>
          <a:prstGeom prst="rect">
            <a:avLst/>
          </a:prstGeom>
        </p:spPr>
      </p:pic>
    </p:spTree>
    <p:extLst>
      <p:ext uri="{BB962C8B-B14F-4D97-AF65-F5344CB8AC3E}">
        <p14:creationId xmlns:p14="http://schemas.microsoft.com/office/powerpoint/2010/main" val="419083508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5473" y="2377441"/>
            <a:ext cx="6357318" cy="2246769"/>
          </a:xfrm>
          <a:prstGeom prst="rect">
            <a:avLst/>
          </a:prstGeom>
          <a:noFill/>
        </p:spPr>
        <p:txBody>
          <a:bodyPr wrap="none" rtlCol="0">
            <a:spAutoFit/>
          </a:bodyPr>
          <a:lstStyle/>
          <a:p>
            <a:r>
              <a:rPr lang="en-US" sz="6000" u="sng" dirty="0" smtClean="0"/>
              <a:t>Admin Login Screen</a:t>
            </a:r>
          </a:p>
          <a:p>
            <a:pPr algn="ctr"/>
            <a:r>
              <a:rPr lang="en-US" sz="4000" dirty="0" smtClean="0"/>
              <a:t>Test </a:t>
            </a:r>
            <a:r>
              <a:rPr lang="en-US" sz="4000" dirty="0" smtClean="0"/>
              <a:t>Result</a:t>
            </a:r>
          </a:p>
          <a:p>
            <a:pPr algn="ctr"/>
            <a:r>
              <a:rPr lang="en-US" sz="4000" dirty="0" smtClean="0"/>
              <a:t>ABHISHEK</a:t>
            </a:r>
            <a:endParaRPr lang="en-US" sz="4000" dirty="0"/>
          </a:p>
        </p:txBody>
      </p:sp>
    </p:spTree>
    <p:extLst>
      <p:ext uri="{BB962C8B-B14F-4D97-AF65-F5344CB8AC3E}">
        <p14:creationId xmlns:p14="http://schemas.microsoft.com/office/powerpoint/2010/main" val="404104217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6317" y="172123"/>
            <a:ext cx="6096000" cy="853567"/>
          </a:xfrm>
          <a:prstGeom prst="rect">
            <a:avLst/>
          </a:prstGeom>
        </p:spPr>
        <p:txBody>
          <a:bodyPr>
            <a:sp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000" u="sng" dirty="0" smtClean="0">
                <a:latin typeface="Calibri" panose="020F0502020204030204" pitchFamily="34" charset="0"/>
                <a:ea typeface="Calibri" panose="020F0502020204030204" pitchFamily="34" charset="0"/>
                <a:cs typeface="Times New Roman" panose="02020603050405020304" pitchFamily="18" charset="0"/>
              </a:rPr>
              <a:t>Admin </a:t>
            </a:r>
            <a:r>
              <a:rPr lang="en-US" sz="2000" u="sng" dirty="0">
                <a:latin typeface="Calibri" panose="020F0502020204030204" pitchFamily="34" charset="0"/>
                <a:ea typeface="Calibri" panose="020F0502020204030204" pitchFamily="34" charset="0"/>
                <a:cs typeface="Times New Roman" panose="02020603050405020304" pitchFamily="18" charset="0"/>
              </a:rPr>
              <a:t>Login Screen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Expected Result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6532" y="1102574"/>
            <a:ext cx="6809591" cy="4541510"/>
          </a:xfrm>
          <a:prstGeom prst="rect">
            <a:avLst/>
          </a:prstGeom>
        </p:spPr>
      </p:pic>
    </p:spTree>
    <p:extLst>
      <p:ext uri="{BB962C8B-B14F-4D97-AF65-F5344CB8AC3E}">
        <p14:creationId xmlns:p14="http://schemas.microsoft.com/office/powerpoint/2010/main" val="53792104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850" y="313638"/>
            <a:ext cx="11435379" cy="407035"/>
          </a:xfrm>
          <a:prstGeom prst="rect">
            <a:avLst/>
          </a:prstGeom>
        </p:spPr>
        <p:txBody>
          <a:bodyPr wrap="square">
            <a:spAutoFit/>
          </a:bodyPr>
          <a:lstStyle/>
          <a:p>
            <a:pPr marL="800100" marR="0" lvl="1" indent="-342900">
              <a:lnSpc>
                <a:spcPct val="107000"/>
              </a:lnSpc>
              <a:spcBef>
                <a:spcPts val="0"/>
              </a:spcBef>
              <a:spcAft>
                <a:spcPts val="800"/>
              </a:spcAft>
              <a:buFont typeface="Arial" panose="020B0604020202020204" pitchFamily="34" charset="0"/>
              <a:buChar char="•"/>
              <a:tabLst>
                <a:tab pos="914400" algn="l"/>
              </a:tabLst>
            </a:pPr>
            <a:r>
              <a:rPr lang="en-US" sz="2000" dirty="0">
                <a:latin typeface="Calibri" panose="020F0502020204030204" pitchFamily="34" charset="0"/>
                <a:ea typeface="Calibri" panose="020F0502020204030204" pitchFamily="34" charset="0"/>
                <a:cs typeface="Times New Roman" panose="02020603050405020304" pitchFamily="18" charset="0"/>
              </a:rPr>
              <a:t>	Pressing an Enter key with a valid  id and password will go to  key map to accept vehicle number.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3400" y="1095021"/>
            <a:ext cx="6734186" cy="4485939"/>
          </a:xfrm>
          <a:prstGeom prst="rect">
            <a:avLst/>
          </a:prstGeom>
        </p:spPr>
      </p:pic>
    </p:spTree>
    <p:extLst>
      <p:ext uri="{BB962C8B-B14F-4D97-AF65-F5344CB8AC3E}">
        <p14:creationId xmlns:p14="http://schemas.microsoft.com/office/powerpoint/2010/main" val="291329182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4271" y="322730"/>
            <a:ext cx="4632037" cy="400110"/>
          </a:xfrm>
          <a:prstGeom prst="rect">
            <a:avLst/>
          </a:prstGeom>
        </p:spPr>
        <p:txBody>
          <a:bodyPr wrap="none">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 Pressing F3 will go to welcome screen. </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0372" y="918249"/>
            <a:ext cx="6655983" cy="4439060"/>
          </a:xfrm>
          <a:prstGeom prst="rect">
            <a:avLst/>
          </a:prstGeom>
        </p:spPr>
      </p:pic>
    </p:spTree>
    <p:extLst>
      <p:ext uri="{BB962C8B-B14F-4D97-AF65-F5344CB8AC3E}">
        <p14:creationId xmlns:p14="http://schemas.microsoft.com/office/powerpoint/2010/main" val="342609370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658" y="394004"/>
            <a:ext cx="11047700" cy="838948"/>
          </a:xfrm>
          <a:prstGeom prst="rect">
            <a:avLst/>
          </a:prstGeom>
        </p:spPr>
        <p:txBody>
          <a:bodyPr wrap="square">
            <a:spAutoFit/>
          </a:bodyPr>
          <a:lstStyle/>
          <a:p>
            <a:pPr marL="800100" marR="0" lvl="1" indent="-342900">
              <a:lnSpc>
                <a:spcPct val="107000"/>
              </a:lnSpc>
              <a:spcBef>
                <a:spcPts val="0"/>
              </a:spcBef>
              <a:spcAft>
                <a:spcPts val="800"/>
              </a:spcAft>
              <a:buFont typeface="Arial" panose="020B0604020202020204" pitchFamily="34" charset="0"/>
              <a:buChar char="•"/>
              <a:tabLst>
                <a:tab pos="914400" algn="l"/>
              </a:tabLst>
            </a:pPr>
            <a:r>
              <a:rPr lang="en-US" sz="2000" dirty="0">
                <a:latin typeface="Calibri" panose="020F0502020204030204" pitchFamily="34" charset="0"/>
                <a:ea typeface="Calibri" panose="020F0502020204030204" pitchFamily="34" charset="0"/>
                <a:cs typeface="Times New Roman" panose="02020603050405020304" pitchFamily="18" charset="0"/>
              </a:rPr>
              <a:t> Pressing any other AID keys or choosing invalid id and password will give an error message.</a:t>
            </a:r>
          </a:p>
          <a:p>
            <a:pPr marL="1257300" marR="0" indent="-342900">
              <a:lnSpc>
                <a:spcPct val="107000"/>
              </a:lnSpc>
              <a:spcBef>
                <a:spcPts val="0"/>
              </a:spcBef>
              <a:spcAft>
                <a:spcPts val="800"/>
              </a:spcAft>
              <a:buFont typeface="Arial" panose="020B0604020202020204" pitchFamily="34" charset="0"/>
              <a:buChar char="•"/>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130" y="1082345"/>
            <a:ext cx="7082364" cy="4717867"/>
          </a:xfrm>
          <a:prstGeom prst="rect">
            <a:avLst/>
          </a:prstGeom>
        </p:spPr>
      </p:pic>
    </p:spTree>
    <p:extLst>
      <p:ext uri="{BB962C8B-B14F-4D97-AF65-F5344CB8AC3E}">
        <p14:creationId xmlns:p14="http://schemas.microsoft.com/office/powerpoint/2010/main" val="1162550673"/>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163" y="136324"/>
            <a:ext cx="11534976" cy="853567"/>
          </a:xfrm>
          <a:prstGeom prst="rect">
            <a:avLst/>
          </a:prstGeom>
        </p:spPr>
        <p:txBody>
          <a:bodyPr wrap="square">
            <a:spAutoFit/>
          </a:bodyPr>
          <a:lstStyle/>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Actual Results</a:t>
            </a:r>
          </a:p>
          <a:p>
            <a:pPr marL="800100" marR="0" lvl="1" indent="-342900">
              <a:lnSpc>
                <a:spcPct val="107000"/>
              </a:lnSpc>
              <a:spcBef>
                <a:spcPts val="0"/>
              </a:spcBef>
              <a:spcAft>
                <a:spcPts val="800"/>
              </a:spcAft>
              <a:buFont typeface="Arial" panose="020B0604020202020204" pitchFamily="34" charset="0"/>
              <a:buChar char="•"/>
              <a:tabLst>
                <a:tab pos="914400" algn="l"/>
              </a:tabLst>
            </a:pPr>
            <a:r>
              <a:rPr lang="en-US" sz="2000" dirty="0">
                <a:latin typeface="Calibri" panose="020F0502020204030204" pitchFamily="34" charset="0"/>
                <a:ea typeface="Calibri" panose="020F0502020204030204" pitchFamily="34" charset="0"/>
                <a:cs typeface="Times New Roman" panose="02020603050405020304" pitchFamily="18" charset="0"/>
              </a:rPr>
              <a:t>	Pressing an Enter key with a valid  id and password will go to  key map to accept vehicle number.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008" y="1288659"/>
            <a:ext cx="6734186" cy="4485939"/>
          </a:xfrm>
          <a:prstGeom prst="rect">
            <a:avLst/>
          </a:prstGeom>
        </p:spPr>
      </p:pic>
      <p:sp>
        <p:nvSpPr>
          <p:cNvPr id="5" name="TextBox 4"/>
          <p:cNvSpPr txBox="1"/>
          <p:nvPr/>
        </p:nvSpPr>
        <p:spPr>
          <a:xfrm>
            <a:off x="645459" y="5948979"/>
            <a:ext cx="1440459" cy="369332"/>
          </a:xfrm>
          <a:prstGeom prst="rect">
            <a:avLst/>
          </a:prstGeom>
          <a:noFill/>
        </p:spPr>
        <p:txBody>
          <a:bodyPr wrap="none" rtlCol="0">
            <a:spAutoFit/>
          </a:bodyPr>
          <a:lstStyle/>
          <a:p>
            <a:r>
              <a:rPr lang="en-US" dirty="0" smtClean="0"/>
              <a:t>Result = Pass</a:t>
            </a:r>
            <a:endParaRPr lang="en-US" dirty="0"/>
          </a:p>
        </p:txBody>
      </p:sp>
    </p:spTree>
    <p:extLst>
      <p:ext uri="{BB962C8B-B14F-4D97-AF65-F5344CB8AC3E}">
        <p14:creationId xmlns:p14="http://schemas.microsoft.com/office/powerpoint/2010/main" val="320920137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509" y="336284"/>
            <a:ext cx="4285789" cy="400110"/>
          </a:xfrm>
          <a:prstGeom prst="rect">
            <a:avLst/>
          </a:prstGeom>
        </p:spPr>
        <p:txBody>
          <a:bodyPr wrap="none">
            <a:spAutoFit/>
          </a:bodyPr>
          <a:lstStyle/>
          <a:p>
            <a:r>
              <a:rPr lang="en-US" sz="2000" dirty="0">
                <a:latin typeface="Calibri" panose="020F0502020204030204" pitchFamily="34" charset="0"/>
                <a:ea typeface="Calibri" panose="020F0502020204030204" pitchFamily="34" charset="0"/>
                <a:cs typeface="Times New Roman" panose="02020603050405020304" pitchFamily="18" charset="0"/>
              </a:rPr>
              <a:t> Pressing F3 will go to welcome screen. </a:t>
            </a:r>
            <a:endParaRPr lang="en-US" sz="2000" dirty="0"/>
          </a:p>
        </p:txBody>
      </p:sp>
      <p:sp>
        <p:nvSpPr>
          <p:cNvPr id="4" name="Rectangle 3"/>
          <p:cNvSpPr/>
          <p:nvPr/>
        </p:nvSpPr>
        <p:spPr>
          <a:xfrm>
            <a:off x="-360844" y="5880173"/>
            <a:ext cx="2310889" cy="388696"/>
          </a:xfrm>
          <a:prstGeom prst="rect">
            <a:avLst/>
          </a:prstGeom>
        </p:spPr>
        <p:txBody>
          <a:bodyPr wrap="none">
            <a:spAutoFit/>
          </a:bodyPr>
          <a:lstStyle/>
          <a:p>
            <a:pPr marL="91440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Result = Pass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404" y="1029586"/>
            <a:ext cx="6655983" cy="4439060"/>
          </a:xfrm>
          <a:prstGeom prst="rect">
            <a:avLst/>
          </a:prstGeom>
        </p:spPr>
      </p:pic>
    </p:spTree>
    <p:extLst>
      <p:ext uri="{BB962C8B-B14F-4D97-AF65-F5344CB8AC3E}">
        <p14:creationId xmlns:p14="http://schemas.microsoft.com/office/powerpoint/2010/main" val="370665460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892" y="315817"/>
            <a:ext cx="10426786" cy="400110"/>
          </a:xfrm>
          <a:prstGeom prst="rect">
            <a:avLst/>
          </a:prstGeom>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 Pressing any other AID keys or choosing invalid id and password will give an error message.</a:t>
            </a:r>
            <a:endParaRPr lang="en-US" sz="2000" dirty="0"/>
          </a:p>
        </p:txBody>
      </p:sp>
      <p:sp>
        <p:nvSpPr>
          <p:cNvPr id="4" name="Rectangle 3"/>
          <p:cNvSpPr/>
          <p:nvPr/>
        </p:nvSpPr>
        <p:spPr>
          <a:xfrm>
            <a:off x="201769" y="5726683"/>
            <a:ext cx="1440459"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 Result = Pass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197" y="1153491"/>
            <a:ext cx="6865181" cy="4573192"/>
          </a:xfrm>
          <a:prstGeom prst="rect">
            <a:avLst/>
          </a:prstGeom>
        </p:spPr>
      </p:pic>
    </p:spTree>
    <p:extLst>
      <p:ext uri="{BB962C8B-B14F-4D97-AF65-F5344CB8AC3E}">
        <p14:creationId xmlns:p14="http://schemas.microsoft.com/office/powerpoint/2010/main" val="224597840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097280" y="2551128"/>
            <a:ext cx="10058400" cy="4023360"/>
          </a:xfrm>
        </p:spPr>
        <p:txBody>
          <a:bodyPr>
            <a:normAutofit/>
          </a:bodyPr>
          <a:lstStyle/>
          <a:p>
            <a:pPr marL="0" indent="0">
              <a:buNone/>
            </a:pPr>
            <a:r>
              <a:rPr lang="en-US" sz="2400" dirty="0" smtClean="0"/>
              <a:t>Jeevan Insurance is a bike insurance company based in Talawade, Pune. Our company provides insurance for only two wheeler vehicles for specific models. </a:t>
            </a:r>
          </a:p>
          <a:p>
            <a:pPr marL="0" indent="0">
              <a:buNone/>
            </a:pPr>
            <a:r>
              <a:rPr lang="en-US" sz="2400" dirty="0" smtClean="0"/>
              <a:t>In our company we provide basic package in which we provide benefits to vehicles </a:t>
            </a:r>
            <a:r>
              <a:rPr lang="en-US" sz="2400" dirty="0"/>
              <a:t>w</a:t>
            </a:r>
            <a:r>
              <a:rPr lang="en-US" sz="2400" dirty="0" smtClean="0"/>
              <a:t>hich have been damaged by accident (OD premium). </a:t>
            </a:r>
            <a:endParaRPr lang="en-US" sz="2400" dirty="0"/>
          </a:p>
        </p:txBody>
      </p:sp>
    </p:spTree>
    <p:extLst>
      <p:ext uri="{BB962C8B-B14F-4D97-AF65-F5344CB8AC3E}">
        <p14:creationId xmlns:p14="http://schemas.microsoft.com/office/powerpoint/2010/main" val="2580652070"/>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3351" y="2388199"/>
            <a:ext cx="7252113" cy="2246769"/>
          </a:xfrm>
          <a:prstGeom prst="rect">
            <a:avLst/>
          </a:prstGeom>
          <a:noFill/>
        </p:spPr>
        <p:txBody>
          <a:bodyPr wrap="none" rtlCol="0">
            <a:spAutoFit/>
          </a:bodyPr>
          <a:lstStyle/>
          <a:p>
            <a:r>
              <a:rPr lang="en-US" sz="6000" u="sng" dirty="0" smtClean="0"/>
              <a:t>Browse Section Screen</a:t>
            </a:r>
          </a:p>
          <a:p>
            <a:pPr algn="ctr"/>
            <a:r>
              <a:rPr lang="en-US" sz="4000" dirty="0" smtClean="0"/>
              <a:t>Test </a:t>
            </a:r>
            <a:r>
              <a:rPr lang="en-US" sz="4000" dirty="0" smtClean="0"/>
              <a:t>Result</a:t>
            </a:r>
          </a:p>
          <a:p>
            <a:pPr algn="ctr"/>
            <a:r>
              <a:rPr lang="en-US" sz="4000" dirty="0" smtClean="0"/>
              <a:t>SIDDHARTH</a:t>
            </a:r>
            <a:endParaRPr lang="en-US" sz="4000" dirty="0"/>
          </a:p>
        </p:txBody>
      </p:sp>
    </p:spTree>
    <p:extLst>
      <p:ext uri="{BB962C8B-B14F-4D97-AF65-F5344CB8AC3E}">
        <p14:creationId xmlns:p14="http://schemas.microsoft.com/office/powerpoint/2010/main" val="357266614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86972" y="0"/>
            <a:ext cx="423430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Browse Section Screen (with</a:t>
            </a:r>
            <a:r>
              <a:rPr kumimoji="0" lang="en-US" altLang="en-US" sz="2000" b="0" i="0"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input)</a:t>
            </a:r>
            <a:r>
              <a:rPr kumimoji="0" lang="en-US" altLang="en-US" sz="2000" b="0" i="0"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2000" b="0" i="0"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856" y="978947"/>
            <a:ext cx="7100618" cy="4722607"/>
          </a:xfrm>
          <a:prstGeom prst="rect">
            <a:avLst/>
          </a:prstGeom>
        </p:spPr>
      </p:pic>
    </p:spTree>
    <p:extLst>
      <p:ext uri="{BB962C8B-B14F-4D97-AF65-F5344CB8AC3E}">
        <p14:creationId xmlns:p14="http://schemas.microsoft.com/office/powerpoint/2010/main" val="412805033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809" y="142338"/>
            <a:ext cx="11357550" cy="1168269"/>
          </a:xfrm>
          <a:prstGeom prst="rect">
            <a:avLst/>
          </a:prstGeom>
        </p:spPr>
        <p:txBody>
          <a:bodyPr wrap="square">
            <a:spAutoFit/>
          </a:bodyPr>
          <a:lstStyle/>
          <a:p>
            <a:pPr marL="457200" marR="0">
              <a:lnSpc>
                <a:spcPct val="107000"/>
              </a:lnSpc>
              <a:spcBef>
                <a:spcPts val="0"/>
              </a:spcBef>
              <a:spcAft>
                <a:spcPts val="800"/>
              </a:spcAft>
            </a:pPr>
            <a:r>
              <a:rPr lang="en-US" sz="2000" u="sng" dirty="0">
                <a:latin typeface="Calibri" panose="020F0502020204030204" pitchFamily="34" charset="0"/>
                <a:ea typeface="Calibri" panose="020F0502020204030204" pitchFamily="34" charset="0"/>
                <a:cs typeface="Times New Roman" panose="02020603050405020304" pitchFamily="18" charset="0"/>
              </a:rPr>
              <a:t>Expected Result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2000" dirty="0">
                <a:latin typeface="Calibri" panose="020F0502020204030204" pitchFamily="34" charset="0"/>
                <a:ea typeface="Calibri" panose="020F0502020204030204" pitchFamily="34" charset="0"/>
                <a:cs typeface="Times New Roman" panose="02020603050405020304" pitchFamily="18" charset="0"/>
              </a:rPr>
              <a:t>Pressing an Enter key with a valid vehicle number will go to detail map to update or delete the information</a:t>
            </a:r>
            <a:r>
              <a:rPr lang="en-US" sz="2000" dirty="0" smtClean="0">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3"/>
          <p:cNvSpPr>
            <a:spLocks noChangeArrowheads="1"/>
          </p:cNvSpPr>
          <p:nvPr/>
        </p:nvSpPr>
        <p:spPr bwMode="auto">
          <a:xfrm>
            <a:off x="3322749" y="139091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3322749" y="466751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910" y="1390919"/>
            <a:ext cx="7043184" cy="4700967"/>
          </a:xfrm>
          <a:prstGeom prst="rect">
            <a:avLst/>
          </a:prstGeom>
        </p:spPr>
      </p:pic>
    </p:spTree>
    <p:extLst>
      <p:ext uri="{BB962C8B-B14F-4D97-AF65-F5344CB8AC3E}">
        <p14:creationId xmlns:p14="http://schemas.microsoft.com/office/powerpoint/2010/main" val="3264788096"/>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174" y="233575"/>
            <a:ext cx="9521781" cy="407035"/>
          </a:xfrm>
          <a:prstGeom prst="rect">
            <a:avLst/>
          </a:prstGeom>
        </p:spPr>
        <p:txBody>
          <a:bodyPr wrap="square">
            <a:spAutoFit/>
          </a:bodyPr>
          <a:lstStyle/>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2000" dirty="0">
                <a:latin typeface="Calibri" panose="020F0502020204030204" pitchFamily="34" charset="0"/>
                <a:ea typeface="Calibri" panose="020F0502020204030204" pitchFamily="34" charset="0"/>
                <a:cs typeface="Times New Roman" panose="02020603050405020304" pitchFamily="18" charset="0"/>
              </a:rPr>
              <a:t>Pressing an Enter key with a invalid vehicle number will go to add new login screen.  </a:t>
            </a:r>
          </a:p>
        </p:txBody>
      </p:sp>
      <p:sp>
        <p:nvSpPr>
          <p:cNvPr id="3" name="Rectangle 3"/>
          <p:cNvSpPr>
            <a:spLocks noChangeArrowheads="1"/>
          </p:cNvSpPr>
          <p:nvPr/>
        </p:nvSpPr>
        <p:spPr bwMode="auto">
          <a:xfrm>
            <a:off x="3876540" y="13651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3876540" y="438458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710" y="902836"/>
            <a:ext cx="7607448" cy="5067658"/>
          </a:xfrm>
          <a:prstGeom prst="rect">
            <a:avLst/>
          </a:prstGeom>
        </p:spPr>
      </p:pic>
    </p:spTree>
    <p:extLst>
      <p:ext uri="{BB962C8B-B14F-4D97-AF65-F5344CB8AC3E}">
        <p14:creationId xmlns:p14="http://schemas.microsoft.com/office/powerpoint/2010/main" val="199830762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1211" y="411515"/>
            <a:ext cx="670762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Pressing F3 will go to Admin login screen. </a:t>
            </a:r>
            <a:endParaRPr kumimoji="0" lang="en-US" altLang="en-US" sz="20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914400" algn="l"/>
              </a:tabLst>
            </a:pPr>
            <a:endParaRPr kumimoji="0" lang="en-US" altLang="en-US" sz="2000" b="0" i="0" u="none" strike="noStrike" cap="none" normalizeH="0" baseline="0" dirty="0" smtClean="0">
              <a:ln>
                <a:noFill/>
              </a:ln>
              <a:solidFill>
                <a:schemeClr val="tx1"/>
              </a:solidFill>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501" y="968794"/>
            <a:ext cx="6981864" cy="4858852"/>
          </a:xfrm>
          <a:prstGeom prst="rect">
            <a:avLst/>
          </a:prstGeom>
        </p:spPr>
      </p:pic>
    </p:spTree>
    <p:extLst>
      <p:ext uri="{BB962C8B-B14F-4D97-AF65-F5344CB8AC3E}">
        <p14:creationId xmlns:p14="http://schemas.microsoft.com/office/powerpoint/2010/main" val="4041247088"/>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492284"/>
            <a:ext cx="546239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Pressing any other AID keys error message.</a:t>
            </a:r>
            <a:endParaRPr kumimoji="0" lang="en-US" altLang="en-US" sz="20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914400" algn="l"/>
              </a:tabLst>
            </a:pPr>
            <a:endParaRPr kumimoji="0" lang="en-US" altLang="en-US" sz="2000" b="0" i="0" u="none" strike="noStrike" cap="none" normalizeH="0" baseline="0" dirty="0" smtClean="0">
              <a:ln>
                <a:noFill/>
              </a:ln>
              <a:solidFill>
                <a:schemeClr val="tx1"/>
              </a:solidFill>
              <a:effectLst/>
            </a:endParaRPr>
          </a:p>
        </p:txBody>
      </p:sp>
      <p:pic>
        <p:nvPicPr>
          <p:cNvPr id="10241"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054" y="1413023"/>
            <a:ext cx="6787165" cy="413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010608"/>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0152" y="55620"/>
            <a:ext cx="1212396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altLang="en-US"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Actual Result</a:t>
            </a:r>
            <a:endParaRPr kumimoji="0" lang="en-US" altLang="en-US" sz="2000" b="1" i="0" u="none" strike="noStrike" cap="none" normalizeH="0" baseline="0" dirty="0" smtClean="0">
              <a:ln>
                <a:noFill/>
              </a:ln>
              <a:solidFill>
                <a:schemeClr val="tx1"/>
              </a:solidFill>
              <a:effectLst/>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Pressing an Enter key with a valid vehicle number will go to detail map to update or delete the information.</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2000" b="0" i="0" u="none" strike="noStrike" cap="none" normalizeH="0" baseline="0" dirty="0" smtClean="0">
              <a:ln>
                <a:noFill/>
              </a:ln>
              <a:solidFill>
                <a:schemeClr val="tx1"/>
              </a:solidFill>
              <a:effectLst/>
            </a:endParaRPr>
          </a:p>
        </p:txBody>
      </p:sp>
      <p:sp>
        <p:nvSpPr>
          <p:cNvPr id="3" name="Rectangle 3"/>
          <p:cNvSpPr>
            <a:spLocks noChangeArrowheads="1"/>
          </p:cNvSpPr>
          <p:nvPr/>
        </p:nvSpPr>
        <p:spPr bwMode="auto">
          <a:xfrm>
            <a:off x="419548" y="5878836"/>
            <a:ext cx="1342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Result - Pass</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397" y="1071283"/>
            <a:ext cx="7043184" cy="4700967"/>
          </a:xfrm>
          <a:prstGeom prst="rect">
            <a:avLst/>
          </a:prstGeom>
        </p:spPr>
      </p:pic>
    </p:spTree>
    <p:extLst>
      <p:ext uri="{BB962C8B-B14F-4D97-AF65-F5344CB8AC3E}">
        <p14:creationId xmlns:p14="http://schemas.microsoft.com/office/powerpoint/2010/main" val="243972707"/>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5758" y="298698"/>
            <a:ext cx="97584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Pressing an Enter key with a invalid vehicle number will go to add new login screen.  </a:t>
            </a:r>
            <a:endParaRPr kumimoji="0" lang="en-US" altLang="en-US" sz="2000" b="0" i="0" u="none" strike="noStrike" cap="none" normalizeH="0" baseline="0" dirty="0" smtClean="0">
              <a:ln>
                <a:noFill/>
              </a:ln>
              <a:solidFill>
                <a:schemeClr val="tx1"/>
              </a:solidFill>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534" y="1097280"/>
            <a:ext cx="6685739" cy="4453666"/>
          </a:xfrm>
          <a:prstGeom prst="rect">
            <a:avLst/>
          </a:prstGeom>
        </p:spPr>
      </p:pic>
      <p:sp>
        <p:nvSpPr>
          <p:cNvPr id="3" name="TextBox 2"/>
          <p:cNvSpPr txBox="1"/>
          <p:nvPr/>
        </p:nvSpPr>
        <p:spPr>
          <a:xfrm>
            <a:off x="398032" y="5905948"/>
            <a:ext cx="1387559" cy="369332"/>
          </a:xfrm>
          <a:prstGeom prst="rect">
            <a:avLst/>
          </a:prstGeom>
          <a:noFill/>
        </p:spPr>
        <p:txBody>
          <a:bodyPr wrap="none" rtlCol="0">
            <a:spAutoFit/>
          </a:bodyPr>
          <a:lstStyle/>
          <a:p>
            <a:r>
              <a:rPr lang="en-US" dirty="0" smtClean="0"/>
              <a:t>Result = Pass</a:t>
            </a:r>
            <a:endParaRPr lang="en-US" dirty="0"/>
          </a:p>
        </p:txBody>
      </p:sp>
    </p:spTree>
    <p:extLst>
      <p:ext uri="{BB962C8B-B14F-4D97-AF65-F5344CB8AC3E}">
        <p14:creationId xmlns:p14="http://schemas.microsoft.com/office/powerpoint/2010/main" val="202054347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31819" y="325418"/>
            <a:ext cx="53160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Pressing F3 will go to admin login screen. </a:t>
            </a:r>
            <a:endParaRPr kumimoji="0" lang="en-US" altLang="en-US" sz="20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914400" algn="l"/>
              </a:tabLst>
            </a:pPr>
            <a:endParaRPr kumimoji="0" lang="en-US" altLang="en-US" sz="2000" b="0" i="0" u="none" strike="noStrike" cap="none" normalizeH="0" baseline="0" dirty="0" smtClean="0">
              <a:ln>
                <a:noFill/>
              </a:ln>
              <a:solidFill>
                <a:schemeClr val="tx1"/>
              </a:solidFill>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868" y="1002526"/>
            <a:ext cx="7121764" cy="4744122"/>
          </a:xfrm>
          <a:prstGeom prst="rect">
            <a:avLst/>
          </a:prstGeom>
        </p:spPr>
      </p:pic>
      <p:sp>
        <p:nvSpPr>
          <p:cNvPr id="4" name="TextBox 3"/>
          <p:cNvSpPr txBox="1"/>
          <p:nvPr/>
        </p:nvSpPr>
        <p:spPr>
          <a:xfrm>
            <a:off x="710005" y="5927463"/>
            <a:ext cx="1299715" cy="369332"/>
          </a:xfrm>
          <a:prstGeom prst="rect">
            <a:avLst/>
          </a:prstGeom>
          <a:noFill/>
        </p:spPr>
        <p:txBody>
          <a:bodyPr wrap="none" rtlCol="0">
            <a:spAutoFit/>
          </a:bodyPr>
          <a:lstStyle/>
          <a:p>
            <a:r>
              <a:rPr lang="en-US" dirty="0" smtClean="0"/>
              <a:t>Result = Fail</a:t>
            </a:r>
            <a:endParaRPr lang="en-US" dirty="0"/>
          </a:p>
        </p:txBody>
      </p:sp>
    </p:spTree>
    <p:extLst>
      <p:ext uri="{BB962C8B-B14F-4D97-AF65-F5344CB8AC3E}">
        <p14:creationId xmlns:p14="http://schemas.microsoft.com/office/powerpoint/2010/main" val="2136147418"/>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505064"/>
            <a:ext cx="71936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Pressing any other AID keys  error message.                         </a:t>
            </a:r>
            <a:endParaRPr kumimoji="0" lang="en-US" altLang="en-US" sz="2000" b="0" i="0" u="none" strike="noStrike" cap="none" normalizeH="0" baseline="0" dirty="0" smtClean="0">
              <a:ln>
                <a:noFill/>
              </a:ln>
              <a:solidFill>
                <a:schemeClr val="tx1"/>
              </a:solidFill>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975" y="1028284"/>
            <a:ext cx="6849921" cy="4561242"/>
          </a:xfrm>
          <a:prstGeom prst="rect">
            <a:avLst/>
          </a:prstGeom>
        </p:spPr>
      </p:pic>
      <p:sp>
        <p:nvSpPr>
          <p:cNvPr id="4" name="TextBox 3"/>
          <p:cNvSpPr txBox="1"/>
          <p:nvPr/>
        </p:nvSpPr>
        <p:spPr>
          <a:xfrm>
            <a:off x="688489" y="5852160"/>
            <a:ext cx="1387559" cy="369332"/>
          </a:xfrm>
          <a:prstGeom prst="rect">
            <a:avLst/>
          </a:prstGeom>
          <a:noFill/>
        </p:spPr>
        <p:txBody>
          <a:bodyPr wrap="none" rtlCol="0">
            <a:spAutoFit/>
          </a:bodyPr>
          <a:lstStyle/>
          <a:p>
            <a:r>
              <a:rPr lang="en-US" dirty="0" smtClean="0"/>
              <a:t>Result = Pass</a:t>
            </a:r>
            <a:endParaRPr lang="en-US" dirty="0"/>
          </a:p>
        </p:txBody>
      </p:sp>
    </p:spTree>
    <p:extLst>
      <p:ext uri="{BB962C8B-B14F-4D97-AF65-F5344CB8AC3E}">
        <p14:creationId xmlns:p14="http://schemas.microsoft.com/office/powerpoint/2010/main" val="363204796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Introduction about our company</a:t>
            </a:r>
            <a:endParaRPr lang="en-US" dirty="0"/>
          </a:p>
        </p:txBody>
      </p:sp>
      <p:sp>
        <p:nvSpPr>
          <p:cNvPr id="3" name="Content Placeholder 2"/>
          <p:cNvSpPr>
            <a:spLocks noGrp="1"/>
          </p:cNvSpPr>
          <p:nvPr>
            <p:ph idx="1"/>
          </p:nvPr>
        </p:nvSpPr>
        <p:spPr>
          <a:xfrm>
            <a:off x="1097280" y="1824219"/>
            <a:ext cx="10058400" cy="4023360"/>
          </a:xfrm>
        </p:spPr>
        <p:txBody>
          <a:bodyPr>
            <a:noAutofit/>
          </a:bodyPr>
          <a:lstStyle/>
          <a:p>
            <a:r>
              <a:rPr lang="en-US" sz="2400" dirty="0"/>
              <a:t>JEEVAN INSURANCE IS A PRIVATE BIKE INSURANCE </a:t>
            </a:r>
            <a:r>
              <a:rPr lang="en-US" sz="2400" dirty="0" smtClean="0"/>
              <a:t>COMPANY STARTED IN 2017. </a:t>
            </a:r>
            <a:r>
              <a:rPr lang="en-US" sz="2400" dirty="0"/>
              <a:t>IT DEALS WITH THE CLIENT FOR BIKE INSURANCE OF PREMIUM PER YEAR. A </a:t>
            </a:r>
            <a:r>
              <a:rPr lang="en-US" sz="2400" dirty="0" smtClean="0"/>
              <a:t>CLIENT GETS THE NCB(NO CLAIM BONUS) ONLY IF HE/SHE HAS NOT CLAIMED FOR INSURANCE IN PAST YEARS.</a:t>
            </a:r>
            <a:endParaRPr lang="en-US" sz="2400" dirty="0"/>
          </a:p>
          <a:p>
            <a:r>
              <a:rPr lang="en-US" sz="2400" dirty="0" smtClean="0"/>
              <a:t>CALCULATION </a:t>
            </a:r>
            <a:r>
              <a:rPr lang="en-US" sz="2400" dirty="0"/>
              <a:t>OF PREMIUM IS DONE ON THE BASIS OF FEW FACTORS LIKE DAMAGE CAUSED TO THE </a:t>
            </a:r>
            <a:r>
              <a:rPr lang="en-US" sz="2400" dirty="0" smtClean="0"/>
              <a:t>VEHICLE, YEAR INSURED </a:t>
            </a:r>
            <a:r>
              <a:rPr lang="en-US" sz="2400" dirty="0"/>
              <a:t>AND </a:t>
            </a:r>
            <a:r>
              <a:rPr lang="en-US" sz="2400" dirty="0" smtClean="0"/>
              <a:t>FEW OTHER FACTORS.</a:t>
            </a:r>
          </a:p>
          <a:p>
            <a:r>
              <a:rPr lang="en-US" sz="2400" dirty="0" smtClean="0"/>
              <a:t>CLIENT CAN BROWSE HIS DETAILS AND TERMS AND </a:t>
            </a:r>
            <a:r>
              <a:rPr lang="en-US" sz="2400" dirty="0" smtClean="0"/>
              <a:t>CONDITIONS </a:t>
            </a:r>
            <a:r>
              <a:rPr lang="en-US" sz="2400" dirty="0" smtClean="0"/>
              <a:t>OF THE COMPANY IN SEPEARTE SECTIONS. EVERY CLIENT HAS BEEN PROVIDED WITH A UNIQUE LOGIN ID AND PASSWORD.</a:t>
            </a:r>
          </a:p>
          <a:p>
            <a:endParaRPr lang="en-US" sz="2400" dirty="0"/>
          </a:p>
        </p:txBody>
      </p:sp>
    </p:spTree>
    <p:extLst>
      <p:ext uri="{BB962C8B-B14F-4D97-AF65-F5344CB8AC3E}">
        <p14:creationId xmlns:p14="http://schemas.microsoft.com/office/powerpoint/2010/main" val="1535367391"/>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3351" y="2388199"/>
            <a:ext cx="6770251" cy="2246769"/>
          </a:xfrm>
          <a:prstGeom prst="rect">
            <a:avLst/>
          </a:prstGeom>
          <a:noFill/>
        </p:spPr>
        <p:txBody>
          <a:bodyPr wrap="none" rtlCol="0">
            <a:spAutoFit/>
          </a:bodyPr>
          <a:lstStyle/>
          <a:p>
            <a:r>
              <a:rPr lang="en-US" sz="6000" u="sng" dirty="0" smtClean="0"/>
              <a:t>Detail Screen Section</a:t>
            </a:r>
          </a:p>
          <a:p>
            <a:pPr algn="ctr"/>
            <a:r>
              <a:rPr lang="en-US" sz="4000" dirty="0" smtClean="0"/>
              <a:t>Test </a:t>
            </a:r>
            <a:r>
              <a:rPr lang="en-US" sz="4000" dirty="0" smtClean="0"/>
              <a:t>Result</a:t>
            </a:r>
          </a:p>
          <a:p>
            <a:pPr algn="ctr"/>
            <a:r>
              <a:rPr lang="en-US" sz="4000" dirty="0" smtClean="0"/>
              <a:t>SIDDHARTH</a:t>
            </a:r>
            <a:endParaRPr lang="en-US" sz="4000" dirty="0"/>
          </a:p>
        </p:txBody>
      </p:sp>
    </p:spTree>
    <p:extLst>
      <p:ext uri="{BB962C8B-B14F-4D97-AF65-F5344CB8AC3E}">
        <p14:creationId xmlns:p14="http://schemas.microsoft.com/office/powerpoint/2010/main" val="3497109972"/>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86367" y="249461"/>
            <a:ext cx="529321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914400" algn="l"/>
              </a:tabLst>
            </a:pPr>
            <a:r>
              <a:rPr kumimoji="0" lang="en-US" altLang="en-US" sz="20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Detail Screen:-</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Expected Results</a:t>
            </a:r>
            <a:endParaRPr kumimoji="0" lang="en-US" altLang="en-US" sz="20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Pressing F3 will go to browse section.</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2000" b="0" i="0" u="none" strike="noStrike" cap="none" normalizeH="0" baseline="0" dirty="0" smtClean="0">
              <a:ln>
                <a:noFill/>
              </a:ln>
              <a:solidFill>
                <a:schemeClr val="tx1"/>
              </a:solidFill>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7974" y="1572900"/>
            <a:ext cx="6144820" cy="4258548"/>
          </a:xfrm>
          <a:prstGeom prst="rect">
            <a:avLst/>
          </a:prstGeom>
        </p:spPr>
      </p:pic>
    </p:spTree>
    <p:extLst>
      <p:ext uri="{BB962C8B-B14F-4D97-AF65-F5344CB8AC3E}">
        <p14:creationId xmlns:p14="http://schemas.microsoft.com/office/powerpoint/2010/main" val="1777920175"/>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409054"/>
            <a:ext cx="980082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600200" algn="l"/>
              </a:tabLst>
              <a:defRPr>
                <a:solidFill>
                  <a:schemeClr val="tx1"/>
                </a:solidFill>
                <a:latin typeface="Arial" panose="020B0604020202020204" pitchFamily="34" charset="0"/>
              </a:defRPr>
            </a:lvl1pPr>
            <a:lvl2pPr eaLnBrk="0" fontAlgn="base" hangingPunct="0">
              <a:spcBef>
                <a:spcPct val="0"/>
              </a:spcBef>
              <a:spcAft>
                <a:spcPct val="0"/>
              </a:spcAft>
              <a:tabLst>
                <a:tab pos="1600200" algn="l"/>
              </a:tabLst>
              <a:defRPr>
                <a:solidFill>
                  <a:schemeClr val="tx1"/>
                </a:solidFill>
                <a:latin typeface="Arial" panose="020B0604020202020204" pitchFamily="34" charset="0"/>
              </a:defRPr>
            </a:lvl2pPr>
            <a:lvl3pPr eaLnBrk="0" fontAlgn="base" hangingPunct="0">
              <a:spcBef>
                <a:spcPct val="0"/>
              </a:spcBef>
              <a:spcAft>
                <a:spcPct val="0"/>
              </a:spcAft>
              <a:tabLst>
                <a:tab pos="1600200" algn="l"/>
              </a:tabLst>
              <a:defRPr>
                <a:solidFill>
                  <a:schemeClr val="tx1"/>
                </a:solidFill>
                <a:latin typeface="Arial" panose="020B0604020202020204" pitchFamily="34" charset="0"/>
              </a:defRPr>
            </a:lvl3pPr>
            <a:lvl4pPr eaLnBrk="0" fontAlgn="base" hangingPunct="0">
              <a:spcBef>
                <a:spcPct val="0"/>
              </a:spcBef>
              <a:spcAft>
                <a:spcPct val="0"/>
              </a:spcAft>
              <a:tabLst>
                <a:tab pos="1600200" algn="l"/>
              </a:tabLst>
              <a:defRPr>
                <a:solidFill>
                  <a:schemeClr val="tx1"/>
                </a:solidFill>
                <a:latin typeface="Arial" panose="020B0604020202020204" pitchFamily="34" charset="0"/>
              </a:defRPr>
            </a:lvl4pPr>
            <a:lvl5pPr eaLnBrk="0" fontAlgn="base" hangingPunct="0">
              <a:spcBef>
                <a:spcPct val="0"/>
              </a:spcBef>
              <a:spcAft>
                <a:spcPct val="0"/>
              </a:spcAft>
              <a:tabLst>
                <a:tab pos="1600200" algn="l"/>
              </a:tabLst>
              <a:defRPr>
                <a:solidFill>
                  <a:schemeClr val="tx1"/>
                </a:solidFill>
                <a:latin typeface="Arial" panose="020B0604020202020204" pitchFamily="34" charset="0"/>
              </a:defRPr>
            </a:lvl5pPr>
            <a:lvl6pPr eaLnBrk="0" fontAlgn="base" hangingPunct="0">
              <a:spcBef>
                <a:spcPct val="0"/>
              </a:spcBef>
              <a:spcAft>
                <a:spcPct val="0"/>
              </a:spcAft>
              <a:tabLst>
                <a:tab pos="1600200" algn="l"/>
              </a:tabLst>
              <a:defRPr>
                <a:solidFill>
                  <a:schemeClr val="tx1"/>
                </a:solidFill>
                <a:latin typeface="Arial" panose="020B0604020202020204" pitchFamily="34" charset="0"/>
              </a:defRPr>
            </a:lvl6pPr>
            <a:lvl7pPr eaLnBrk="0" fontAlgn="base" hangingPunct="0">
              <a:spcBef>
                <a:spcPct val="0"/>
              </a:spcBef>
              <a:spcAft>
                <a:spcPct val="0"/>
              </a:spcAft>
              <a:tabLst>
                <a:tab pos="1600200" algn="l"/>
              </a:tabLst>
              <a:defRPr>
                <a:solidFill>
                  <a:schemeClr val="tx1"/>
                </a:solidFill>
                <a:latin typeface="Arial" panose="020B0604020202020204" pitchFamily="34" charset="0"/>
              </a:defRPr>
            </a:lvl7pPr>
            <a:lvl8pPr eaLnBrk="0" fontAlgn="base" hangingPunct="0">
              <a:spcBef>
                <a:spcPct val="0"/>
              </a:spcBef>
              <a:spcAft>
                <a:spcPct val="0"/>
              </a:spcAft>
              <a:tabLst>
                <a:tab pos="1600200" algn="l"/>
              </a:tabLst>
              <a:defRPr>
                <a:solidFill>
                  <a:schemeClr val="tx1"/>
                </a:solidFill>
                <a:latin typeface="Arial" panose="020B0604020202020204" pitchFamily="34" charset="0"/>
              </a:defRPr>
            </a:lvl8pPr>
            <a:lvl9pPr eaLnBrk="0" fontAlgn="base" hangingPunct="0">
              <a:spcBef>
                <a:spcPct val="0"/>
              </a:spcBef>
              <a:spcAft>
                <a:spcPct val="0"/>
              </a:spcAft>
              <a:tabLst>
                <a:tab pos="160020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buFontTx/>
              <a:buChar char="•"/>
              <a:tabLst>
                <a:tab pos="16002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Pressing F5 will update the data and go to browse section giving the  some message.	</a:t>
            </a:r>
            <a:endParaRPr kumimoji="0" lang="en-US" altLang="en-US" sz="2000" b="0" i="0" u="none" strike="noStrike" cap="none" normalizeH="0" baseline="0" dirty="0" smtClean="0">
              <a:ln>
                <a:noFill/>
              </a:ln>
              <a:solidFill>
                <a:schemeClr val="tx1"/>
              </a:solidFill>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381" y="1211729"/>
            <a:ext cx="6807349" cy="4538233"/>
          </a:xfrm>
          <a:prstGeom prst="rect">
            <a:avLst/>
          </a:prstGeom>
        </p:spPr>
      </p:pic>
    </p:spTree>
    <p:extLst>
      <p:ext uri="{BB962C8B-B14F-4D97-AF65-F5344CB8AC3E}">
        <p14:creationId xmlns:p14="http://schemas.microsoft.com/office/powerpoint/2010/main" val="3890309471"/>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5758" y="480419"/>
            <a:ext cx="911550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Pressing F6 will delete the data and go to browse section giving some message.  </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2000" b="0" i="0" u="none" strike="noStrike" cap="none" normalizeH="0" baseline="0" dirty="0" smtClean="0">
              <a:ln>
                <a:noFill/>
              </a:ln>
              <a:solidFill>
                <a:schemeClr val="tx1"/>
              </a:solidFill>
              <a:effectLst/>
            </a:endParaRPr>
          </a:p>
        </p:txBody>
      </p:sp>
      <p:pic>
        <p:nvPicPr>
          <p:cNvPr id="17409" name="Picture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307" y="1302888"/>
            <a:ext cx="6790391" cy="4294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98449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18081" y="330116"/>
            <a:ext cx="59311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Pressing any other AID keys will give an error message</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915" y="1151068"/>
            <a:ext cx="6926683" cy="4626850"/>
          </a:xfrm>
          <a:prstGeom prst="rect">
            <a:avLst/>
          </a:prstGeom>
        </p:spPr>
      </p:pic>
    </p:spTree>
    <p:extLst>
      <p:ext uri="{BB962C8B-B14F-4D97-AF65-F5344CB8AC3E}">
        <p14:creationId xmlns:p14="http://schemas.microsoft.com/office/powerpoint/2010/main" val="2499541848"/>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88942" y="195318"/>
            <a:ext cx="46468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Actual Results</a:t>
            </a:r>
            <a:endParaRPr kumimoji="0" lang="en-US" altLang="en-US" sz="20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Pressing F3 will go to browse section.</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2000" b="0" i="0" u="none" strike="noStrike" cap="none" normalizeH="0" baseline="0" dirty="0" smtClean="0">
              <a:ln>
                <a:noFill/>
              </a:ln>
              <a:solidFill>
                <a:schemeClr val="tx1"/>
              </a:solidFill>
              <a:effectLst/>
            </a:endParaRPr>
          </a:p>
        </p:txBody>
      </p:sp>
      <p:sp>
        <p:nvSpPr>
          <p:cNvPr id="3" name="TextBox 2"/>
          <p:cNvSpPr txBox="1"/>
          <p:nvPr/>
        </p:nvSpPr>
        <p:spPr>
          <a:xfrm>
            <a:off x="570155" y="5669281"/>
            <a:ext cx="1387559" cy="369332"/>
          </a:xfrm>
          <a:prstGeom prst="rect">
            <a:avLst/>
          </a:prstGeom>
          <a:noFill/>
        </p:spPr>
        <p:txBody>
          <a:bodyPr wrap="none" rtlCol="0">
            <a:spAutoFit/>
          </a:bodyPr>
          <a:lstStyle/>
          <a:p>
            <a:r>
              <a:rPr lang="en-US" dirty="0" smtClean="0"/>
              <a:t>Result = Pass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107" y="1210981"/>
            <a:ext cx="6315206" cy="4216737"/>
          </a:xfrm>
          <a:prstGeom prst="rect">
            <a:avLst/>
          </a:prstGeom>
        </p:spPr>
      </p:pic>
    </p:spTree>
    <p:extLst>
      <p:ext uri="{BB962C8B-B14F-4D97-AF65-F5344CB8AC3E}">
        <p14:creationId xmlns:p14="http://schemas.microsoft.com/office/powerpoint/2010/main" val="3996494904"/>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24395" y="346366"/>
            <a:ext cx="954088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Pressing F5 will update the data and go to browse section giving the  some message.</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2000" b="0" i="0" u="none" strike="noStrike" cap="none" normalizeH="0" baseline="0" dirty="0" smtClean="0">
              <a:ln>
                <a:noFill/>
              </a:ln>
              <a:solidFill>
                <a:schemeClr val="tx1"/>
              </a:solidFill>
              <a:effectLst/>
            </a:endParaRPr>
          </a:p>
        </p:txBody>
      </p:sp>
      <p:pic>
        <p:nvPicPr>
          <p:cNvPr id="2048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276" y="1021978"/>
            <a:ext cx="7754093" cy="43460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61279" y="5697077"/>
            <a:ext cx="1387559" cy="369332"/>
          </a:xfrm>
          <a:prstGeom prst="rect">
            <a:avLst/>
          </a:prstGeom>
        </p:spPr>
        <p:txBody>
          <a:bodyPr wrap="none">
            <a:spAutoFit/>
          </a:bodyPr>
          <a:lstStyle/>
          <a:p>
            <a:r>
              <a:rPr lang="en-US" dirty="0"/>
              <a:t>Result = Pass</a:t>
            </a:r>
          </a:p>
        </p:txBody>
      </p:sp>
    </p:spTree>
    <p:extLst>
      <p:ext uri="{BB962C8B-B14F-4D97-AF65-F5344CB8AC3E}">
        <p14:creationId xmlns:p14="http://schemas.microsoft.com/office/powerpoint/2010/main" val="2334734647"/>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39244" y="428903"/>
            <a:ext cx="911550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Pressing F6 will delete the data and go to browse section giving some message.  </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2000" b="0" i="0" u="none" strike="noStrike" cap="none" normalizeH="0" baseline="0" dirty="0" smtClean="0">
              <a:ln>
                <a:noFill/>
              </a:ln>
              <a:solidFill>
                <a:schemeClr val="tx1"/>
              </a:solidFill>
              <a:effectLst/>
            </a:endParaRPr>
          </a:p>
        </p:txBody>
      </p:sp>
      <p:pic>
        <p:nvPicPr>
          <p:cNvPr id="21505"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623" y="1251018"/>
            <a:ext cx="6817462" cy="40536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47340" y="5643289"/>
            <a:ext cx="1387559" cy="369332"/>
          </a:xfrm>
          <a:prstGeom prst="rect">
            <a:avLst/>
          </a:prstGeom>
        </p:spPr>
        <p:txBody>
          <a:bodyPr wrap="none">
            <a:spAutoFit/>
          </a:bodyPr>
          <a:lstStyle/>
          <a:p>
            <a:r>
              <a:rPr lang="en-US" dirty="0"/>
              <a:t>Result = Pass</a:t>
            </a:r>
          </a:p>
        </p:txBody>
      </p:sp>
    </p:spTree>
    <p:extLst>
      <p:ext uri="{BB962C8B-B14F-4D97-AF65-F5344CB8AC3E}">
        <p14:creationId xmlns:p14="http://schemas.microsoft.com/office/powerpoint/2010/main" val="2147069640"/>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35305" y="282843"/>
            <a:ext cx="59311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Pressing any other AID keys will give an error message</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410672" y="5783139"/>
            <a:ext cx="1387559" cy="369332"/>
          </a:xfrm>
          <a:prstGeom prst="rect">
            <a:avLst/>
          </a:prstGeom>
        </p:spPr>
        <p:txBody>
          <a:bodyPr wrap="none">
            <a:spAutoFit/>
          </a:bodyPr>
          <a:lstStyle/>
          <a:p>
            <a:r>
              <a:rPr lang="en-US" dirty="0"/>
              <a:t>Result = Pass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258" y="1084647"/>
            <a:ext cx="7033968" cy="4698492"/>
          </a:xfrm>
          <a:prstGeom prst="rect">
            <a:avLst/>
          </a:prstGeom>
        </p:spPr>
      </p:pic>
    </p:spTree>
    <p:extLst>
      <p:ext uri="{BB962C8B-B14F-4D97-AF65-F5344CB8AC3E}">
        <p14:creationId xmlns:p14="http://schemas.microsoft.com/office/powerpoint/2010/main" val="997954160"/>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1379" y="2259107"/>
            <a:ext cx="7367145" cy="2862322"/>
          </a:xfrm>
          <a:prstGeom prst="rect">
            <a:avLst/>
          </a:prstGeom>
          <a:noFill/>
        </p:spPr>
        <p:txBody>
          <a:bodyPr wrap="none" rtlCol="0">
            <a:spAutoFit/>
          </a:bodyPr>
          <a:lstStyle/>
          <a:p>
            <a:r>
              <a:rPr lang="en-US" sz="6000" u="sng" dirty="0" smtClean="0"/>
              <a:t>Add New Login Section</a:t>
            </a:r>
          </a:p>
          <a:p>
            <a:pPr algn="ctr"/>
            <a:r>
              <a:rPr lang="en-US" sz="4000" dirty="0" smtClean="0"/>
              <a:t>Test </a:t>
            </a:r>
            <a:r>
              <a:rPr lang="en-US" sz="4000" dirty="0" smtClean="0"/>
              <a:t>Result</a:t>
            </a:r>
          </a:p>
          <a:p>
            <a:pPr algn="ctr"/>
            <a:r>
              <a:rPr lang="en-US" sz="4000" dirty="0" smtClean="0"/>
              <a:t>DEEPA</a:t>
            </a:r>
          </a:p>
          <a:p>
            <a:pPr algn="ctr"/>
            <a:endParaRPr lang="en-US" sz="4000" dirty="0"/>
          </a:p>
        </p:txBody>
      </p:sp>
    </p:spTree>
    <p:extLst>
      <p:ext uri="{BB962C8B-B14F-4D97-AF65-F5344CB8AC3E}">
        <p14:creationId xmlns:p14="http://schemas.microsoft.com/office/powerpoint/2010/main" val="149683414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0714" y="-47942"/>
            <a:ext cx="9144000" cy="1049338"/>
          </a:xfrm>
        </p:spPr>
        <p:txBody>
          <a:bodyPr>
            <a:normAutofit/>
          </a:bodyPr>
          <a:lstStyle/>
          <a:p>
            <a:pPr algn="ctr"/>
            <a:r>
              <a:rPr lang="en-US" u="sng" dirty="0" smtClean="0"/>
              <a:t>Business Requirements</a:t>
            </a:r>
            <a:endParaRPr lang="en-US" u="sng" dirty="0"/>
          </a:p>
        </p:txBody>
      </p:sp>
      <p:sp>
        <p:nvSpPr>
          <p:cNvPr id="3" name="Subtitle 2"/>
          <p:cNvSpPr>
            <a:spLocks noGrp="1"/>
          </p:cNvSpPr>
          <p:nvPr>
            <p:ph type="subTitle" idx="4294967295"/>
          </p:nvPr>
        </p:nvSpPr>
        <p:spPr>
          <a:xfrm>
            <a:off x="416801" y="739497"/>
            <a:ext cx="10791825" cy="4930775"/>
          </a:xfrm>
        </p:spPr>
        <p:txBody>
          <a:bodyPr>
            <a:noAutofit/>
          </a:bodyPr>
          <a:lstStyle/>
          <a:p>
            <a:pPr marL="0" indent="0" algn="l">
              <a:buNone/>
            </a:pPr>
            <a:endParaRPr lang="en-US" dirty="0">
              <a:cs typeface="Aparajita" panose="020B0604020202020204" pitchFamily="34" charset="0"/>
            </a:endParaRPr>
          </a:p>
          <a:p>
            <a:pPr marL="0" indent="0" algn="l">
              <a:buNone/>
            </a:pPr>
            <a:r>
              <a:rPr lang="en-US" dirty="0" smtClean="0">
                <a:cs typeface="Aparajita" panose="020B0604020202020204" pitchFamily="34" charset="0"/>
              </a:rPr>
              <a:t>Its primary requirement </a:t>
            </a:r>
            <a:r>
              <a:rPr lang="en-US" dirty="0">
                <a:cs typeface="Aparajita" panose="020B0604020202020204" pitchFamily="34" charset="0"/>
              </a:rPr>
              <a:t>is to provide financial protection against physical damage or bodily injury resulting from traffic collisions and against liability that could also arise there from. The specific terms of vehicle insurance vary with legal regulations in each region. </a:t>
            </a:r>
            <a:endParaRPr lang="en-US" dirty="0" smtClean="0">
              <a:cs typeface="Aparajita" panose="020B0604020202020204" pitchFamily="34" charset="0"/>
            </a:endParaRPr>
          </a:p>
          <a:p>
            <a:pPr marL="0" indent="0" algn="l">
              <a:buNone/>
            </a:pPr>
            <a:r>
              <a:rPr lang="en-US" dirty="0"/>
              <a:t>Only for Two Wheelers :</a:t>
            </a:r>
          </a:p>
          <a:p>
            <a:pPr marL="201168" lvl="1" indent="0" algn="l">
              <a:buNone/>
            </a:pPr>
            <a:r>
              <a:rPr lang="en-US" sz="2000" dirty="0"/>
              <a:t>We are providing Insurance only on particular models such as Pulsar 150, Pulsar 200, Pulsar 220, of Talawade, Pune.</a:t>
            </a:r>
          </a:p>
          <a:p>
            <a:pPr marL="0" indent="0" algn="l">
              <a:buNone/>
            </a:pPr>
            <a:r>
              <a:rPr lang="en-US" dirty="0"/>
              <a:t>Only for Three Years :</a:t>
            </a:r>
          </a:p>
          <a:p>
            <a:pPr marL="201168" lvl="1" indent="0" algn="l">
              <a:buNone/>
            </a:pPr>
            <a:r>
              <a:rPr lang="en-US" sz="2000" dirty="0"/>
              <a:t>The vehicle which is registered after 2015 will be eligible for 3 years Insurance.</a:t>
            </a:r>
          </a:p>
          <a:p>
            <a:pPr marL="0" indent="0" algn="l">
              <a:buNone/>
            </a:pPr>
            <a:r>
              <a:rPr lang="en-US" dirty="0"/>
              <a:t>Only On Damage :</a:t>
            </a:r>
          </a:p>
          <a:p>
            <a:pPr marL="201168" lvl="1" indent="0" algn="l">
              <a:buNone/>
            </a:pPr>
            <a:r>
              <a:rPr lang="en-US" sz="2000" dirty="0"/>
              <a:t>We will give claim to vehicles according to their condition after accident (no claim for Liability).  </a:t>
            </a:r>
          </a:p>
          <a:p>
            <a:pPr marL="0" indent="0" algn="l">
              <a:buNone/>
            </a:pPr>
            <a:r>
              <a:rPr lang="en-US" dirty="0"/>
              <a:t>No Claim Bonus (NCB) :</a:t>
            </a:r>
          </a:p>
          <a:p>
            <a:pPr marL="201168" lvl="1" indent="0" algn="l">
              <a:buNone/>
            </a:pPr>
            <a:r>
              <a:rPr lang="en-US" sz="2000" dirty="0"/>
              <a:t>We will provide bonus to our clients who has not claimed in past years which will be deducted from the OD premium. </a:t>
            </a:r>
            <a:endParaRPr lang="en-US" sz="2000" dirty="0">
              <a:cs typeface="Aparajita" panose="020B0604020202020204" pitchFamily="34" charset="0"/>
            </a:endParaRPr>
          </a:p>
          <a:p>
            <a:pPr marL="0" indent="0" algn="l">
              <a:buNone/>
            </a:pPr>
            <a:endParaRPr lang="en-US" dirty="0">
              <a:cs typeface="Aparajita" panose="020B0604020202020204" pitchFamily="34" charset="0"/>
            </a:endParaRPr>
          </a:p>
        </p:txBody>
      </p:sp>
    </p:spTree>
    <p:extLst>
      <p:ext uri="{BB962C8B-B14F-4D97-AF65-F5344CB8AC3E}">
        <p14:creationId xmlns:p14="http://schemas.microsoft.com/office/powerpoint/2010/main" val="103636533"/>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0456" y="402692"/>
            <a:ext cx="45577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0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Add New Login Screen (With</a:t>
            </a:r>
            <a:r>
              <a:rPr kumimoji="0" lang="en-US" altLang="en-US" sz="2000" b="0" i="0" u="sng"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Inputs) </a:t>
            </a: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20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4" name="Picture 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049" y="1280160"/>
            <a:ext cx="6467523" cy="4324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096656"/>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76519" y="246221"/>
            <a:ext cx="979614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Expected</a:t>
            </a:r>
            <a:endParaRPr kumimoji="0" lang="en-US" altLang="en-US" sz="20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Pressing an F4 key with a valid id and password will go to  Add detail map(DETAILD).</a:t>
            </a:r>
            <a:endParaRPr kumimoji="0" lang="en-US" altLang="en-US" sz="2000" b="0" i="0" u="none" strike="noStrike" cap="none" normalizeH="0" baseline="0" dirty="0" smtClean="0">
              <a:ln>
                <a:noFill/>
              </a:ln>
              <a:solidFill>
                <a:schemeClr val="tx1"/>
              </a:solidFill>
              <a:effectLst/>
            </a:endParaRPr>
          </a:p>
        </p:txBody>
      </p:sp>
      <p:pic>
        <p:nvPicPr>
          <p:cNvPr id="4" name="Picture 3"/>
          <p:cNvPicPr/>
          <p:nvPr/>
        </p:nvPicPr>
        <p:blipFill>
          <a:blip r:embed="rId2"/>
          <a:stretch>
            <a:fillRect/>
          </a:stretch>
        </p:blipFill>
        <p:spPr>
          <a:xfrm>
            <a:off x="2671688" y="1286675"/>
            <a:ext cx="6634766" cy="4339286"/>
          </a:xfrm>
          <a:prstGeom prst="rect">
            <a:avLst/>
          </a:prstGeom>
        </p:spPr>
      </p:pic>
    </p:spTree>
    <p:extLst>
      <p:ext uri="{BB962C8B-B14F-4D97-AF65-F5344CB8AC3E}">
        <p14:creationId xmlns:p14="http://schemas.microsoft.com/office/powerpoint/2010/main" val="2864108194"/>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5304" y="411480"/>
            <a:ext cx="47782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Pressing F3 will go to Browse Section</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2000" b="0" i="0" u="none" strike="noStrike" cap="none" normalizeH="0" baseline="0" dirty="0" smtClean="0">
              <a:ln>
                <a:noFill/>
              </a:ln>
              <a:solidFill>
                <a:schemeClr val="tx1"/>
              </a:solidFill>
              <a:effectLst/>
            </a:endParaRPr>
          </a:p>
        </p:txBody>
      </p:sp>
      <p:pic>
        <p:nvPicPr>
          <p:cNvPr id="25601"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199" y="1236427"/>
            <a:ext cx="6526757" cy="405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599731"/>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8334" y="338600"/>
            <a:ext cx="64569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Pressing any other AID keys will give an error message.</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2000" b="0" i="0" u="none" strike="noStrike" cap="none" normalizeH="0" baseline="0" dirty="0" smtClean="0">
              <a:ln>
                <a:noFill/>
              </a:ln>
              <a:solidFill>
                <a:schemeClr val="tx1"/>
              </a:solidFill>
              <a:effectLst/>
            </a:endParaRPr>
          </a:p>
        </p:txBody>
      </p:sp>
      <p:pic>
        <p:nvPicPr>
          <p:cNvPr id="26625"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837" y="1372481"/>
            <a:ext cx="6581104" cy="421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765920"/>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87275" y="195468"/>
            <a:ext cx="957813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Actual</a:t>
            </a:r>
            <a:endParaRPr kumimoji="0" lang="en-US" altLang="en-US" sz="20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Pressing an F4 key with a valid  id and password will go to  Add detail map (DETAILD).</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2000" b="0" i="0" u="none" strike="noStrike" cap="none" normalizeH="0" baseline="0" dirty="0" smtClean="0">
              <a:ln>
                <a:noFill/>
              </a:ln>
              <a:solidFill>
                <a:schemeClr val="tx1"/>
              </a:solidFill>
              <a:effectLst/>
            </a:endParaRPr>
          </a:p>
        </p:txBody>
      </p:sp>
      <p:sp>
        <p:nvSpPr>
          <p:cNvPr id="3" name="Rectangle 3"/>
          <p:cNvSpPr>
            <a:spLocks noChangeArrowheads="1"/>
          </p:cNvSpPr>
          <p:nvPr/>
        </p:nvSpPr>
        <p:spPr bwMode="auto">
          <a:xfrm>
            <a:off x="387275" y="5766281"/>
            <a:ext cx="12897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Result- Pass</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p:nvPr/>
        </p:nvPicPr>
        <p:blipFill>
          <a:blip r:embed="rId2"/>
          <a:stretch>
            <a:fillRect/>
          </a:stretch>
        </p:blipFill>
        <p:spPr>
          <a:xfrm>
            <a:off x="2671688" y="1286675"/>
            <a:ext cx="6634766" cy="4339286"/>
          </a:xfrm>
          <a:prstGeom prst="rect">
            <a:avLst/>
          </a:prstGeom>
        </p:spPr>
      </p:pic>
    </p:spTree>
    <p:extLst>
      <p:ext uri="{BB962C8B-B14F-4D97-AF65-F5344CB8AC3E}">
        <p14:creationId xmlns:p14="http://schemas.microsoft.com/office/powerpoint/2010/main" val="1464510324"/>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31170" y="415722"/>
            <a:ext cx="47782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Pressing F3 will go to Browse Section</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2000" b="0" i="0" u="none" strike="noStrike" cap="none" normalizeH="0" baseline="0" dirty="0" smtClean="0">
              <a:ln>
                <a:noFill/>
              </a:ln>
              <a:solidFill>
                <a:schemeClr val="tx1"/>
              </a:solidFill>
              <a:effectLst/>
            </a:endParaRPr>
          </a:p>
        </p:txBody>
      </p:sp>
      <p:pic>
        <p:nvPicPr>
          <p:cNvPr id="28673" name="Picture 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379" y="1177683"/>
            <a:ext cx="6689652" cy="43424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914400" y="2819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825323" y="5701497"/>
            <a:ext cx="1289777" cy="369332"/>
          </a:xfrm>
          <a:prstGeom prst="rect">
            <a:avLst/>
          </a:prstGeom>
        </p:spPr>
        <p:txBody>
          <a:bodyPr wrap="none">
            <a:spAutoFit/>
          </a:bodyPr>
          <a:lstStyle/>
          <a:p>
            <a:pPr lvl="0" defTabSz="914400" eaLnBrk="0" fontAlgn="base" hangingPunct="0">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Result- Pass</a:t>
            </a:r>
            <a:endParaRPr lang="en-US" altLang="en-US" dirty="0">
              <a:latin typeface="Arial" panose="020B0604020202020204" pitchFamily="34" charset="0"/>
            </a:endParaRPr>
          </a:p>
        </p:txBody>
      </p:sp>
    </p:spTree>
    <p:extLst>
      <p:ext uri="{BB962C8B-B14F-4D97-AF65-F5344CB8AC3E}">
        <p14:creationId xmlns:p14="http://schemas.microsoft.com/office/powerpoint/2010/main" val="2968777012"/>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39849" y="344283"/>
            <a:ext cx="668779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Pressing any other AID keys will give an error message.</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2000" b="0" i="0" u="none" strike="noStrike" cap="none" normalizeH="0" baseline="0" dirty="0" smtClean="0">
              <a:ln>
                <a:noFill/>
              </a:ln>
              <a:solidFill>
                <a:schemeClr val="tx1"/>
              </a:solidFill>
              <a:effectLst/>
            </a:endParaRPr>
          </a:p>
        </p:txBody>
      </p:sp>
      <p:pic>
        <p:nvPicPr>
          <p:cNvPr id="29697" name="Picture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002" y="1026315"/>
            <a:ext cx="6709893" cy="43020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79111" y="5643289"/>
            <a:ext cx="1289777" cy="369332"/>
          </a:xfrm>
          <a:prstGeom prst="rect">
            <a:avLst/>
          </a:prstGeom>
        </p:spPr>
        <p:txBody>
          <a:bodyPr wrap="none">
            <a:spAutoFit/>
          </a:bodyPr>
          <a:lstStyle/>
          <a:p>
            <a:pPr lvl="0" defTabSz="914400" eaLnBrk="0" fontAlgn="base" hangingPunct="0">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Result- Pass</a:t>
            </a:r>
            <a:endParaRPr lang="en-US" altLang="en-US" dirty="0">
              <a:latin typeface="Arial" panose="020B0604020202020204" pitchFamily="34" charset="0"/>
            </a:endParaRPr>
          </a:p>
        </p:txBody>
      </p:sp>
    </p:spTree>
    <p:extLst>
      <p:ext uri="{BB962C8B-B14F-4D97-AF65-F5344CB8AC3E}">
        <p14:creationId xmlns:p14="http://schemas.microsoft.com/office/powerpoint/2010/main" val="3463188673"/>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0650" y="2254631"/>
            <a:ext cx="6267678" cy="1969770"/>
          </a:xfrm>
          <a:prstGeom prst="rect">
            <a:avLst/>
          </a:prstGeom>
        </p:spPr>
        <p:txBody>
          <a:bodyPr wrap="none">
            <a:spAutoFit/>
          </a:bodyPr>
          <a:lstStyle/>
          <a:p>
            <a:r>
              <a:rPr lang="en-US" sz="6600" u="sng" dirty="0">
                <a:latin typeface="Calibri" panose="020F0502020204030204" pitchFamily="34" charset="0"/>
                <a:ea typeface="Calibri" panose="020F0502020204030204" pitchFamily="34" charset="0"/>
                <a:cs typeface="Times New Roman" panose="02020603050405020304" pitchFamily="18" charset="0"/>
              </a:rPr>
              <a:t>Add Detail </a:t>
            </a:r>
            <a:r>
              <a:rPr lang="en-US" sz="6600" u="sng" dirty="0" smtClean="0">
                <a:latin typeface="Calibri" panose="020F0502020204030204" pitchFamily="34" charset="0"/>
                <a:ea typeface="Calibri" panose="020F0502020204030204" pitchFamily="34" charset="0"/>
                <a:cs typeface="Times New Roman" panose="02020603050405020304" pitchFamily="18" charset="0"/>
              </a:rPr>
              <a:t>Screen</a:t>
            </a:r>
          </a:p>
          <a:p>
            <a:pPr algn="ctr"/>
            <a:r>
              <a:rPr lang="en-US" sz="2800" dirty="0" smtClean="0">
                <a:latin typeface="Calibri" panose="020F0502020204030204" pitchFamily="34" charset="0"/>
                <a:cs typeface="Times New Roman" panose="02020603050405020304" pitchFamily="18" charset="0"/>
              </a:rPr>
              <a:t>Test </a:t>
            </a:r>
            <a:r>
              <a:rPr lang="en-US" sz="2800" dirty="0" smtClean="0">
                <a:latin typeface="Calibri" panose="020F0502020204030204" pitchFamily="34" charset="0"/>
                <a:cs typeface="Times New Roman" panose="02020603050405020304" pitchFamily="18" charset="0"/>
              </a:rPr>
              <a:t>Result</a:t>
            </a:r>
          </a:p>
          <a:p>
            <a:pPr algn="ctr"/>
            <a:r>
              <a:rPr lang="en-US" sz="2800" dirty="0" smtClean="0">
                <a:latin typeface="Calibri" panose="020F0502020204030204" pitchFamily="34" charset="0"/>
                <a:cs typeface="Times New Roman" panose="02020603050405020304" pitchFamily="18" charset="0"/>
              </a:rPr>
              <a:t>SIDDHARTH</a:t>
            </a:r>
            <a:endParaRPr lang="en-US" sz="2800" dirty="0"/>
          </a:p>
        </p:txBody>
      </p:sp>
    </p:spTree>
    <p:extLst>
      <p:ext uri="{BB962C8B-B14F-4D97-AF65-F5344CB8AC3E}">
        <p14:creationId xmlns:p14="http://schemas.microsoft.com/office/powerpoint/2010/main" val="2463908885"/>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54201" y="1443723"/>
            <a:ext cx="8289271" cy="4344678"/>
          </a:xfrm>
          <a:prstGeom prst="rect">
            <a:avLst/>
          </a:prstGeom>
        </p:spPr>
      </p:pic>
      <p:sp>
        <p:nvSpPr>
          <p:cNvPr id="3" name="Rectangle 2"/>
          <p:cNvSpPr/>
          <p:nvPr/>
        </p:nvSpPr>
        <p:spPr>
          <a:xfrm>
            <a:off x="533400" y="0"/>
            <a:ext cx="6096000" cy="1585562"/>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u="sng" dirty="0">
                <a:latin typeface="Calibri" panose="020F0502020204030204" pitchFamily="34" charset="0"/>
                <a:ea typeface="Calibri" panose="020F0502020204030204" pitchFamily="34" charset="0"/>
                <a:cs typeface="Times New Roman" panose="02020603050405020304" pitchFamily="18" charset="0"/>
              </a:rPr>
              <a:t>Add Detail Screen</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INPUT -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1939259"/>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1368" y="218248"/>
            <a:ext cx="8268237" cy="774507"/>
          </a:xfrm>
          <a:prstGeom prst="rect">
            <a:avLst/>
          </a:prstGeom>
        </p:spPr>
        <p:txBody>
          <a:bodyPr wrap="square">
            <a:spAutoFit/>
          </a:bodyPr>
          <a:lstStyle/>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Expected </a:t>
            </a:r>
            <a:r>
              <a:rPr lang="en-US" dirty="0">
                <a:latin typeface="Calibri" panose="020F0502020204030204" pitchFamily="34" charset="0"/>
                <a:ea typeface="Calibri" panose="020F0502020204030204" pitchFamily="34" charset="0"/>
                <a:cs typeface="Times New Roman" panose="02020603050405020304" pitchFamily="18" charset="0"/>
              </a:rPr>
              <a:t>Results</a:t>
            </a: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dirty="0">
                <a:latin typeface="Calibri" panose="020F0502020204030204" pitchFamily="34" charset="0"/>
                <a:ea typeface="Calibri" panose="020F0502020204030204" pitchFamily="34" charset="0"/>
                <a:cs typeface="Times New Roman" panose="02020603050405020304" pitchFamily="18" charset="0"/>
              </a:rPr>
              <a:t>Pressing F4 will add details of new </a:t>
            </a:r>
            <a:r>
              <a:rPr lang="en-US" dirty="0" smtClean="0">
                <a:latin typeface="Calibri" panose="020F0502020204030204" pitchFamily="34" charset="0"/>
                <a:ea typeface="Calibri" panose="020F0502020204030204" pitchFamily="34" charset="0"/>
                <a:cs typeface="Times New Roman" panose="02020603050405020304" pitchFamily="18" charset="0"/>
              </a:rPr>
              <a:t>customer</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smtClean="0">
                <a:latin typeface="Calibri" panose="020F0502020204030204" pitchFamily="34" charset="0"/>
                <a:ea typeface="Calibri" panose="020F0502020204030204" pitchFamily="34" charset="0"/>
                <a:cs typeface="Times New Roman" panose="02020603050405020304" pitchFamily="18" charset="0"/>
              </a:rPr>
              <a:t>and go to browse section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512" y="1377069"/>
            <a:ext cx="6626488" cy="4415924"/>
          </a:xfrm>
          <a:prstGeom prst="rect">
            <a:avLst/>
          </a:prstGeom>
        </p:spPr>
      </p:pic>
    </p:spTree>
    <p:extLst>
      <p:ext uri="{BB962C8B-B14F-4D97-AF65-F5344CB8AC3E}">
        <p14:creationId xmlns:p14="http://schemas.microsoft.com/office/powerpoint/2010/main" val="344096072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075765" y="220476"/>
            <a:ext cx="9144000" cy="1149350"/>
          </a:xfrm>
        </p:spPr>
        <p:txBody>
          <a:bodyPr>
            <a:normAutofit/>
          </a:bodyPr>
          <a:lstStyle/>
          <a:p>
            <a:r>
              <a:rPr lang="en-US" u="sng" dirty="0" smtClean="0"/>
              <a:t>Calculation of Premium</a:t>
            </a:r>
            <a:endParaRPr lang="en-US" u="sng" dirty="0"/>
          </a:p>
        </p:txBody>
      </p:sp>
      <p:sp>
        <p:nvSpPr>
          <p:cNvPr id="3" name="Subtitle 2"/>
          <p:cNvSpPr>
            <a:spLocks noGrp="1"/>
          </p:cNvSpPr>
          <p:nvPr>
            <p:ph type="subTitle" idx="4294967295"/>
          </p:nvPr>
        </p:nvSpPr>
        <p:spPr>
          <a:xfrm>
            <a:off x="1075765" y="1624405"/>
            <a:ext cx="10198100" cy="4145225"/>
          </a:xfrm>
        </p:spPr>
        <p:txBody>
          <a:bodyPr>
            <a:noAutofit/>
          </a:bodyPr>
          <a:lstStyle/>
          <a:p>
            <a:pPr marL="201168" lvl="1" indent="0" algn="l">
              <a:buNone/>
            </a:pPr>
            <a:r>
              <a:rPr lang="en-US" sz="2000" dirty="0" smtClean="0"/>
              <a:t>IDV (Insured Damage Value) = 0.8 * Price of bike (if start date – registration date = 0) </a:t>
            </a:r>
          </a:p>
          <a:p>
            <a:pPr marL="201168" lvl="1" indent="0" algn="l">
              <a:buNone/>
            </a:pPr>
            <a:r>
              <a:rPr lang="en-US" sz="2000" dirty="0"/>
              <a:t> </a:t>
            </a:r>
            <a:r>
              <a:rPr lang="en-US" sz="2000" dirty="0" smtClean="0"/>
              <a:t>          		            </a:t>
            </a:r>
            <a:r>
              <a:rPr lang="en-US" sz="2000" dirty="0" smtClean="0"/>
              <a:t>           = </a:t>
            </a:r>
            <a:r>
              <a:rPr lang="en-US" sz="2000" dirty="0" smtClean="0"/>
              <a:t>0.6 * Price of bike (if start date – registration date = 1)</a:t>
            </a:r>
          </a:p>
          <a:p>
            <a:pPr marL="201168" lvl="1" indent="0" algn="l">
              <a:buNone/>
            </a:pPr>
            <a:r>
              <a:rPr lang="en-US" sz="2000" dirty="0"/>
              <a:t> 		         </a:t>
            </a:r>
            <a:r>
              <a:rPr lang="en-US" sz="2000" dirty="0" smtClean="0"/>
              <a:t>	  </a:t>
            </a:r>
            <a:r>
              <a:rPr lang="en-US" sz="2000" dirty="0" smtClean="0"/>
              <a:t>     </a:t>
            </a:r>
            <a:r>
              <a:rPr lang="en-US" sz="2000" dirty="0" smtClean="0"/>
              <a:t>= 0.4 </a:t>
            </a:r>
            <a:r>
              <a:rPr lang="en-US" sz="2000" dirty="0"/>
              <a:t>* Price of bike (if start date – registration date = </a:t>
            </a:r>
            <a:r>
              <a:rPr lang="en-US" sz="2000" dirty="0" smtClean="0"/>
              <a:t>2)</a:t>
            </a:r>
          </a:p>
          <a:p>
            <a:pPr marL="201168" lvl="1" indent="0" algn="l">
              <a:buNone/>
            </a:pPr>
            <a:r>
              <a:rPr lang="en-US" sz="2000" dirty="0" smtClean="0"/>
              <a:t>Assumption, Price of bike is getting reduced by 20% per year. </a:t>
            </a:r>
          </a:p>
          <a:p>
            <a:pPr marL="201168" lvl="1" indent="0" algn="l">
              <a:buNone/>
            </a:pPr>
            <a:endParaRPr lang="en-US" sz="2000" dirty="0"/>
          </a:p>
          <a:p>
            <a:pPr marL="201168" lvl="1" indent="0" algn="l">
              <a:buNone/>
            </a:pPr>
            <a:r>
              <a:rPr lang="en-US" sz="2000" dirty="0" smtClean="0"/>
              <a:t>OD = IDV * 2%</a:t>
            </a:r>
          </a:p>
          <a:p>
            <a:pPr marL="201168" lvl="1" indent="0" algn="l">
              <a:buNone/>
            </a:pPr>
            <a:r>
              <a:rPr lang="en-US" sz="2000" dirty="0" smtClean="0"/>
              <a:t>Where, 2% = Premium rate.</a:t>
            </a:r>
          </a:p>
          <a:p>
            <a:pPr marL="201168" lvl="1" indent="0" algn="l">
              <a:buNone/>
            </a:pPr>
            <a:r>
              <a:rPr lang="en-US" sz="2000" dirty="0" smtClean="0"/>
              <a:t>Total OD = OD-NCB</a:t>
            </a:r>
          </a:p>
          <a:p>
            <a:pPr marL="201168" lvl="1" indent="0" algn="l">
              <a:buNone/>
            </a:pPr>
            <a:r>
              <a:rPr lang="en-US" sz="2000" dirty="0" smtClean="0"/>
              <a:t>Where NCB = 20% * OD (NCB =0 when no. of claims &gt; 0)</a:t>
            </a:r>
          </a:p>
          <a:p>
            <a:pPr marL="201168" lvl="1" indent="0" algn="l">
              <a:buNone/>
            </a:pPr>
            <a:r>
              <a:rPr lang="en-US" sz="2000" dirty="0" smtClean="0"/>
              <a:t>Tax = 12% of Total OD.</a:t>
            </a:r>
          </a:p>
          <a:p>
            <a:pPr marL="201168" lvl="1" indent="0" algn="l">
              <a:buNone/>
            </a:pPr>
            <a:r>
              <a:rPr lang="en-US" sz="2000" dirty="0" smtClean="0"/>
              <a:t>Premium </a:t>
            </a:r>
            <a:r>
              <a:rPr lang="en-US" sz="2000" dirty="0"/>
              <a:t>will be calculated by given formula:-</a:t>
            </a:r>
          </a:p>
          <a:p>
            <a:pPr marL="201168" lvl="1" indent="0">
              <a:buNone/>
            </a:pPr>
            <a:r>
              <a:rPr lang="en-US" sz="2000" dirty="0"/>
              <a:t>        Total premium = OD – NCB  + TAX </a:t>
            </a:r>
          </a:p>
          <a:p>
            <a:pPr marL="201168" lvl="1" indent="0" algn="l">
              <a:buNone/>
            </a:pPr>
            <a:r>
              <a:rPr lang="en-US" sz="2000" dirty="0" smtClean="0"/>
              <a:t> </a:t>
            </a:r>
          </a:p>
          <a:p>
            <a:pPr marL="201168" lvl="1" indent="0" algn="l">
              <a:buNone/>
            </a:pPr>
            <a:endParaRPr lang="en-US" sz="2000" dirty="0"/>
          </a:p>
          <a:p>
            <a:pPr marL="0" indent="0" algn="l">
              <a:buNone/>
            </a:pPr>
            <a:endParaRPr lang="en-US" dirty="0"/>
          </a:p>
        </p:txBody>
      </p:sp>
    </p:spTree>
    <p:extLst>
      <p:ext uri="{BB962C8B-B14F-4D97-AF65-F5344CB8AC3E}">
        <p14:creationId xmlns:p14="http://schemas.microsoft.com/office/powerpoint/2010/main" val="2308470192"/>
      </p:ext>
    </p:extLst>
  </p:cSld>
  <p:clrMapOvr>
    <a:masterClrMapping/>
  </p:clrMapOvr>
  <p:transition spd="slow">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6828" y="580913"/>
            <a:ext cx="7627172" cy="388696"/>
          </a:xfrm>
          <a:prstGeom prst="rect">
            <a:avLst/>
          </a:prstGeom>
        </p:spPr>
        <p:txBody>
          <a:bodyPr wrap="square">
            <a:spAutoFit/>
          </a:bodyPr>
          <a:lstStyle/>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dirty="0">
                <a:latin typeface="Calibri" panose="020F0502020204030204" pitchFamily="34" charset="0"/>
                <a:ea typeface="Calibri" panose="020F0502020204030204" pitchFamily="34" charset="0"/>
                <a:cs typeface="Times New Roman" panose="02020603050405020304" pitchFamily="18" charset="0"/>
              </a:rPr>
              <a:t>Pressing F3 will go to browse </a:t>
            </a:r>
            <a:r>
              <a:rPr lang="en-US" dirty="0" smtClean="0">
                <a:latin typeface="Calibri" panose="020F0502020204030204" pitchFamily="34" charset="0"/>
                <a:ea typeface="Calibri" panose="020F0502020204030204" pitchFamily="34" charset="0"/>
                <a:cs typeface="Times New Roman" panose="02020603050405020304" pitchFamily="18" charset="0"/>
              </a:rPr>
              <a:t>section.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512" y="1377069"/>
            <a:ext cx="6626488" cy="4415924"/>
          </a:xfrm>
          <a:prstGeom prst="rect">
            <a:avLst/>
          </a:prstGeom>
        </p:spPr>
      </p:pic>
    </p:spTree>
    <p:extLst>
      <p:ext uri="{BB962C8B-B14F-4D97-AF65-F5344CB8AC3E}">
        <p14:creationId xmlns:p14="http://schemas.microsoft.com/office/powerpoint/2010/main" val="4132315987"/>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0282"/>
            <a:ext cx="6096000" cy="774507"/>
          </a:xfrm>
          <a:prstGeom prst="rect">
            <a:avLst/>
          </a:prstGeom>
        </p:spPr>
        <p:txBody>
          <a:bodyPr>
            <a:spAutoFit/>
          </a:bodyPr>
          <a:lstStyle/>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dirty="0">
                <a:latin typeface="Calibri" panose="020F0502020204030204" pitchFamily="34" charset="0"/>
                <a:ea typeface="Calibri" panose="020F0502020204030204" pitchFamily="34" charset="0"/>
                <a:cs typeface="Times New Roman" panose="02020603050405020304" pitchFamily="18" charset="0"/>
              </a:rPr>
              <a:t>Pressing any other AID keys will give an error message.</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pic>
        <p:nvPicPr>
          <p:cNvPr id="5" name="Picture 4"/>
          <p:cNvPicPr>
            <a:picLocks noChangeAspect="1"/>
          </p:cNvPicPr>
          <p:nvPr/>
        </p:nvPicPr>
        <p:blipFill>
          <a:blip r:embed="rId2"/>
          <a:stretch>
            <a:fillRect/>
          </a:stretch>
        </p:blipFill>
        <p:spPr>
          <a:xfrm>
            <a:off x="1892455" y="1034789"/>
            <a:ext cx="7887164" cy="4599299"/>
          </a:xfrm>
          <a:prstGeom prst="rect">
            <a:avLst/>
          </a:prstGeom>
        </p:spPr>
      </p:pic>
    </p:spTree>
    <p:extLst>
      <p:ext uri="{BB962C8B-B14F-4D97-AF65-F5344CB8AC3E}">
        <p14:creationId xmlns:p14="http://schemas.microsoft.com/office/powerpoint/2010/main" val="597318325"/>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496" y="132113"/>
            <a:ext cx="6096000" cy="787652"/>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Actual Results</a:t>
            </a: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dirty="0">
                <a:latin typeface="Calibri" panose="020F0502020204030204" pitchFamily="34" charset="0"/>
                <a:ea typeface="Calibri" panose="020F0502020204030204" pitchFamily="34" charset="0"/>
                <a:cs typeface="Times New Roman" panose="02020603050405020304" pitchFamily="18" charset="0"/>
              </a:rPr>
              <a:t>Pressing F4 will add details of new customer</a:t>
            </a:r>
            <a:r>
              <a:rPr lang="en-US" dirty="0" smtClean="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645459" y="5766100"/>
            <a:ext cx="1387559" cy="369332"/>
          </a:xfrm>
          <a:prstGeom prst="rect">
            <a:avLst/>
          </a:prstGeom>
          <a:noFill/>
        </p:spPr>
        <p:txBody>
          <a:bodyPr wrap="none" rtlCol="0">
            <a:spAutoFit/>
          </a:bodyPr>
          <a:lstStyle/>
          <a:p>
            <a:r>
              <a:rPr lang="en-US" dirty="0" smtClean="0"/>
              <a:t>Result = Pass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512" y="1377069"/>
            <a:ext cx="6626488" cy="4415924"/>
          </a:xfrm>
          <a:prstGeom prst="rect">
            <a:avLst/>
          </a:prstGeom>
        </p:spPr>
      </p:pic>
    </p:spTree>
    <p:extLst>
      <p:ext uri="{BB962C8B-B14F-4D97-AF65-F5344CB8AC3E}">
        <p14:creationId xmlns:p14="http://schemas.microsoft.com/office/powerpoint/2010/main" val="1874859259"/>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 y="176066"/>
            <a:ext cx="7731162" cy="388696"/>
          </a:xfrm>
          <a:prstGeom prst="rect">
            <a:avLst/>
          </a:prstGeom>
        </p:spPr>
        <p:txBody>
          <a:bodyPr wrap="square">
            <a:spAutoFit/>
          </a:bodyPr>
          <a:lstStyle/>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dirty="0">
                <a:latin typeface="Calibri" panose="020F0502020204030204" pitchFamily="34" charset="0"/>
                <a:ea typeface="Calibri" panose="020F0502020204030204" pitchFamily="34" charset="0"/>
                <a:cs typeface="Times New Roman" panose="02020603050405020304" pitchFamily="18" charset="0"/>
              </a:rPr>
              <a:t>Pressing F3 will go to browse </a:t>
            </a:r>
            <a:r>
              <a:rPr lang="en-US" dirty="0" smtClean="0">
                <a:latin typeface="Calibri" panose="020F0502020204030204" pitchFamily="34" charset="0"/>
                <a:ea typeface="Calibri" panose="020F0502020204030204" pitchFamily="34" charset="0"/>
                <a:cs typeface="Times New Roman" panose="02020603050405020304" pitchFamily="18" charset="0"/>
              </a:rPr>
              <a:t>section.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5068" y="849945"/>
            <a:ext cx="6626488" cy="4415924"/>
          </a:xfrm>
          <a:prstGeom prst="rect">
            <a:avLst/>
          </a:prstGeom>
        </p:spPr>
      </p:pic>
      <p:sp>
        <p:nvSpPr>
          <p:cNvPr id="4" name="Rectangle 3"/>
          <p:cNvSpPr/>
          <p:nvPr/>
        </p:nvSpPr>
        <p:spPr>
          <a:xfrm>
            <a:off x="529006" y="5772381"/>
            <a:ext cx="1387559" cy="369332"/>
          </a:xfrm>
          <a:prstGeom prst="rect">
            <a:avLst/>
          </a:prstGeom>
        </p:spPr>
        <p:txBody>
          <a:bodyPr wrap="none">
            <a:spAutoFit/>
          </a:bodyPr>
          <a:lstStyle/>
          <a:p>
            <a:r>
              <a:rPr lang="en-US" dirty="0"/>
              <a:t>Result = Pass</a:t>
            </a:r>
          </a:p>
        </p:txBody>
      </p:sp>
    </p:spTree>
    <p:extLst>
      <p:ext uri="{BB962C8B-B14F-4D97-AF65-F5344CB8AC3E}">
        <p14:creationId xmlns:p14="http://schemas.microsoft.com/office/powerpoint/2010/main" val="2462373630"/>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209" y="297814"/>
            <a:ext cx="5991768" cy="388696"/>
          </a:xfrm>
          <a:prstGeom prst="rect">
            <a:avLst/>
          </a:prstGeom>
        </p:spPr>
        <p:txBody>
          <a:bodyPr wrap="none">
            <a:spAutoFit/>
          </a:bodyPr>
          <a:lstStyle/>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dirty="0">
                <a:latin typeface="Calibri" panose="020F0502020204030204" pitchFamily="34" charset="0"/>
                <a:ea typeface="Calibri" panose="020F0502020204030204" pitchFamily="34" charset="0"/>
                <a:cs typeface="Times New Roman" panose="02020603050405020304" pitchFamily="18" charset="0"/>
              </a:rPr>
              <a:t>Pressing any other AID keys will give an error message</a:t>
            </a:r>
            <a:endParaRPr lang="en-US" dirty="0"/>
          </a:p>
        </p:txBody>
      </p:sp>
      <p:sp>
        <p:nvSpPr>
          <p:cNvPr id="4" name="Rectangle 3"/>
          <p:cNvSpPr/>
          <p:nvPr/>
        </p:nvSpPr>
        <p:spPr>
          <a:xfrm>
            <a:off x="582795" y="5750866"/>
            <a:ext cx="1387559" cy="369332"/>
          </a:xfrm>
          <a:prstGeom prst="rect">
            <a:avLst/>
          </a:prstGeom>
        </p:spPr>
        <p:txBody>
          <a:bodyPr wrap="none">
            <a:spAutoFit/>
          </a:bodyPr>
          <a:lstStyle/>
          <a:p>
            <a:r>
              <a:rPr lang="en-US" dirty="0"/>
              <a:t>Result = Pass</a:t>
            </a:r>
          </a:p>
        </p:txBody>
      </p:sp>
      <p:pic>
        <p:nvPicPr>
          <p:cNvPr id="5" name="Picture 4"/>
          <p:cNvPicPr>
            <a:picLocks noChangeAspect="1"/>
          </p:cNvPicPr>
          <p:nvPr/>
        </p:nvPicPr>
        <p:blipFill>
          <a:blip r:embed="rId2"/>
          <a:stretch>
            <a:fillRect/>
          </a:stretch>
        </p:blipFill>
        <p:spPr>
          <a:xfrm>
            <a:off x="1892455" y="1034789"/>
            <a:ext cx="7887164" cy="4599299"/>
          </a:xfrm>
          <a:prstGeom prst="rect">
            <a:avLst/>
          </a:prstGeom>
        </p:spPr>
      </p:pic>
    </p:spTree>
    <p:extLst>
      <p:ext uri="{BB962C8B-B14F-4D97-AF65-F5344CB8AC3E}">
        <p14:creationId xmlns:p14="http://schemas.microsoft.com/office/powerpoint/2010/main" val="1954035740"/>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8504" y="2409714"/>
            <a:ext cx="6313844" cy="2246769"/>
          </a:xfrm>
          <a:prstGeom prst="rect">
            <a:avLst/>
          </a:prstGeom>
          <a:noFill/>
        </p:spPr>
        <p:txBody>
          <a:bodyPr wrap="none" rtlCol="0">
            <a:spAutoFit/>
          </a:bodyPr>
          <a:lstStyle/>
          <a:p>
            <a:r>
              <a:rPr lang="en-US" sz="6000" u="sng" dirty="0" smtClean="0"/>
              <a:t>Client Login Section</a:t>
            </a:r>
          </a:p>
          <a:p>
            <a:pPr algn="ctr"/>
            <a:r>
              <a:rPr lang="en-US" sz="4000" dirty="0" smtClean="0"/>
              <a:t>Test </a:t>
            </a:r>
            <a:r>
              <a:rPr lang="en-US" sz="4000" dirty="0" smtClean="0"/>
              <a:t>Result</a:t>
            </a:r>
          </a:p>
          <a:p>
            <a:pPr algn="ctr"/>
            <a:r>
              <a:rPr lang="en-US" sz="4000" dirty="0" smtClean="0"/>
              <a:t>NILESH</a:t>
            </a:r>
            <a:endParaRPr lang="en-US" sz="4000" dirty="0"/>
          </a:p>
        </p:txBody>
      </p:sp>
    </p:spTree>
    <p:extLst>
      <p:ext uri="{BB962C8B-B14F-4D97-AF65-F5344CB8AC3E}">
        <p14:creationId xmlns:p14="http://schemas.microsoft.com/office/powerpoint/2010/main" val="2940683281"/>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78530" y="441328"/>
            <a:ext cx="38048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Client Login Screen (With</a:t>
            </a:r>
            <a:r>
              <a:rPr kumimoji="0" lang="en-US" altLang="en-US" sz="2000" b="0" i="0" u="sng"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Inputs) </a:t>
            </a: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067" y="1301317"/>
            <a:ext cx="6677480" cy="4432510"/>
          </a:xfrm>
          <a:prstGeom prst="rect">
            <a:avLst/>
          </a:prstGeom>
        </p:spPr>
      </p:pic>
    </p:spTree>
    <p:extLst>
      <p:ext uri="{BB962C8B-B14F-4D97-AF65-F5344CB8AC3E}">
        <p14:creationId xmlns:p14="http://schemas.microsoft.com/office/powerpoint/2010/main" val="2353560512"/>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80304" y="246221"/>
            <a:ext cx="114619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Expected</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Pressing an Enter key with a valid  id and password will go to  browse map to show the customer details.</a:t>
            </a:r>
            <a:endParaRPr kumimoji="0" lang="en-US" altLang="en-US" sz="2000" b="0" i="0" u="none" strike="noStrike" cap="none" normalizeH="0" baseline="0" dirty="0" smtClean="0">
              <a:ln>
                <a:noFill/>
              </a:ln>
              <a:solidFill>
                <a:schemeClr val="tx1"/>
              </a:solidFill>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534" y="1296728"/>
            <a:ext cx="6484273" cy="4329657"/>
          </a:xfrm>
          <a:prstGeom prst="rect">
            <a:avLst/>
          </a:prstGeom>
        </p:spPr>
      </p:pic>
    </p:spTree>
    <p:extLst>
      <p:ext uri="{BB962C8B-B14F-4D97-AF65-F5344CB8AC3E}">
        <p14:creationId xmlns:p14="http://schemas.microsoft.com/office/powerpoint/2010/main" val="2576231368"/>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98185" y="473905"/>
            <a:ext cx="452944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Pressing F3 will go to welcome screen. </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000" b="0" i="0" u="none" strike="noStrike" cap="none" normalizeH="0" baseline="0" dirty="0" smtClean="0">
              <a:ln>
                <a:noFill/>
              </a:ln>
              <a:solidFill>
                <a:schemeClr val="tx1"/>
              </a:solidFill>
              <a:effectLst/>
            </a:endParaRPr>
          </a:p>
        </p:txBody>
      </p:sp>
      <p:pic>
        <p:nvPicPr>
          <p:cNvPr id="32769" name="Picture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3639" y="1545460"/>
            <a:ext cx="6706271" cy="3960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826961"/>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2729" y="470759"/>
            <a:ext cx="9984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Pressing any other AID keys or choosing invalid id and password will give an error message.</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000" b="0" i="0" u="none" strike="noStrike" cap="none" normalizeH="0" baseline="0" dirty="0" smtClean="0">
              <a:ln>
                <a:noFill/>
              </a:ln>
              <a:solidFill>
                <a:schemeClr val="tx1"/>
              </a:solidFill>
              <a:effectLst/>
            </a:endParaRPr>
          </a:p>
        </p:txBody>
      </p:sp>
      <p:pic>
        <p:nvPicPr>
          <p:cNvPr id="4" name="Picture 3"/>
          <p:cNvPicPr/>
          <p:nvPr/>
        </p:nvPicPr>
        <p:blipFill>
          <a:blip r:embed="rId2"/>
          <a:stretch>
            <a:fillRect/>
          </a:stretch>
        </p:blipFill>
        <p:spPr>
          <a:xfrm>
            <a:off x="2311227" y="1178645"/>
            <a:ext cx="7148848" cy="4522908"/>
          </a:xfrm>
          <a:prstGeom prst="rect">
            <a:avLst/>
          </a:prstGeom>
        </p:spPr>
      </p:pic>
    </p:spTree>
    <p:extLst>
      <p:ext uri="{BB962C8B-B14F-4D97-AF65-F5344CB8AC3E}">
        <p14:creationId xmlns:p14="http://schemas.microsoft.com/office/powerpoint/2010/main" val="345859728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57919" y="1846263"/>
            <a:ext cx="3670204" cy="4472212"/>
          </a:xfrm>
        </p:spPr>
      </p:pic>
    </p:spTree>
    <p:extLst>
      <p:ext uri="{BB962C8B-B14F-4D97-AF65-F5344CB8AC3E}">
        <p14:creationId xmlns:p14="http://schemas.microsoft.com/office/powerpoint/2010/main" val="2720723722"/>
      </p:ext>
    </p:extLst>
  </p:cSld>
  <p:clrMapOvr>
    <a:masterClrMapping/>
  </p:clrMapOvr>
  <p:transition spd="slow">
    <p:wip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1" y="171696"/>
            <a:ext cx="11801138" cy="707886"/>
          </a:xfrm>
          <a:prstGeom prst="rect">
            <a:avLst/>
          </a:prstGeom>
        </p:spPr>
        <p:txBody>
          <a:bodyPr wrap="square">
            <a:spAutoFit/>
          </a:bodyPr>
          <a:lstStyle/>
          <a:p>
            <a:pPr lvl="0" defTabSz="914400" eaLnBrk="0" fontAlgn="base" hangingPunct="0">
              <a:spcBef>
                <a:spcPct val="0"/>
              </a:spcBef>
              <a:spcAft>
                <a:spcPct val="0"/>
              </a:spcAft>
              <a:tabLst>
                <a:tab pos="457200" algn="l"/>
              </a:tabLst>
            </a:pPr>
            <a:r>
              <a:rPr lang="en-US" altLang="en-US" sz="2000" dirty="0">
                <a:latin typeface="Calibri" panose="020F0502020204030204" pitchFamily="34" charset="0"/>
                <a:ea typeface="Calibri" panose="020F0502020204030204" pitchFamily="34" charset="0"/>
                <a:cs typeface="Times New Roman" panose="02020603050405020304" pitchFamily="18" charset="0"/>
              </a:rPr>
              <a:t>Actual</a:t>
            </a:r>
            <a:endParaRPr lang="en-US" altLang="en-US" sz="2000" dirty="0"/>
          </a:p>
          <a:p>
            <a:pPr lvl="0" defTabSz="914400" eaLnBrk="0" fontAlgn="base" hangingPunct="0">
              <a:spcBef>
                <a:spcPct val="0"/>
              </a:spcBef>
              <a:spcAft>
                <a:spcPct val="0"/>
              </a:spcAft>
              <a:buFontTx/>
              <a:buChar char="•"/>
              <a:tabLst>
                <a:tab pos="457200" algn="l"/>
              </a:tabLst>
            </a:pPr>
            <a:r>
              <a:rPr lang="en-US" altLang="en-US" sz="2000" dirty="0">
                <a:latin typeface="Calibri" panose="020F0502020204030204" pitchFamily="34" charset="0"/>
                <a:ea typeface="Calibri" panose="020F0502020204030204" pitchFamily="34" charset="0"/>
                <a:cs typeface="Times New Roman" panose="02020603050405020304" pitchFamily="18" charset="0"/>
              </a:rPr>
              <a:t>	Pressing an Enter key with a valid  id and password will go to  browse map to show the customer details</a:t>
            </a:r>
            <a:r>
              <a:rPr lang="en-US" altLang="en-US" sz="2000" dirty="0" smtClean="0">
                <a:latin typeface="Calibri" panose="020F0502020204030204" pitchFamily="34" charset="0"/>
                <a:ea typeface="Calibri" panose="020F0502020204030204" pitchFamily="34" charset="0"/>
                <a:cs typeface="Times New Roman" panose="02020603050405020304" pitchFamily="18" charset="0"/>
              </a:rPr>
              <a:t>.</a:t>
            </a:r>
            <a:endParaRPr lang="en-US" altLang="en-US" sz="2000" dirty="0"/>
          </a:p>
        </p:txBody>
      </p:sp>
      <p:sp>
        <p:nvSpPr>
          <p:cNvPr id="3" name="Rectangle 2"/>
          <p:cNvSpPr/>
          <p:nvPr/>
        </p:nvSpPr>
        <p:spPr>
          <a:xfrm>
            <a:off x="182881" y="5740108"/>
            <a:ext cx="1342675" cy="369332"/>
          </a:xfrm>
          <a:prstGeom prst="rect">
            <a:avLst/>
          </a:prstGeom>
        </p:spPr>
        <p:txBody>
          <a:bodyPr wrap="none">
            <a:spAutoFit/>
          </a:bodyPr>
          <a:lstStyle/>
          <a:p>
            <a:pPr lvl="0" defTabSz="914400" eaLnBrk="0" fontAlgn="base" hangingPunct="0">
              <a:spcBef>
                <a:spcPct val="0"/>
              </a:spcBef>
              <a:spcAft>
                <a:spcPct val="0"/>
              </a:spcAft>
              <a:tabLst>
                <a:tab pos="457200" algn="l"/>
              </a:tabLst>
            </a:pPr>
            <a:r>
              <a:rPr lang="en-US" altLang="en-US" dirty="0">
                <a:latin typeface="Calibri" panose="020F0502020204030204" pitchFamily="34" charset="0"/>
                <a:ea typeface="Calibri" panose="020F0502020204030204" pitchFamily="34" charset="0"/>
                <a:cs typeface="Times New Roman" panose="02020603050405020304" pitchFamily="18" charset="0"/>
              </a:rPr>
              <a:t>Result - </a:t>
            </a:r>
            <a:r>
              <a:rPr lang="en-US" altLang="en-US" dirty="0" smtClean="0">
                <a:latin typeface="Calibri" panose="020F0502020204030204" pitchFamily="34" charset="0"/>
                <a:ea typeface="Calibri" panose="020F0502020204030204" pitchFamily="34" charset="0"/>
                <a:cs typeface="Times New Roman" panose="02020603050405020304" pitchFamily="18" charset="0"/>
              </a:rPr>
              <a:t>Pass</a:t>
            </a:r>
            <a:endParaRPr lang="en-US"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313" y="1135754"/>
            <a:ext cx="6484273" cy="4329657"/>
          </a:xfrm>
          <a:prstGeom prst="rect">
            <a:avLst/>
          </a:prstGeom>
        </p:spPr>
      </p:pic>
    </p:spTree>
    <p:extLst>
      <p:ext uri="{BB962C8B-B14F-4D97-AF65-F5344CB8AC3E}">
        <p14:creationId xmlns:p14="http://schemas.microsoft.com/office/powerpoint/2010/main" val="2021659165"/>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16822" y="401905"/>
            <a:ext cx="457432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4572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Pressing F3 will go to welcome screen. </a:t>
            </a:r>
            <a:endParaRPr kumimoji="0" lang="en-US" altLang="en-US" sz="20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457200" algn="l"/>
              </a:tabLst>
            </a:pPr>
            <a:endParaRPr kumimoji="0" lang="en-US" altLang="en-US" sz="2000" b="0" i="0" u="none" strike="noStrike" cap="none" normalizeH="0" baseline="0" dirty="0" smtClean="0">
              <a:ln>
                <a:noFill/>
              </a:ln>
              <a:solidFill>
                <a:schemeClr val="tx1"/>
              </a:solidFill>
              <a:effectLst/>
            </a:endParaRPr>
          </a:p>
        </p:txBody>
      </p:sp>
      <p:pic>
        <p:nvPicPr>
          <p:cNvPr id="34817" name="Picture 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351" y="1109791"/>
            <a:ext cx="6966746" cy="43981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616822" y="5663407"/>
            <a:ext cx="13875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Result = Pass</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4610388"/>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1062" y="293429"/>
            <a:ext cx="9984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Pressing any other AID keys or choosing invalid id and password will give an error message.</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000" b="0" i="0" u="none" strike="noStrike" cap="none" normalizeH="0" baseline="0" dirty="0" smtClean="0">
              <a:ln>
                <a:noFill/>
              </a:ln>
              <a:solidFill>
                <a:schemeClr val="tx1"/>
              </a:solidFill>
              <a:effectLst/>
            </a:endParaRPr>
          </a:p>
        </p:txBody>
      </p:sp>
      <p:sp>
        <p:nvSpPr>
          <p:cNvPr id="3" name="Rectangle 3"/>
          <p:cNvSpPr>
            <a:spLocks noChangeArrowheads="1"/>
          </p:cNvSpPr>
          <p:nvPr/>
        </p:nvSpPr>
        <p:spPr bwMode="auto">
          <a:xfrm>
            <a:off x="462579" y="5778848"/>
            <a:ext cx="13875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Result = Pass</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1306" y="1012073"/>
            <a:ext cx="6964943" cy="4634198"/>
          </a:xfrm>
          <a:prstGeom prst="rect">
            <a:avLst/>
          </a:prstGeom>
        </p:spPr>
      </p:pic>
    </p:spTree>
    <p:extLst>
      <p:ext uri="{BB962C8B-B14F-4D97-AF65-F5344CB8AC3E}">
        <p14:creationId xmlns:p14="http://schemas.microsoft.com/office/powerpoint/2010/main" val="1001930346"/>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8951" y="2269864"/>
            <a:ext cx="9109160" cy="2246769"/>
          </a:xfrm>
          <a:prstGeom prst="rect">
            <a:avLst/>
          </a:prstGeom>
          <a:noFill/>
        </p:spPr>
        <p:txBody>
          <a:bodyPr wrap="none" rtlCol="0">
            <a:spAutoFit/>
          </a:bodyPr>
          <a:lstStyle/>
          <a:p>
            <a:r>
              <a:rPr lang="en-US" sz="6000" u="sng" dirty="0" smtClean="0"/>
              <a:t>Terms and Condition Section</a:t>
            </a:r>
          </a:p>
          <a:p>
            <a:pPr algn="ctr"/>
            <a:r>
              <a:rPr lang="en-US" sz="4000" dirty="0" smtClean="0"/>
              <a:t>Test </a:t>
            </a:r>
            <a:r>
              <a:rPr lang="en-US" sz="4000" dirty="0" smtClean="0"/>
              <a:t>Result</a:t>
            </a:r>
          </a:p>
          <a:p>
            <a:pPr algn="ctr"/>
            <a:r>
              <a:rPr lang="en-US" sz="4000" dirty="0" smtClean="0"/>
              <a:t>AKALYA</a:t>
            </a:r>
            <a:endParaRPr lang="en-US" sz="4000" dirty="0"/>
          </a:p>
        </p:txBody>
      </p:sp>
    </p:spTree>
    <p:extLst>
      <p:ext uri="{BB962C8B-B14F-4D97-AF65-F5344CB8AC3E}">
        <p14:creationId xmlns:p14="http://schemas.microsoft.com/office/powerpoint/2010/main" val="665519080"/>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98641" y="393827"/>
            <a:ext cx="404418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0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Terms and Conditions Screen</a:t>
            </a: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20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36865" name="Picture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796" y="1217054"/>
            <a:ext cx="6880407" cy="414055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258183" y="64395"/>
            <a:ext cx="17634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Expected Results</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2267733"/>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10698" y="389813"/>
            <a:ext cx="476027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Pressing F3 will go to welcome screen.</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2000" b="0" i="0" u="none" strike="noStrike" cap="none" normalizeH="0" baseline="0" dirty="0" smtClean="0">
              <a:ln>
                <a:noFill/>
              </a:ln>
              <a:solidFill>
                <a:schemeClr val="tx1"/>
              </a:solidFill>
              <a:effectLst/>
            </a:endParaRPr>
          </a:p>
        </p:txBody>
      </p:sp>
      <p:pic>
        <p:nvPicPr>
          <p:cNvPr id="37889" name="Picture 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7440" y="1066921"/>
            <a:ext cx="7028669" cy="4166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183209"/>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50003" y="368013"/>
            <a:ext cx="476027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Actual Results</a:t>
            </a:r>
            <a:endParaRPr kumimoji="0" lang="en-US" altLang="en-US" sz="20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Pressing F3 will go to welcome screen.</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2000" b="0" i="0" u="none" strike="noStrike" cap="none" normalizeH="0" baseline="0" dirty="0" smtClean="0">
              <a:ln>
                <a:noFill/>
              </a:ln>
              <a:solidFill>
                <a:schemeClr val="tx1"/>
              </a:solidFill>
              <a:effectLst/>
            </a:endParaRPr>
          </a:p>
        </p:txBody>
      </p:sp>
      <p:pic>
        <p:nvPicPr>
          <p:cNvPr id="38913" name="Picture 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592" y="1229932"/>
            <a:ext cx="7076534" cy="417919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5897650"/>
            <a:ext cx="1342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Result - Pass</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9089345"/>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9886" y="369822"/>
            <a:ext cx="66768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Pressing any other AID keys the screen will remain same.</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2000" b="0" i="0" u="none" strike="noStrike" cap="none" normalizeH="0" baseline="0" dirty="0" smtClean="0">
              <a:ln>
                <a:noFill/>
              </a:ln>
              <a:solidFill>
                <a:schemeClr val="tx1"/>
              </a:solidFill>
              <a:effectLst/>
            </a:endParaRPr>
          </a:p>
        </p:txBody>
      </p:sp>
      <p:pic>
        <p:nvPicPr>
          <p:cNvPr id="39937" name="Picture 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322" y="1174526"/>
            <a:ext cx="7117724" cy="42817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12813" y="5836926"/>
            <a:ext cx="1342675" cy="369332"/>
          </a:xfrm>
          <a:prstGeom prst="rect">
            <a:avLst/>
          </a:prstGeom>
        </p:spPr>
        <p:txBody>
          <a:bodyPr wrap="none">
            <a:spAutoFit/>
          </a:bodyPr>
          <a:lstStyle/>
          <a:p>
            <a:pPr lvl="0" defTabSz="914400" eaLnBrk="0" fontAlgn="base" hangingPunct="0">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Result - Pass</a:t>
            </a:r>
            <a:endParaRPr lang="en-US" altLang="en-US" dirty="0">
              <a:latin typeface="Arial" panose="020B0604020202020204" pitchFamily="34" charset="0"/>
            </a:endParaRPr>
          </a:p>
        </p:txBody>
      </p:sp>
    </p:spTree>
    <p:extLst>
      <p:ext uri="{BB962C8B-B14F-4D97-AF65-F5344CB8AC3E}">
        <p14:creationId xmlns:p14="http://schemas.microsoft.com/office/powerpoint/2010/main" val="4288345359"/>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application</a:t>
            </a:r>
            <a:endParaRPr lang="en-US" dirty="0"/>
          </a:p>
        </p:txBody>
      </p:sp>
      <p:sp>
        <p:nvSpPr>
          <p:cNvPr id="3" name="Content Placeholder 2"/>
          <p:cNvSpPr>
            <a:spLocks noGrp="1"/>
          </p:cNvSpPr>
          <p:nvPr>
            <p:ph idx="1"/>
          </p:nvPr>
        </p:nvSpPr>
        <p:spPr/>
        <p:txBody>
          <a:bodyPr>
            <a:normAutofit/>
          </a:bodyPr>
          <a:lstStyle/>
          <a:p>
            <a:r>
              <a:rPr lang="en-US" sz="2400" dirty="0" smtClean="0"/>
              <a:t>We also have an application in which we provide information to our clients about there vehicle insurance.</a:t>
            </a:r>
          </a:p>
          <a:p>
            <a:r>
              <a:rPr lang="en-US" sz="2400" dirty="0" smtClean="0"/>
              <a:t>This application is for two types of people, one is Administrator who can Add, Update, Delete or Browse Clients data, and other is client who can only browse his/her data.</a:t>
            </a:r>
          </a:p>
          <a:p>
            <a:r>
              <a:rPr lang="en-US" sz="2400" dirty="0" smtClean="0"/>
              <a:t>By our application clients can view the information of there vehicles such as registration year, number of claims, expiry year, etc.</a:t>
            </a:r>
            <a:endParaRPr lang="en-US" sz="2400" dirty="0"/>
          </a:p>
        </p:txBody>
      </p:sp>
    </p:spTree>
    <p:extLst>
      <p:ext uri="{BB962C8B-B14F-4D97-AF65-F5344CB8AC3E}">
        <p14:creationId xmlns:p14="http://schemas.microsoft.com/office/powerpoint/2010/main" val="917258585"/>
      </p:ext>
    </p:extLst>
  </p:cSld>
  <p:clrMapOvr>
    <a:masterClrMapping/>
  </p:clrMapOvr>
  <p:transition spd="slow">
    <p:wip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Made </a:t>
            </a:r>
            <a:r>
              <a:rPr lang="en-US" dirty="0"/>
              <a:t>I</a:t>
            </a:r>
            <a:r>
              <a:rPr lang="en-US" dirty="0" smtClean="0"/>
              <a:t>n </a:t>
            </a:r>
            <a:r>
              <a:rPr lang="en-US" dirty="0"/>
              <a:t>O</a:t>
            </a:r>
            <a:r>
              <a:rPr lang="en-US" dirty="0" smtClean="0"/>
              <a:t>ur Applications</a:t>
            </a:r>
            <a:endParaRPr lang="en-US" dirty="0"/>
          </a:p>
        </p:txBody>
      </p:sp>
      <p:sp>
        <p:nvSpPr>
          <p:cNvPr id="3" name="Content Placeholder 2"/>
          <p:cNvSpPr>
            <a:spLocks noGrp="1"/>
          </p:cNvSpPr>
          <p:nvPr>
            <p:ph idx="1"/>
          </p:nvPr>
        </p:nvSpPr>
        <p:spPr/>
        <p:txBody>
          <a:bodyPr>
            <a:noAutofit/>
          </a:bodyPr>
          <a:lstStyle/>
          <a:p>
            <a:pPr lvl="0">
              <a:buFont typeface="Courier New" panose="02070309020205020404" pitchFamily="49" charset="0"/>
              <a:buChar char="o"/>
            </a:pPr>
            <a:r>
              <a:rPr lang="en-US" sz="2400" dirty="0" smtClean="0"/>
              <a:t> INSURANCE </a:t>
            </a:r>
            <a:r>
              <a:rPr lang="en-US" sz="2400" dirty="0"/>
              <a:t>COMPANY- JEEVAN (G-1) INSURANCE.</a:t>
            </a:r>
          </a:p>
          <a:p>
            <a:pPr lvl="0">
              <a:buFont typeface="Courier New" panose="02070309020205020404" pitchFamily="49" charset="0"/>
              <a:buChar char="o"/>
            </a:pPr>
            <a:r>
              <a:rPr lang="en-US" sz="2400" dirty="0" smtClean="0"/>
              <a:t> ONLY </a:t>
            </a:r>
            <a:r>
              <a:rPr lang="en-US" sz="2400" dirty="0"/>
              <a:t>FOR BIKE INSURANCE OF 3-4 MODELS.</a:t>
            </a:r>
          </a:p>
          <a:p>
            <a:pPr lvl="0">
              <a:buFont typeface="Courier New" panose="02070309020205020404" pitchFamily="49" charset="0"/>
              <a:buChar char="o"/>
            </a:pPr>
            <a:r>
              <a:rPr lang="en-US" sz="2400" dirty="0" smtClean="0"/>
              <a:t> ONLY </a:t>
            </a:r>
            <a:r>
              <a:rPr lang="en-US" sz="2400" dirty="0"/>
              <a:t>CLIENT AND ADMIN ACCESS</a:t>
            </a:r>
            <a:r>
              <a:rPr lang="en-US" sz="2400" dirty="0" smtClean="0"/>
              <a:t>.</a:t>
            </a:r>
            <a:endParaRPr lang="en-US" sz="2400" dirty="0"/>
          </a:p>
          <a:p>
            <a:pPr lvl="0">
              <a:buFont typeface="Courier New" panose="02070309020205020404" pitchFamily="49" charset="0"/>
              <a:buChar char="o"/>
            </a:pPr>
            <a:r>
              <a:rPr lang="en-US" sz="2400" dirty="0"/>
              <a:t> </a:t>
            </a:r>
            <a:r>
              <a:rPr lang="en-US" sz="2400" dirty="0" smtClean="0"/>
              <a:t>ON DAMAGE PREMIUM IS CALCULATED ON THE BASIS OF REGISTRATION DATE OF VEHICLE AND STARTING DATE OF INSURANCE.</a:t>
            </a:r>
          </a:p>
          <a:p>
            <a:pPr lvl="0">
              <a:buFont typeface="Courier New" panose="02070309020205020404" pitchFamily="49" charset="0"/>
              <a:buChar char="o"/>
            </a:pPr>
            <a:r>
              <a:rPr lang="en-US" sz="2400" dirty="0" smtClean="0"/>
              <a:t> INSURANCE IS </a:t>
            </a:r>
            <a:r>
              <a:rPr lang="en-US" sz="2400" dirty="0"/>
              <a:t>ONLY FOR </a:t>
            </a:r>
            <a:r>
              <a:rPr lang="en-US" sz="2400" dirty="0" smtClean="0"/>
              <a:t>3 </a:t>
            </a:r>
            <a:r>
              <a:rPr lang="en-US" sz="2400" dirty="0"/>
              <a:t>YEARS</a:t>
            </a:r>
            <a:r>
              <a:rPr lang="en-US" sz="2400" dirty="0" smtClean="0"/>
              <a:t>.</a:t>
            </a:r>
            <a:endParaRPr lang="en-US" sz="2400" dirty="0"/>
          </a:p>
          <a:p>
            <a:pPr>
              <a:buFont typeface="Courier New" panose="02070309020205020404" pitchFamily="49" charset="0"/>
              <a:buChar char="o"/>
            </a:pPr>
            <a:endParaRPr lang="en-US" sz="2400" dirty="0"/>
          </a:p>
        </p:txBody>
      </p:sp>
    </p:spTree>
    <p:extLst>
      <p:ext uri="{BB962C8B-B14F-4D97-AF65-F5344CB8AC3E}">
        <p14:creationId xmlns:p14="http://schemas.microsoft.com/office/powerpoint/2010/main" val="27320339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048000" y="569913"/>
            <a:ext cx="9144000" cy="885825"/>
          </a:xfrm>
        </p:spPr>
        <p:txBody>
          <a:bodyPr>
            <a:normAutofit/>
          </a:bodyPr>
          <a:lstStyle/>
          <a:p>
            <a:r>
              <a:rPr lang="en-US" u="sng" dirty="0" smtClean="0"/>
              <a:t>Technical Specifications</a:t>
            </a:r>
            <a:endParaRPr lang="en-US" u="sng" dirty="0"/>
          </a:p>
        </p:txBody>
      </p:sp>
      <p:sp>
        <p:nvSpPr>
          <p:cNvPr id="5" name="Subtitle 2"/>
          <p:cNvSpPr txBox="1">
            <a:spLocks/>
          </p:cNvSpPr>
          <p:nvPr/>
        </p:nvSpPr>
        <p:spPr>
          <a:xfrm>
            <a:off x="8839200" y="3505199"/>
            <a:ext cx="10654146" cy="50014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98722766"/>
              </p:ext>
            </p:extLst>
          </p:nvPr>
        </p:nvGraphicFramePr>
        <p:xfrm>
          <a:off x="2017248" y="1843254"/>
          <a:ext cx="3211946" cy="4035852"/>
        </p:xfrm>
        <a:graphic>
          <a:graphicData uri="http://schemas.openxmlformats.org/drawingml/2006/table">
            <a:tbl>
              <a:tblPr firstRow="1" bandRow="1">
                <a:tableStyleId>{5C22544A-7EE6-4342-B048-85BDC9FD1C3A}</a:tableStyleId>
              </a:tblPr>
              <a:tblGrid>
                <a:gridCol w="1605973"/>
                <a:gridCol w="1605973"/>
              </a:tblGrid>
              <a:tr h="518507">
                <a:tc>
                  <a:txBody>
                    <a:bodyPr/>
                    <a:lstStyle/>
                    <a:p>
                      <a:pPr algn="ctr"/>
                      <a:r>
                        <a:rPr lang="en-US" dirty="0" smtClean="0"/>
                        <a:t>Components</a:t>
                      </a:r>
                      <a:r>
                        <a:rPr lang="en-US" baseline="0" dirty="0" smtClean="0"/>
                        <a:t> name</a:t>
                      </a:r>
                      <a:endParaRPr lang="en-US" dirty="0"/>
                    </a:p>
                  </a:txBody>
                  <a:tcPr/>
                </a:tc>
                <a:tc>
                  <a:txBody>
                    <a:bodyPr/>
                    <a:lstStyle/>
                    <a:p>
                      <a:pPr algn="ctr"/>
                      <a:r>
                        <a:rPr lang="en-US" dirty="0" smtClean="0"/>
                        <a:t>Type</a:t>
                      </a:r>
                      <a:endParaRPr lang="en-US" dirty="0"/>
                    </a:p>
                  </a:txBody>
                  <a:tcPr/>
                </a:tc>
              </a:tr>
              <a:tr h="296290">
                <a:tc>
                  <a:txBody>
                    <a:bodyPr/>
                    <a:lstStyle/>
                    <a:p>
                      <a:r>
                        <a:rPr lang="en-US" dirty="0" smtClean="0"/>
                        <a:t>P05AP01</a:t>
                      </a:r>
                      <a:endParaRPr lang="en-US" dirty="0"/>
                    </a:p>
                  </a:txBody>
                  <a:tcPr/>
                </a:tc>
                <a:tc>
                  <a:txBody>
                    <a:bodyPr/>
                    <a:lstStyle/>
                    <a:p>
                      <a:r>
                        <a:rPr lang="en-US" dirty="0" smtClean="0"/>
                        <a:t>CICS (COBOL)</a:t>
                      </a:r>
                      <a:endParaRPr lang="en-US" dirty="0"/>
                    </a:p>
                  </a:txBody>
                  <a:tcPr/>
                </a:tc>
              </a:tr>
              <a:tr h="3830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P05AP02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CICS (COBOL)</a:t>
                      </a:r>
                    </a:p>
                  </a:txBody>
                  <a:tcPr/>
                </a:tc>
              </a:tr>
              <a:tr h="4017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P05AP03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CICS (COBOL)</a:t>
                      </a:r>
                    </a:p>
                  </a:txBody>
                  <a:tcPr/>
                </a:tc>
              </a:tr>
              <a:tr h="3602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P05AP04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CICS (COBOL)</a:t>
                      </a:r>
                    </a:p>
                  </a:txBody>
                  <a:tcPr/>
                </a:tc>
              </a:tr>
              <a:tr h="3823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P05AP05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CICS (COBOL)</a:t>
                      </a:r>
                    </a:p>
                  </a:txBody>
                  <a:tcPr/>
                </a:tc>
              </a:tr>
              <a:tr h="3997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P05AP07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CICS (COBOL)</a:t>
                      </a:r>
                    </a:p>
                  </a:txBody>
                  <a:tcPr/>
                </a:tc>
              </a:tr>
              <a:tr h="296290">
                <a:tc>
                  <a:txBody>
                    <a:bodyPr/>
                    <a:lstStyle/>
                    <a:p>
                      <a:r>
                        <a:rPr lang="en-US" dirty="0" smtClean="0"/>
                        <a:t>REP 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COBOL</a:t>
                      </a:r>
                    </a:p>
                  </a:txBody>
                  <a:tcPr/>
                </a:tc>
              </a:tr>
              <a:tr h="296290">
                <a:tc>
                  <a:txBody>
                    <a:bodyPr/>
                    <a:lstStyle/>
                    <a:p>
                      <a:r>
                        <a:rPr lang="en-US" dirty="0" smtClean="0"/>
                        <a:t>REP 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COBOL</a:t>
                      </a:r>
                    </a:p>
                  </a:txBody>
                  <a:tcPr/>
                </a:tc>
              </a:tr>
              <a:tr h="296290">
                <a:tc>
                  <a:txBody>
                    <a:bodyPr/>
                    <a:lstStyle/>
                    <a:p>
                      <a:r>
                        <a:rPr lang="en-US" dirty="0" smtClean="0"/>
                        <a:t>P05AS01</a:t>
                      </a:r>
                      <a:endParaRPr lang="en-US" dirty="0"/>
                    </a:p>
                  </a:txBody>
                  <a:tcPr/>
                </a:tc>
                <a:tc>
                  <a:txBody>
                    <a:bodyPr/>
                    <a:lstStyle/>
                    <a:p>
                      <a:r>
                        <a:rPr lang="en-US" dirty="0" smtClean="0"/>
                        <a:t>CICS</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63049427"/>
              </p:ext>
            </p:extLst>
          </p:nvPr>
        </p:nvGraphicFramePr>
        <p:xfrm>
          <a:off x="5866883" y="2122953"/>
          <a:ext cx="4036292" cy="1828800"/>
        </p:xfrm>
        <a:graphic>
          <a:graphicData uri="http://schemas.openxmlformats.org/drawingml/2006/table">
            <a:tbl>
              <a:tblPr firstRow="1" bandRow="1">
                <a:tableStyleId>{5C22544A-7EE6-4342-B048-85BDC9FD1C3A}</a:tableStyleId>
              </a:tblPr>
              <a:tblGrid>
                <a:gridCol w="2018146"/>
                <a:gridCol w="2018146"/>
              </a:tblGrid>
              <a:tr h="232102">
                <a:tc>
                  <a:txBody>
                    <a:bodyPr/>
                    <a:lstStyle/>
                    <a:p>
                      <a:r>
                        <a:rPr lang="en-US" dirty="0" smtClean="0"/>
                        <a:t>Components Name</a:t>
                      </a:r>
                      <a:endParaRPr lang="en-US" dirty="0"/>
                    </a:p>
                  </a:txBody>
                  <a:tcPr/>
                </a:tc>
                <a:tc>
                  <a:txBody>
                    <a:bodyPr/>
                    <a:lstStyle/>
                    <a:p>
                      <a:pPr algn="ctr"/>
                      <a:r>
                        <a:rPr lang="en-US" dirty="0" smtClean="0"/>
                        <a:t>Type</a:t>
                      </a:r>
                      <a:endParaRPr lang="en-US" dirty="0"/>
                    </a:p>
                  </a:txBody>
                  <a:tcPr/>
                </a:tc>
              </a:tr>
              <a:tr h="232102">
                <a:tc>
                  <a:txBody>
                    <a:bodyPr/>
                    <a:lstStyle/>
                    <a:p>
                      <a:r>
                        <a:rPr lang="en-US" dirty="0" smtClean="0"/>
                        <a:t>ADMIN</a:t>
                      </a:r>
                      <a:endParaRPr lang="en-US" dirty="0"/>
                    </a:p>
                  </a:txBody>
                  <a:tcPr/>
                </a:tc>
                <a:tc>
                  <a:txBody>
                    <a:bodyPr/>
                    <a:lstStyle/>
                    <a:p>
                      <a:r>
                        <a:rPr lang="en-US" dirty="0" smtClean="0"/>
                        <a:t>DB2</a:t>
                      </a:r>
                      <a:endParaRPr lang="en-US" dirty="0"/>
                    </a:p>
                  </a:txBody>
                  <a:tcPr/>
                </a:tc>
              </a:tr>
              <a:tr h="232102">
                <a:tc>
                  <a:txBody>
                    <a:bodyPr/>
                    <a:lstStyle/>
                    <a:p>
                      <a:r>
                        <a:rPr lang="en-US" dirty="0" smtClean="0"/>
                        <a:t>BIKE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DB2</a:t>
                      </a:r>
                    </a:p>
                  </a:txBody>
                  <a:tcPr/>
                </a:tc>
              </a:tr>
              <a:tr h="182880">
                <a:tc>
                  <a:txBody>
                    <a:bodyPr/>
                    <a:lstStyle/>
                    <a:p>
                      <a:r>
                        <a:rPr lang="en-US" dirty="0" smtClean="0"/>
                        <a:t>CLIENT1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DB2</a:t>
                      </a:r>
                    </a:p>
                  </a:txBody>
                  <a:tcPr/>
                </a:tc>
              </a:tr>
              <a:tr h="182880">
                <a:tc>
                  <a:txBody>
                    <a:bodyPr/>
                    <a:lstStyle/>
                    <a:p>
                      <a:r>
                        <a:rPr lang="en-US" dirty="0" smtClean="0"/>
                        <a:t>CLIENT2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DB2</a:t>
                      </a:r>
                    </a:p>
                  </a:txBody>
                  <a:tcPr/>
                </a:tc>
              </a:tr>
            </a:tbl>
          </a:graphicData>
        </a:graphic>
      </p:graphicFrame>
    </p:spTree>
    <p:extLst>
      <p:ext uri="{BB962C8B-B14F-4D97-AF65-F5344CB8AC3E}">
        <p14:creationId xmlns:p14="http://schemas.microsoft.com/office/powerpoint/2010/main" val="1135207172"/>
      </p:ext>
    </p:extLst>
  </p:cSld>
  <p:clrMapOvr>
    <a:masterClrMapping/>
  </p:clrMapOvr>
  <p:transition spd="slow">
    <p:wip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(continue) </a:t>
            </a:r>
            <a:endParaRPr lang="en-US" dirty="0"/>
          </a:p>
        </p:txBody>
      </p:sp>
      <p:sp>
        <p:nvSpPr>
          <p:cNvPr id="3" name="Content Placeholder 2"/>
          <p:cNvSpPr>
            <a:spLocks noGrp="1"/>
          </p:cNvSpPr>
          <p:nvPr>
            <p:ph idx="1"/>
          </p:nvPr>
        </p:nvSpPr>
        <p:spPr/>
        <p:txBody>
          <a:bodyPr>
            <a:normAutofit/>
          </a:bodyPr>
          <a:lstStyle/>
          <a:p>
            <a:pPr lvl="0">
              <a:buFont typeface="Courier New" panose="02070309020205020404" pitchFamily="49" charset="0"/>
              <a:buChar char="o"/>
            </a:pPr>
            <a:r>
              <a:rPr lang="en-US" sz="2400" dirty="0" smtClean="0"/>
              <a:t> CLAIM </a:t>
            </a:r>
            <a:r>
              <a:rPr lang="en-US" sz="2400" dirty="0"/>
              <a:t>DATE IS GREATER THAN THE COMPANY OPENING DATE AND BIKE PURCHASE DATE.</a:t>
            </a:r>
          </a:p>
          <a:p>
            <a:pPr lvl="0">
              <a:buFont typeface="Courier New" panose="02070309020205020404" pitchFamily="49" charset="0"/>
              <a:buChar char="o"/>
            </a:pPr>
            <a:r>
              <a:rPr lang="en-US" sz="2400" dirty="0" smtClean="0"/>
              <a:t> PREMIUM </a:t>
            </a:r>
            <a:r>
              <a:rPr lang="en-US" sz="2400" dirty="0"/>
              <a:t>IS CALCULATED PER YEAR AND IS TO BE PAID BY THE </a:t>
            </a:r>
            <a:r>
              <a:rPr lang="en-US" sz="2400" dirty="0" smtClean="0"/>
              <a:t>CLIENT</a:t>
            </a:r>
            <a:r>
              <a:rPr lang="en-US" sz="2400" dirty="0"/>
              <a:t> </a:t>
            </a:r>
            <a:r>
              <a:rPr lang="en-US" sz="2400" dirty="0" smtClean="0"/>
              <a:t>(THROUGH OFFLINE PROCESS).</a:t>
            </a:r>
            <a:endParaRPr lang="en-US" sz="2400" dirty="0"/>
          </a:p>
          <a:p>
            <a:pPr lvl="0">
              <a:buFont typeface="Courier New" panose="02070309020205020404" pitchFamily="49" charset="0"/>
              <a:buChar char="o"/>
            </a:pPr>
            <a:r>
              <a:rPr lang="en-US" sz="2400" dirty="0" smtClean="0"/>
              <a:t> BENEFIT </a:t>
            </a:r>
            <a:r>
              <a:rPr lang="en-US" sz="2400" dirty="0"/>
              <a:t>IS </a:t>
            </a:r>
            <a:r>
              <a:rPr lang="en-US" sz="2400" dirty="0" smtClean="0"/>
              <a:t>PROVIDED WHEN THERE IS ANY DAMAGE TO THE BIKE.</a:t>
            </a:r>
            <a:endParaRPr lang="en-US" sz="2400" dirty="0"/>
          </a:p>
        </p:txBody>
      </p:sp>
    </p:spTree>
    <p:extLst>
      <p:ext uri="{BB962C8B-B14F-4D97-AF65-F5344CB8AC3E}">
        <p14:creationId xmlns:p14="http://schemas.microsoft.com/office/powerpoint/2010/main" val="4155602517"/>
      </p:ext>
    </p:extLst>
  </p:cSld>
  <p:clrMapOvr>
    <a:masterClrMapping/>
  </p:clrMapOvr>
  <p:transition spd="slow">
    <p:wip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Validations Used </a:t>
            </a:r>
            <a:r>
              <a:rPr lang="en-US" dirty="0"/>
              <a:t>I</a:t>
            </a:r>
            <a:r>
              <a:rPr lang="en-US" dirty="0" smtClean="0"/>
              <a:t>n </a:t>
            </a:r>
            <a:r>
              <a:rPr lang="en-US" dirty="0"/>
              <a:t>O</a:t>
            </a:r>
            <a:r>
              <a:rPr lang="en-US" dirty="0" smtClean="0"/>
              <a:t>ur </a:t>
            </a:r>
            <a:r>
              <a:rPr lang="en-US" dirty="0"/>
              <a:t>A</a:t>
            </a:r>
            <a:r>
              <a:rPr lang="en-US" dirty="0" smtClean="0"/>
              <a:t>pplication</a:t>
            </a:r>
            <a:endParaRPr lang="en-US" dirty="0"/>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dirty="0" smtClean="0"/>
              <a:t> Mobile numbers should be of 10 numbers only</a:t>
            </a:r>
            <a:r>
              <a:rPr lang="en-US" dirty="0" smtClean="0"/>
              <a:t>.</a:t>
            </a:r>
          </a:p>
          <a:p>
            <a:pPr>
              <a:buFont typeface="Courier New" panose="02070309020205020404" pitchFamily="49" charset="0"/>
              <a:buChar char="o"/>
            </a:pPr>
            <a:r>
              <a:rPr lang="en-US" dirty="0"/>
              <a:t>The First Three column of Vehicle number are static and last column contains 4 numbers</a:t>
            </a:r>
            <a:r>
              <a:rPr lang="en-US" dirty="0" smtClean="0"/>
              <a:t>.</a:t>
            </a:r>
            <a:endParaRPr lang="en-US" dirty="0" smtClean="0"/>
          </a:p>
          <a:p>
            <a:pPr>
              <a:buFont typeface="Courier New" panose="02070309020205020404" pitchFamily="49" charset="0"/>
              <a:buChar char="o"/>
            </a:pPr>
            <a:r>
              <a:rPr lang="en-US" dirty="0" smtClean="0"/>
              <a:t>Date </a:t>
            </a:r>
            <a:r>
              <a:rPr lang="en-US" dirty="0" smtClean="0"/>
              <a:t>should be numeric, and registration date should not be less than 2015.</a:t>
            </a:r>
          </a:p>
          <a:p>
            <a:pPr>
              <a:buFont typeface="Courier New" panose="02070309020205020404" pitchFamily="49" charset="0"/>
              <a:buChar char="o"/>
            </a:pPr>
            <a:r>
              <a:rPr lang="en-US" dirty="0" smtClean="0"/>
              <a:t> The date of claiming the vehicle should be greater then starting date of insurance.</a:t>
            </a:r>
          </a:p>
          <a:p>
            <a:pPr>
              <a:buFont typeface="Courier New" panose="02070309020205020404" pitchFamily="49" charset="0"/>
              <a:buChar char="o"/>
            </a:pPr>
            <a:r>
              <a:rPr lang="en-US" dirty="0" smtClean="0"/>
              <a:t> The period of starting date and ending date should be 1 year.</a:t>
            </a:r>
          </a:p>
          <a:p>
            <a:pPr>
              <a:buFont typeface="Courier New" panose="02070309020205020404" pitchFamily="49" charset="0"/>
              <a:buChar char="o"/>
            </a:pPr>
            <a:r>
              <a:rPr lang="en-US" dirty="0" smtClean="0"/>
              <a:t> Vehicle Number should be numeric, non spaces, non-zero and should contain only 4 digits.</a:t>
            </a:r>
          </a:p>
          <a:p>
            <a:pPr>
              <a:buFont typeface="Courier New" panose="02070309020205020404" pitchFamily="49" charset="0"/>
              <a:buChar char="o"/>
            </a:pPr>
            <a:r>
              <a:rPr lang="en-US" dirty="0" smtClean="0"/>
              <a:t> Customer name should not be numeric and non-zero.</a:t>
            </a:r>
          </a:p>
          <a:p>
            <a:pPr>
              <a:buFont typeface="Courier New" panose="02070309020205020404" pitchFamily="49" charset="0"/>
              <a:buChar char="o"/>
            </a:pPr>
            <a:r>
              <a:rPr lang="en-US" dirty="0" smtClean="0"/>
              <a:t> Model number should be 150, 200, 220.</a:t>
            </a:r>
          </a:p>
          <a:p>
            <a:pPr>
              <a:buFont typeface="Courier New" panose="02070309020205020404" pitchFamily="49" charset="0"/>
              <a:buChar char="o"/>
            </a:pPr>
            <a:r>
              <a:rPr lang="en-US" dirty="0" smtClean="0"/>
              <a:t> Model number should not contain any spaces or zeros. </a:t>
            </a:r>
            <a:endParaRPr lang="en-US" dirty="0"/>
          </a:p>
        </p:txBody>
      </p:sp>
    </p:spTree>
    <p:extLst>
      <p:ext uri="{BB962C8B-B14F-4D97-AF65-F5344CB8AC3E}">
        <p14:creationId xmlns:p14="http://schemas.microsoft.com/office/powerpoint/2010/main" val="1239805758"/>
      </p:ext>
    </p:extLst>
  </p:cSld>
  <p:clrMapOvr>
    <a:masterClrMapping/>
  </p:clrMapOvr>
  <p:transition spd="slow">
    <p:wip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r>
              <a:rPr lang="en-US" dirty="0" smtClean="0"/>
              <a:t> </a:t>
            </a:r>
            <a:r>
              <a:rPr lang="en-US" dirty="0" smtClean="0"/>
              <a:t>Review </a:t>
            </a:r>
            <a:r>
              <a:rPr lang="en-US" dirty="0" smtClean="0"/>
              <a:t>(Done by G-2)</a:t>
            </a:r>
            <a:endParaRPr lang="en-US" dirty="0"/>
          </a:p>
        </p:txBody>
      </p:sp>
      <p:sp>
        <p:nvSpPr>
          <p:cNvPr id="3" name="Content Placeholder 2"/>
          <p:cNvSpPr>
            <a:spLocks noGrp="1"/>
          </p:cNvSpPr>
          <p:nvPr>
            <p:ph idx="1"/>
          </p:nvPr>
        </p:nvSpPr>
        <p:spPr/>
        <p:txBody>
          <a:bodyPr/>
          <a:lstStyle/>
          <a:p>
            <a:r>
              <a:rPr lang="en-US" dirty="0" smtClean="0"/>
              <a:t>Test Result:-</a:t>
            </a:r>
          </a:p>
          <a:p>
            <a:pPr marL="457200" indent="-457200">
              <a:buFont typeface="+mj-lt"/>
              <a:buAutoNum type="arabicPeriod"/>
            </a:pPr>
            <a:r>
              <a:rPr lang="en-US" dirty="0" smtClean="0"/>
              <a:t>No Author name is given in any of the programs.</a:t>
            </a:r>
          </a:p>
          <a:p>
            <a:pPr marL="457200" indent="-457200">
              <a:buFont typeface="+mj-lt"/>
              <a:buAutoNum type="arabicPeriod"/>
            </a:pPr>
            <a:r>
              <a:rPr lang="en-US" dirty="0" smtClean="0"/>
              <a:t>Comments are not given in Rep1 and Rep2.</a:t>
            </a:r>
          </a:p>
          <a:p>
            <a:pPr marL="457200" indent="-457200">
              <a:buFont typeface="+mj-lt"/>
              <a:buAutoNum type="arabicPeriod"/>
            </a:pPr>
            <a:r>
              <a:rPr lang="en-US" dirty="0" smtClean="0"/>
              <a:t>Variable Names are bit complicated in Rep2.</a:t>
            </a:r>
          </a:p>
          <a:p>
            <a:pPr marL="457200" indent="-457200">
              <a:buFont typeface="+mj-lt"/>
              <a:buAutoNum type="arabicPeriod"/>
            </a:pPr>
            <a:r>
              <a:rPr lang="en-US" dirty="0" smtClean="0"/>
              <a:t>Good coding standards are followed.</a:t>
            </a:r>
          </a:p>
          <a:p>
            <a:pPr marL="457200" indent="-457200">
              <a:buFont typeface="+mj-lt"/>
              <a:buAutoNum type="arabicPeriod"/>
            </a:pPr>
            <a:r>
              <a:rPr lang="en-US" dirty="0" smtClean="0"/>
              <a:t>Validations are partial.</a:t>
            </a:r>
          </a:p>
          <a:p>
            <a:pPr marL="457200" indent="-457200">
              <a:buFont typeface="+mj-lt"/>
              <a:buAutoNum type="arabicPeriod"/>
            </a:pPr>
            <a:r>
              <a:rPr lang="en-US" dirty="0" smtClean="0"/>
              <a:t>Spaces are not given after paragraphs, hence not </a:t>
            </a:r>
            <a:r>
              <a:rPr lang="en-US" smtClean="0"/>
              <a:t>properly readable.</a:t>
            </a:r>
          </a:p>
          <a:p>
            <a:pPr marL="0" indent="0">
              <a:buNone/>
            </a:pPr>
            <a:endParaRPr lang="en-US" dirty="0" smtClean="0"/>
          </a:p>
        </p:txBody>
      </p:sp>
    </p:spTree>
    <p:extLst>
      <p:ext uri="{BB962C8B-B14F-4D97-AF65-F5344CB8AC3E}">
        <p14:creationId xmlns:p14="http://schemas.microsoft.com/office/powerpoint/2010/main" val="336562843"/>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80522" y="758952"/>
            <a:ext cx="7975158" cy="3566160"/>
          </a:xfrm>
        </p:spPr>
        <p:txBody>
          <a:bodyPr/>
          <a:lstStyle/>
          <a:p>
            <a:r>
              <a:rPr lang="en-US" dirty="0" smtClean="0"/>
              <a:t>THANK YOU</a:t>
            </a:r>
            <a:endParaRPr lang="en-US" dirty="0"/>
          </a:p>
        </p:txBody>
      </p:sp>
    </p:spTree>
    <p:extLst>
      <p:ext uri="{BB962C8B-B14F-4D97-AF65-F5344CB8AC3E}">
        <p14:creationId xmlns:p14="http://schemas.microsoft.com/office/powerpoint/2010/main" val="193287088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962727" y="261769"/>
            <a:ext cx="9144000" cy="900113"/>
          </a:xfrm>
        </p:spPr>
        <p:txBody>
          <a:bodyPr>
            <a:normAutofit/>
          </a:bodyPr>
          <a:lstStyle/>
          <a:p>
            <a:r>
              <a:rPr lang="en-US" u="sng" dirty="0" smtClean="0"/>
              <a:t>Technical Specifications (Contd…)</a:t>
            </a:r>
            <a:endParaRPr lang="en-US" u="sng" dirty="0"/>
          </a:p>
        </p:txBody>
      </p:sp>
      <p:graphicFrame>
        <p:nvGraphicFramePr>
          <p:cNvPr id="5" name="Table 4"/>
          <p:cNvGraphicFramePr>
            <a:graphicFrameLocks noGrp="1"/>
          </p:cNvGraphicFramePr>
          <p:nvPr>
            <p:extLst>
              <p:ext uri="{D42A27DB-BD31-4B8C-83A1-F6EECF244321}">
                <p14:modId xmlns:p14="http://schemas.microsoft.com/office/powerpoint/2010/main" val="3273984495"/>
              </p:ext>
            </p:extLst>
          </p:nvPr>
        </p:nvGraphicFramePr>
        <p:xfrm>
          <a:off x="1962727" y="2139024"/>
          <a:ext cx="8128000" cy="14833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File Types</a:t>
                      </a:r>
                      <a:endParaRPr lang="en-US" dirty="0"/>
                    </a:p>
                  </a:txBody>
                  <a:tcPr/>
                </a:tc>
                <a:tc>
                  <a:txBody>
                    <a:bodyPr/>
                    <a:lstStyle/>
                    <a:p>
                      <a:r>
                        <a:rPr lang="en-US" dirty="0" smtClean="0"/>
                        <a:t>No. of files</a:t>
                      </a:r>
                      <a:endParaRPr lang="en-US" dirty="0"/>
                    </a:p>
                  </a:txBody>
                  <a:tcPr/>
                </a:tc>
              </a:tr>
              <a:tr h="370840">
                <a:tc>
                  <a:txBody>
                    <a:bodyPr/>
                    <a:lstStyle/>
                    <a:p>
                      <a:r>
                        <a:rPr lang="en-US" dirty="0" smtClean="0"/>
                        <a:t>Cobol (CICS + COBOL)</a:t>
                      </a:r>
                      <a:endParaRPr lang="en-US" dirty="0"/>
                    </a:p>
                  </a:txBody>
                  <a:tcPr/>
                </a:tc>
                <a:tc>
                  <a:txBody>
                    <a:bodyPr/>
                    <a:lstStyle/>
                    <a:p>
                      <a:r>
                        <a:rPr lang="en-US" dirty="0" smtClean="0"/>
                        <a:t>8</a:t>
                      </a:r>
                      <a:endParaRPr lang="en-US" dirty="0"/>
                    </a:p>
                  </a:txBody>
                  <a:tcPr/>
                </a:tc>
              </a:tr>
              <a:tr h="370840">
                <a:tc>
                  <a:txBody>
                    <a:bodyPr/>
                    <a:lstStyle/>
                    <a:p>
                      <a:r>
                        <a:rPr lang="en-US" dirty="0" smtClean="0"/>
                        <a:t>CICS (Mapset)</a:t>
                      </a:r>
                      <a:endParaRPr lang="en-US" dirty="0"/>
                    </a:p>
                  </a:txBody>
                  <a:tcPr/>
                </a:tc>
                <a:tc>
                  <a:txBody>
                    <a:bodyPr/>
                    <a:lstStyle/>
                    <a:p>
                      <a:r>
                        <a:rPr lang="en-US" dirty="0" smtClean="0"/>
                        <a:t>1</a:t>
                      </a:r>
                      <a:endParaRPr lang="en-US" dirty="0"/>
                    </a:p>
                  </a:txBody>
                  <a:tcPr/>
                </a:tc>
              </a:tr>
              <a:tr h="370840">
                <a:tc>
                  <a:txBody>
                    <a:bodyPr/>
                    <a:lstStyle/>
                    <a:p>
                      <a:r>
                        <a:rPr lang="en-US" dirty="0" smtClean="0"/>
                        <a:t>DB2</a:t>
                      </a:r>
                      <a:endParaRPr lang="en-US" dirty="0"/>
                    </a:p>
                  </a:txBody>
                  <a:tcPr/>
                </a:tc>
                <a:tc>
                  <a:txBody>
                    <a:bodyPr/>
                    <a:lstStyle/>
                    <a:p>
                      <a:r>
                        <a:rPr lang="en-US" dirty="0" smtClean="0"/>
                        <a:t>4</a:t>
                      </a:r>
                      <a:endParaRPr lang="en-US" dirty="0"/>
                    </a:p>
                  </a:txBody>
                  <a:tcPr/>
                </a:tc>
              </a:tr>
            </a:tbl>
          </a:graphicData>
        </a:graphic>
      </p:graphicFrame>
    </p:spTree>
    <p:extLst>
      <p:ext uri="{BB962C8B-B14F-4D97-AF65-F5344CB8AC3E}">
        <p14:creationId xmlns:p14="http://schemas.microsoft.com/office/powerpoint/2010/main" val="507620224"/>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940</TotalTime>
  <Words>1474</Words>
  <Application>Microsoft Office PowerPoint</Application>
  <PresentationFormat>Widescreen</PresentationFormat>
  <Paragraphs>255</Paragraphs>
  <Slides>83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83</vt:i4>
      </vt:variant>
    </vt:vector>
  </HeadingPairs>
  <TitlesOfParts>
    <vt:vector size="91" baseType="lpstr">
      <vt:lpstr>Aparajita</vt:lpstr>
      <vt:lpstr>Arial</vt:lpstr>
      <vt:lpstr>Berlin Sans FB</vt:lpstr>
      <vt:lpstr>Calibri</vt:lpstr>
      <vt:lpstr>Calibri Light</vt:lpstr>
      <vt:lpstr>Courier New</vt:lpstr>
      <vt:lpstr>Times New Roman</vt:lpstr>
      <vt:lpstr>Retrospect</vt:lpstr>
      <vt:lpstr>PowerPoint Presentation</vt:lpstr>
      <vt:lpstr>Team Members</vt:lpstr>
      <vt:lpstr>Overview</vt:lpstr>
      <vt:lpstr>Brief Introduction about our company</vt:lpstr>
      <vt:lpstr>Business Requirements</vt:lpstr>
      <vt:lpstr>Calculation of Premium</vt:lpstr>
      <vt:lpstr>Sequence Diagram</vt:lpstr>
      <vt:lpstr>Technical Specifications</vt:lpstr>
      <vt:lpstr>Technical Specifications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application</vt:lpstr>
      <vt:lpstr>Assumptions Made In Our Applications</vt:lpstr>
      <vt:lpstr>Assumptions (continue) </vt:lpstr>
      <vt:lpstr>Validations Used In Our Application</vt:lpstr>
      <vt:lpstr>Code Review (Done by G-2)</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Jeevan Insurance (G-1)</dc:title>
  <dc:creator>Nilesh Mangnani</dc:creator>
  <cp:lastModifiedBy>GANDHI, ABHISHEK</cp:lastModifiedBy>
  <cp:revision>103</cp:revision>
  <dcterms:created xsi:type="dcterms:W3CDTF">2017-08-27T07:16:45Z</dcterms:created>
  <dcterms:modified xsi:type="dcterms:W3CDTF">2017-09-07T05:07:04Z</dcterms:modified>
</cp:coreProperties>
</file>