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19989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7222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6654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785813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19165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67943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64782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4694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4087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943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1865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3345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430594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50328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99164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5069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22798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4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ARBOLES  EN PYTHON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714826"/>
            <a:ext cx="8144134" cy="1117687"/>
          </a:xfrm>
        </p:spPr>
        <p:txBody>
          <a:bodyPr/>
          <a:lstStyle/>
          <a:p>
            <a:pPr algn="l"/>
            <a:r>
              <a:rPr lang="es-ES" dirty="0" smtClean="0"/>
              <a:t>Alumnos:</a:t>
            </a:r>
            <a:br>
              <a:rPr lang="es-ES" dirty="0" smtClean="0"/>
            </a:br>
            <a:r>
              <a:rPr lang="es-ES" dirty="0" smtClean="0"/>
              <a:t>               Williams E. Cantero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José Juan A. Correa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032" y="2920244"/>
            <a:ext cx="2500000" cy="10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34222" y="4351959"/>
            <a:ext cx="8144134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dirty="0" smtClean="0"/>
              <a:t>Carrera: </a:t>
            </a:r>
            <a:r>
              <a:rPr lang="es-ES" dirty="0" err="1" smtClean="0"/>
              <a:t>Tec</a:t>
            </a:r>
            <a:r>
              <a:rPr lang="es-ES" dirty="0" smtClean="0"/>
              <a:t>. Universitaria en Programación a Distancia.</a:t>
            </a:r>
          </a:p>
          <a:p>
            <a:pPr algn="l"/>
            <a:r>
              <a:rPr lang="es-ES" dirty="0" smtClean="0"/>
              <a:t>Materia: Programación I – 2.025</a:t>
            </a:r>
            <a:endParaRPr lang="en-US" dirty="0"/>
          </a:p>
        </p:txBody>
      </p:sp>
      <p:grpSp>
        <p:nvGrpSpPr>
          <p:cNvPr id="7" name="Grupo 6"/>
          <p:cNvGrpSpPr/>
          <p:nvPr/>
        </p:nvGrpSpPr>
        <p:grpSpPr>
          <a:xfrm>
            <a:off x="-105377" y="115569"/>
            <a:ext cx="7446209" cy="2495550"/>
            <a:chOff x="-105377" y="115569"/>
            <a:chExt cx="7446209" cy="2495550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5377" y="115569"/>
              <a:ext cx="3338528" cy="249555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850" y="115569"/>
              <a:ext cx="3338528" cy="2495550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304" y="115569"/>
              <a:ext cx="3338528" cy="249555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077" y="115569"/>
              <a:ext cx="3338528" cy="2495550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4002304" y="115569"/>
            <a:ext cx="7446209" cy="2495550"/>
            <a:chOff x="-105377" y="115569"/>
            <a:chExt cx="7446209" cy="2495550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5377" y="115569"/>
              <a:ext cx="3338528" cy="2495550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850" y="115569"/>
              <a:ext cx="3338528" cy="2495550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304" y="115569"/>
              <a:ext cx="3338528" cy="2495550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077" y="115569"/>
              <a:ext cx="3338528" cy="2495550"/>
            </a:xfrm>
            <a:prstGeom prst="rect">
              <a:avLst/>
            </a:prstGeom>
          </p:spPr>
        </p:pic>
      </p:grpSp>
      <p:grpSp>
        <p:nvGrpSpPr>
          <p:cNvPr id="23" name="Grupo 22"/>
          <p:cNvGrpSpPr/>
          <p:nvPr/>
        </p:nvGrpSpPr>
        <p:grpSpPr>
          <a:xfrm>
            <a:off x="5371531" y="115569"/>
            <a:ext cx="7446209" cy="2495550"/>
            <a:chOff x="-105377" y="115569"/>
            <a:chExt cx="7446209" cy="2495550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5377" y="115569"/>
              <a:ext cx="3338528" cy="2495550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850" y="115569"/>
              <a:ext cx="3338528" cy="2495550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304" y="115569"/>
              <a:ext cx="3338528" cy="2495550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3077" y="115569"/>
              <a:ext cx="3338528" cy="2495550"/>
            </a:xfrm>
            <a:prstGeom prst="rect">
              <a:avLst/>
            </a:prstGeom>
          </p:spPr>
        </p:pic>
      </p:grpSp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439" y="115569"/>
            <a:ext cx="3338528" cy="2495550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4604" y="115569"/>
            <a:ext cx="3338528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249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Formas de recorrer un árbol binario</a:t>
            </a:r>
            <a:r>
              <a:rPr lang="es-ES" dirty="0" smtClean="0"/>
              <a:t>:</a:t>
            </a:r>
            <a:br>
              <a:rPr lang="es-ES" dirty="0" smtClean="0"/>
            </a:br>
            <a:r>
              <a:rPr lang="es-ES" i="1" dirty="0" err="1" smtClean="0"/>
              <a:t>Inorden</a:t>
            </a:r>
            <a:endParaRPr lang="en-U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625" y="2336872"/>
            <a:ext cx="5638800" cy="4082977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ES" dirty="0"/>
              <a:t>Se comienza por el nodo hoja que se encuentre más a la izquierda de todos.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sube hacia su nodo padre.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baja hacia el hijo derecho del nodo recorrido en el paso 2.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repiten los pasos 2 y 3 hasta terminar de recorrer el subárbol izquierdo.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visita el nodo raíz.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recorre el subárbol derecho de la misma manera que se recorrió el subárbol izquierdo.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2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210300" y="2526347"/>
            <a:ext cx="5683885" cy="3312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19908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Formas de recorrer un árbol binario:</a:t>
            </a:r>
            <a:br>
              <a:rPr lang="es-ES" dirty="0"/>
            </a:br>
            <a:r>
              <a:rPr lang="es-ES" i="1" dirty="0" err="1" smtClean="0"/>
              <a:t>Postorden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2901" y="2336872"/>
            <a:ext cx="6124574" cy="4368728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ES" dirty="0"/>
              <a:t>Se comienza por el nodo hoja que se encuentre más a la izquierda de todos.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visita su nodo hermano.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sube hacia el padre de ambos.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Si tuviera hermanos, se visita su nodo hermano.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repiten los pasos 3 y 4 hasta terminar de recorrer el subárbol izquierdo.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recorre el subárbol derecho, comenzando por el nodo hoja que se encuentre más a la izquierda y siguiendo el mismo procedimiento que con el subárbol izquierdo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visita el nodo raíz.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14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67475" y="2336872"/>
            <a:ext cx="5474335" cy="3460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89560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binarios de búsqueda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4121" y="2327348"/>
            <a:ext cx="4825129" cy="4378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Los árboles binarios de búsqueda son árboles binarios donde para cada nodo del árbol se cumple que: </a:t>
            </a:r>
            <a:endParaRPr lang="en-US" dirty="0"/>
          </a:p>
          <a:p>
            <a:r>
              <a:rPr lang="es-AR" dirty="0" smtClean="0"/>
              <a:t>Los </a:t>
            </a:r>
            <a:r>
              <a:rPr lang="es-AR" dirty="0"/>
              <a:t>valores de todos los nodos en su subárbol izquierdo son menores que el valor </a:t>
            </a:r>
            <a:r>
              <a:rPr lang="es-AR" dirty="0" smtClean="0"/>
              <a:t>del </a:t>
            </a:r>
            <a:r>
              <a:rPr lang="es-AR" dirty="0"/>
              <a:t>nodo. </a:t>
            </a:r>
            <a:endParaRPr lang="en-US" dirty="0"/>
          </a:p>
          <a:p>
            <a:r>
              <a:rPr lang="es-AR" dirty="0" smtClean="0"/>
              <a:t>Los </a:t>
            </a:r>
            <a:r>
              <a:rPr lang="es-AR" dirty="0"/>
              <a:t>valores de todos los nodos en su subárbol derecho son mayores que el valor del </a:t>
            </a:r>
            <a:r>
              <a:rPr lang="es-AR" dirty="0" smtClean="0"/>
              <a:t>nodo.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1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29325" y="2452370"/>
            <a:ext cx="5693410" cy="3395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42475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70000"/>
              </a:lnSpc>
            </a:pPr>
            <a:r>
              <a:rPr lang="es-ES" b="1" dirty="0"/>
              <a:t>Construcción de un árbol binario de búsqueda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2" y="2336872"/>
            <a:ext cx="5444254" cy="3930577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Si el árbol está vacío, se crea un nuevo nodo con el elemento a insertar, el cual se convierte en la raíz. En caso contrario, se compara el valor con el de la raíz: si es menor, la inserción continúa en el subárbol izquierdo; si es mayor, en el subárbol derecho. Este proceso se repite de forma recursiva hasta encontrar una posición vacía en la que ubicar el nuevo nodo.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1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24575" y="2490760"/>
            <a:ext cx="5693410" cy="33959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uadroTexto 5"/>
          <p:cNvSpPr txBox="1"/>
          <p:nvPr/>
        </p:nvSpPr>
        <p:spPr>
          <a:xfrm>
            <a:off x="6349409" y="2490760"/>
            <a:ext cx="5243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Árbol binario de búsqueda de </a:t>
            </a:r>
            <a:r>
              <a:rPr lang="es-ES" sz="1400" b="1" dirty="0">
                <a:solidFill>
                  <a:schemeClr val="bg1"/>
                </a:solidFill>
              </a:rPr>
              <a:t>50, 30, 70, 20, 40, 60, 80, 10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7628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Búsqueda de un árbol binario de </a:t>
            </a:r>
            <a:r>
              <a:rPr lang="es-ES" b="1" dirty="0" smtClean="0"/>
              <a:t>búsqueda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5625229" cy="434967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AR" dirty="0"/>
              <a:t>Consiste en comparar el elemento a encontrar con el valor de la raíz. Si coinciden, la búsqueda concluye con éxito. Si el elemento es menor, la búsqueda continua en el subárbol izquierdo; si es mayor, en el subárbol derecho. Si se alcanza un nodo hoja sin encontrar el elemento, el valor no existe en el árbol.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4" y="2372080"/>
            <a:ext cx="1914525" cy="19145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161" y="2322832"/>
            <a:ext cx="1914525" cy="19145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21" y="3595795"/>
            <a:ext cx="1914525" cy="19145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18" y="4553057"/>
            <a:ext cx="1914525" cy="19145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54" y="5117568"/>
            <a:ext cx="19145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868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Eliminación de </a:t>
            </a:r>
            <a:r>
              <a:rPr lang="es-ES" b="1" dirty="0" smtClean="0"/>
              <a:t>nodos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887382"/>
            <a:ext cx="5210175" cy="29704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AR" dirty="0"/>
              <a:t>A la hora de eliminar un nodo de un árbol de búsqueda, se debe proceder de distintas formas dependiendo de si el nodo tiene o no hijos</a:t>
            </a:r>
            <a:r>
              <a:rPr lang="es-AR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6891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Eliminación de </a:t>
            </a:r>
            <a:r>
              <a:rPr lang="es-ES" b="1" dirty="0" smtClean="0"/>
              <a:t>nodos: Nodo Hoja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0501" y="2336873"/>
            <a:ext cx="11715750" cy="1520752"/>
          </a:xfrm>
        </p:spPr>
        <p:txBody>
          <a:bodyPr/>
          <a:lstStyle/>
          <a:p>
            <a:r>
              <a:rPr lang="es-ES" dirty="0" smtClean="0"/>
              <a:t>Si </a:t>
            </a:r>
            <a:r>
              <a:rPr lang="es-ES" dirty="0"/>
              <a:t>el nodo a eliminar es un nodo hoja, podemos eliminarlo directamente. Por ejemplo: en la Figura 10, si queremos eliminar el nodo 80 podemos hacerlo de forma directa.</a:t>
            </a:r>
            <a:endParaRPr lang="en-US" dirty="0"/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3.png"/>
          <p:cNvPicPr/>
          <p:nvPr/>
        </p:nvPicPr>
        <p:blipFill>
          <a:blip r:embed="rId3"/>
          <a:srcRect r="6623"/>
          <a:stretch>
            <a:fillRect/>
          </a:stretch>
        </p:blipFill>
        <p:spPr>
          <a:xfrm>
            <a:off x="1047750" y="3495039"/>
            <a:ext cx="9689796" cy="2972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1261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1975" y="753228"/>
            <a:ext cx="9732207" cy="1080938"/>
          </a:xfrm>
        </p:spPr>
        <p:txBody>
          <a:bodyPr/>
          <a:lstStyle/>
          <a:p>
            <a:r>
              <a:rPr lang="es-ES" b="1" dirty="0"/>
              <a:t>Eliminación de </a:t>
            </a:r>
            <a:r>
              <a:rPr lang="es-ES" b="1" dirty="0" smtClean="0"/>
              <a:t>nodos: Nodo con un solo hijo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600" y="2336873"/>
            <a:ext cx="11601449" cy="359931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el nodo a eliminar tiene un solo hijo, simplemente reemplazamos el nodo con su hijo.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8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26101" y="3346449"/>
            <a:ext cx="10006445" cy="3092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678371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 PRACTICO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2" y="2336872"/>
            <a:ext cx="5291854" cy="406392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AR" dirty="0"/>
              <a:t>Se elaboró un programa en Python que le solicita al usuario una lista de números enteros a partir de la cual se crea un árbol binario de búsqueda representado por listas anidadas. El programa cuenta con funciones para crear el árbol, insertar elementos, imprimir recorridos y mostrar propiedades del árbol.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220" name="Picture 4" descr="Cómo programar un árbol de decisión en Python - Ander Fernánde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6" y="2511841"/>
            <a:ext cx="5531400" cy="3199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7249650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RESULTADOS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5035" y="3025985"/>
            <a:ext cx="10888825" cy="2645946"/>
          </a:xfrm>
        </p:spPr>
        <p:txBody>
          <a:bodyPr/>
          <a:lstStyle/>
          <a:p>
            <a:r>
              <a:rPr lang="es-MX" dirty="0"/>
              <a:t>El programa desarrollado logró construir y recorrer un árbol binario de búsqueda en Python utilizando listas anidadas para representar cada nodo y sus conexiones. Cada nodo se estructuró como una lista de tres elementos: el valor, su subárbol izquierdo y su subárbol derecho. Esta representación permitió implementar de manera sencilla las funciones de creación, inserción, recorrido y cálculo de propiedades.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282083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5221" y="1955800"/>
            <a:ext cx="11244979" cy="4762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Entender que son los arboles como estructura de datos.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Conoce las propiedades principales de los arboles.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Explica los diferentes tipos de recorridos que se pueden realizar en un árbol.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Entender el concepto de un árbol binario de búsqueda y como funciona.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Hacer un programa en Python que arme un árbol binario de búsqueda con la lista de datos que ingresa al usuario.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Practicar la representación de arboles usando listas anidadas.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885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Ventajas y desventajas al utilizar listas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9841905" cy="2248379"/>
          </a:xfrm>
        </p:spPr>
        <p:txBody>
          <a:bodyPr/>
          <a:lstStyle/>
          <a:p>
            <a:r>
              <a:rPr lang="es-AR" dirty="0" smtClean="0"/>
              <a:t>Ventajas: </a:t>
            </a:r>
          </a:p>
          <a:p>
            <a:pPr lvl="3"/>
            <a:r>
              <a:rPr lang="es-MX" sz="2000" dirty="0"/>
              <a:t>Código simple y fácil de entender. </a:t>
            </a:r>
            <a:endParaRPr lang="es-MX" sz="2000" dirty="0" smtClean="0"/>
          </a:p>
          <a:p>
            <a:pPr lvl="3"/>
            <a:r>
              <a:rPr lang="es-MX" sz="2000" dirty="0" smtClean="0"/>
              <a:t>Permite </a:t>
            </a:r>
            <a:r>
              <a:rPr lang="es-MX" sz="2000" dirty="0"/>
              <a:t>concentrarse en cómo funciona un árbol sin distraerse con detalles más avanzados</a:t>
            </a:r>
            <a:r>
              <a:rPr lang="es-MX" sz="2000" dirty="0" smtClean="0"/>
              <a:t>.</a:t>
            </a:r>
          </a:p>
          <a:p>
            <a:pPr lvl="3"/>
            <a:r>
              <a:rPr lang="es-MX" sz="2000" dirty="0" smtClean="0"/>
              <a:t> </a:t>
            </a:r>
            <a:r>
              <a:rPr lang="es-MX" sz="2000" dirty="0"/>
              <a:t>Es útil para afianzar los conceptos teóricos con una práctica concreta. </a:t>
            </a:r>
            <a:endParaRPr lang="es-AR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80321" y="4784035"/>
            <a:ext cx="9613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 smtClean="0"/>
              <a:t>Desventajas: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AR" sz="2000" dirty="0" smtClean="0"/>
              <a:t>N</a:t>
            </a:r>
            <a:r>
              <a:rPr lang="es-MX" sz="2000" dirty="0"/>
              <a:t>o es una solución escalable para proyectos grandes. </a:t>
            </a:r>
            <a:endParaRPr lang="es-MX" sz="2000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s-MX" sz="2000" dirty="0"/>
              <a:t>Al no usar clases, se pierde encapsulamiento y reutilización de código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2477521179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CONCLUSION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6740" y="2363376"/>
            <a:ext cx="7310740" cy="4209701"/>
          </a:xfrm>
        </p:spPr>
        <p:txBody>
          <a:bodyPr/>
          <a:lstStyle/>
          <a:p>
            <a:r>
              <a:rPr lang="es-MX" dirty="0"/>
              <a:t>A lo largo de este trabajo se logró comprender y aplicar el concepto de árboles como estructura de </a:t>
            </a:r>
            <a:r>
              <a:rPr lang="es-MX" dirty="0" smtClean="0"/>
              <a:t>datos.</a:t>
            </a:r>
          </a:p>
          <a:p>
            <a:r>
              <a:rPr lang="es-AR" dirty="0"/>
              <a:t>El uso de listas anidadas como forma de representar los </a:t>
            </a:r>
            <a:r>
              <a:rPr lang="es-AR" dirty="0" smtClean="0"/>
              <a:t>arboles </a:t>
            </a:r>
            <a:r>
              <a:rPr lang="es-MX" dirty="0" smtClean="0"/>
              <a:t>facilitó </a:t>
            </a:r>
            <a:r>
              <a:rPr lang="es-MX" dirty="0"/>
              <a:t>la programación sin necesidad de estructuras más complejas como </a:t>
            </a:r>
            <a:r>
              <a:rPr lang="es-MX" dirty="0" smtClean="0"/>
              <a:t>clases y objetos. </a:t>
            </a:r>
          </a:p>
          <a:p>
            <a:r>
              <a:rPr lang="es-MX" dirty="0" smtClean="0"/>
              <a:t>El </a:t>
            </a:r>
            <a:r>
              <a:rPr lang="es-MX" dirty="0"/>
              <a:t>trabajo permitió integrar todos los temas que se vieron a lo largo del cursado. </a:t>
            </a:r>
            <a:endParaRPr lang="es-MX" dirty="0" smtClean="0"/>
          </a:p>
          <a:p>
            <a:endParaRPr lang="es-A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4349">
            <a:off x="7253080" y="1591089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2104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MARCO TEORICO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190750"/>
            <a:ext cx="9749554" cy="4591050"/>
          </a:xfrm>
        </p:spPr>
        <p:txBody>
          <a:bodyPr numCol="2"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s-ES" b="1" dirty="0" smtClean="0"/>
              <a:t>Que es un árbol</a:t>
            </a:r>
          </a:p>
          <a:p>
            <a:pPr>
              <a:lnSpc>
                <a:spcPct val="170000"/>
              </a:lnSpc>
            </a:pPr>
            <a:r>
              <a:rPr lang="es-ES" b="1" dirty="0" smtClean="0"/>
              <a:t>Elementos de un árbol</a:t>
            </a:r>
          </a:p>
          <a:p>
            <a:pPr>
              <a:lnSpc>
                <a:spcPct val="170000"/>
              </a:lnSpc>
            </a:pPr>
            <a:r>
              <a:rPr lang="es-ES" b="1" dirty="0" smtClean="0"/>
              <a:t>Clasificación de nodos</a:t>
            </a:r>
          </a:p>
          <a:p>
            <a:pPr>
              <a:lnSpc>
                <a:spcPct val="170000"/>
              </a:lnSpc>
            </a:pPr>
            <a:r>
              <a:rPr lang="es-ES" b="1" dirty="0" smtClean="0"/>
              <a:t>Propiedades de los arboles</a:t>
            </a:r>
          </a:p>
          <a:p>
            <a:pPr>
              <a:lnSpc>
                <a:spcPct val="170000"/>
              </a:lnSpc>
            </a:pPr>
            <a:r>
              <a:rPr lang="es-ES" b="1" dirty="0" smtClean="0"/>
              <a:t>Arboles binarios</a:t>
            </a:r>
          </a:p>
          <a:p>
            <a:pPr>
              <a:lnSpc>
                <a:spcPct val="170000"/>
              </a:lnSpc>
            </a:pPr>
            <a:r>
              <a:rPr lang="es-ES" b="1" dirty="0" smtClean="0"/>
              <a:t>Formas de recorres arboles binarios</a:t>
            </a:r>
          </a:p>
          <a:p>
            <a:pPr>
              <a:lnSpc>
                <a:spcPct val="170000"/>
              </a:lnSpc>
            </a:pPr>
            <a:r>
              <a:rPr lang="es-ES" b="1" dirty="0" smtClean="0"/>
              <a:t>Arboles binarios de búsqueda</a:t>
            </a:r>
          </a:p>
          <a:p>
            <a:pPr>
              <a:lnSpc>
                <a:spcPct val="170000"/>
              </a:lnSpc>
            </a:pPr>
            <a:r>
              <a:rPr lang="es-ES" b="1" dirty="0" smtClean="0"/>
              <a:t>Construcción de un árbol binario de búsqueda</a:t>
            </a:r>
          </a:p>
          <a:p>
            <a:pPr>
              <a:lnSpc>
                <a:spcPct val="170000"/>
              </a:lnSpc>
            </a:pPr>
            <a:r>
              <a:rPr lang="es-ES" b="1" dirty="0" smtClean="0"/>
              <a:t>Búsqueda de un árbol binario de búsqueda</a:t>
            </a:r>
          </a:p>
          <a:p>
            <a:pPr>
              <a:lnSpc>
                <a:spcPct val="170000"/>
              </a:lnSpc>
            </a:pPr>
            <a:r>
              <a:rPr lang="es-ES" b="1" dirty="0" smtClean="0"/>
              <a:t>Eliminación de nodos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44821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un árbol? ¿Cuáles son los elementos que lo componen?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2" y="2384497"/>
            <a:ext cx="4777504" cy="4254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Un árbol es una estructura de datos no lineal que sirve para representar relaciones jerárquicas de manera eficiente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Un árbol se componen por nodos conectados entre si por ramas.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791201" y="2384497"/>
            <a:ext cx="5784546" cy="31876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303662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6225" y="753228"/>
            <a:ext cx="10115550" cy="1080938"/>
          </a:xfrm>
        </p:spPr>
        <p:txBody>
          <a:bodyPr/>
          <a:lstStyle/>
          <a:p>
            <a:r>
              <a:rPr lang="es-ES" dirty="0" smtClean="0"/>
              <a:t>Clasificación de nodos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384195" y="3517973"/>
            <a:ext cx="5235556" cy="138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dirty="0" smtClean="0"/>
              <a:t>Según </a:t>
            </a:r>
            <a:r>
              <a:rPr lang="es-ES" dirty="0"/>
              <a:t>la ubicación en el árbol</a:t>
            </a:r>
            <a:r>
              <a:rPr lang="es-E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Según su relación con otros nodos.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  <p:pic>
        <p:nvPicPr>
          <p:cNvPr id="6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81726" y="2413072"/>
            <a:ext cx="5784546" cy="31876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243947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 de los arboles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692649"/>
            <a:ext cx="3158254" cy="3599316"/>
          </a:xfrm>
        </p:spPr>
        <p:txBody>
          <a:bodyPr/>
          <a:lstStyle/>
          <a:p>
            <a:r>
              <a:rPr lang="es-ES" dirty="0" smtClean="0"/>
              <a:t>Longitud de camino</a:t>
            </a:r>
          </a:p>
          <a:p>
            <a:r>
              <a:rPr lang="es-ES" dirty="0" smtClean="0"/>
              <a:t>Profundidad</a:t>
            </a:r>
          </a:p>
          <a:p>
            <a:r>
              <a:rPr lang="es-ES" dirty="0" smtClean="0"/>
              <a:t>Nivel</a:t>
            </a:r>
          </a:p>
          <a:p>
            <a:r>
              <a:rPr lang="es-ES" dirty="0" smtClean="0"/>
              <a:t>Altura</a:t>
            </a:r>
          </a:p>
          <a:p>
            <a:r>
              <a:rPr lang="es-ES" dirty="0" smtClean="0"/>
              <a:t>Grado</a:t>
            </a:r>
          </a:p>
          <a:p>
            <a:r>
              <a:rPr lang="es-ES" dirty="0" smtClean="0"/>
              <a:t>Orden</a:t>
            </a:r>
          </a:p>
          <a:p>
            <a:r>
              <a:rPr lang="es-ES" dirty="0" smtClean="0"/>
              <a:t>Peso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2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191957" y="2336873"/>
            <a:ext cx="5102225" cy="194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16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449766" y="4492307"/>
            <a:ext cx="4586605" cy="214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1637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Arboles binarios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2" y="2336873"/>
            <a:ext cx="3834528" cy="4140127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AR" dirty="0"/>
              <a:t>Son árboles en los que cada nodo puede tener, como máximo, 2 hijos. En un árbol binario el nodo de la izquierda representa al hijo izquierdo y el nodo de la derecha representa al hijo derecho.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 descr="Árbol binario animado que aparece en: video de stock (totalmente libre de  regalías) 3686489263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347" y="2813879"/>
            <a:ext cx="5664199" cy="31861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7891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Formas de recorrer un árbol binario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5082303" cy="37305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AR" dirty="0"/>
              <a:t>Existen varias formas de recorrer un árbol. Las tres formas más </a:t>
            </a:r>
            <a:r>
              <a:rPr lang="es-AR" dirty="0" smtClean="0"/>
              <a:t>comunes son: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err="1" smtClean="0"/>
              <a:t>Preorden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err="1" smtClean="0"/>
              <a:t>Inorden</a:t>
            </a:r>
            <a:endParaRPr lang="es-ES" dirty="0" smtClean="0"/>
          </a:p>
          <a:p>
            <a:pPr>
              <a:lnSpc>
                <a:spcPct val="150000"/>
              </a:lnSpc>
            </a:pPr>
            <a:r>
              <a:rPr lang="es-ES" dirty="0" err="1" smtClean="0"/>
              <a:t>Postorden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21" y="2429968"/>
            <a:ext cx="3338528" cy="249555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654" y="4459735"/>
            <a:ext cx="3338528" cy="249555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21" y="2523063"/>
            <a:ext cx="3338528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77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Formas de recorrer un árbol </a:t>
            </a:r>
            <a:r>
              <a:rPr lang="es-ES" dirty="0" smtClean="0"/>
              <a:t>binario: </a:t>
            </a:r>
            <a:r>
              <a:rPr lang="es-ES" i="1" dirty="0" err="1" smtClean="0"/>
              <a:t>Preorden</a:t>
            </a:r>
            <a:endParaRPr lang="en-US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0297" y="2483802"/>
            <a:ext cx="4748928" cy="3987727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ES" dirty="0" smtClean="0"/>
              <a:t>Se </a:t>
            </a:r>
            <a:r>
              <a:rPr lang="es-ES" dirty="0"/>
              <a:t>comienza por la raíz.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baja hacia el hijo izquierdo de la raíz.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recorre recursivamente el subárbol izquierdo.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sube hasta el hijo derecho de la raíz.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s-ES" dirty="0"/>
              <a:t>Se recorre recursivamente el subárbol derecho.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546" y="1066044"/>
            <a:ext cx="1359203" cy="5436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19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524500" y="2483802"/>
            <a:ext cx="5719445" cy="33454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91513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676</TotalTime>
  <Words>1116</Words>
  <Application>Microsoft Office PowerPoint</Application>
  <PresentationFormat>Panorámica</PresentationFormat>
  <Paragraphs>99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Berlín</vt:lpstr>
      <vt:lpstr>ARBOLES  EN PYTHON</vt:lpstr>
      <vt:lpstr>OBJETIVO</vt:lpstr>
      <vt:lpstr>MARCO TEORICO</vt:lpstr>
      <vt:lpstr>¿Qué es un árbol? ¿Cuáles son los elementos que lo componen?</vt:lpstr>
      <vt:lpstr>Clasificación de nodos</vt:lpstr>
      <vt:lpstr>Propiedades de los arboles</vt:lpstr>
      <vt:lpstr>Arboles binarios</vt:lpstr>
      <vt:lpstr>Formas de recorrer un árbol binario</vt:lpstr>
      <vt:lpstr>Formas de recorrer un árbol binario: Preorden</vt:lpstr>
      <vt:lpstr>Formas de recorrer un árbol binario: Inorden</vt:lpstr>
      <vt:lpstr>Formas de recorrer un árbol binario: Postorden</vt:lpstr>
      <vt:lpstr>Arboles binarios de búsqueda</vt:lpstr>
      <vt:lpstr>Construcción de un árbol binario de búsqueda</vt:lpstr>
      <vt:lpstr>Búsqueda de un árbol binario de búsqueda</vt:lpstr>
      <vt:lpstr>Eliminación de nodos</vt:lpstr>
      <vt:lpstr>Eliminación de nodos: Nodo Hoja</vt:lpstr>
      <vt:lpstr>Eliminación de nodos: Nodo con un solo hijo </vt:lpstr>
      <vt:lpstr>CASO PRACTICO</vt:lpstr>
      <vt:lpstr>RESULTADOS</vt:lpstr>
      <vt:lpstr>Ventajas y desventajas al utilizar listas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 EN PYTHON</dc:title>
  <dc:creator>Willy</dc:creator>
  <cp:lastModifiedBy>abadc</cp:lastModifiedBy>
  <cp:revision>23</cp:revision>
  <dcterms:created xsi:type="dcterms:W3CDTF">2025-06-08T22:20:58Z</dcterms:created>
  <dcterms:modified xsi:type="dcterms:W3CDTF">2025-06-09T15:23:35Z</dcterms:modified>
</cp:coreProperties>
</file>