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6" r:id="rId17"/>
    <p:sldId id="277" r:id="rId18"/>
    <p:sldId id="270" r:id="rId19"/>
    <p:sldId id="271" r:id="rId20"/>
    <p:sldId id="272" r:id="rId21"/>
    <p:sldId id="273" r:id="rId22"/>
    <p:sldId id="274" r:id="rId23"/>
    <p:sldId id="278" r:id="rId24"/>
    <p:sldId id="279" r:id="rId25"/>
    <p:sldId id="280" r:id="rId26"/>
    <p:sldId id="283" r:id="rId27"/>
    <p:sldId id="281" r:id="rId28"/>
    <p:sldId id="282"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81" autoAdjust="0"/>
  </p:normalViewPr>
  <p:slideViewPr>
    <p:cSldViewPr snapToGrid="0">
      <p:cViewPr varScale="1">
        <p:scale>
          <a:sx n="91" d="100"/>
          <a:sy n="91" d="100"/>
        </p:scale>
        <p:origin x="13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8DA088-9C7E-4236-8481-A7007FFC2041}" type="datetimeFigureOut">
              <a:rPr lang="en-US" smtClean="0"/>
              <a:t>4/13/2024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FC370-EBB8-4B14-92AB-A9DEC6431733}" type="slidenum">
              <a:rPr lang="en-US" smtClean="0"/>
              <a:t>‹#›</a:t>
            </a:fld>
            <a:endParaRPr lang="en-US"/>
          </a:p>
        </p:txBody>
      </p:sp>
    </p:spTree>
    <p:extLst>
      <p:ext uri="{BB962C8B-B14F-4D97-AF65-F5344CB8AC3E}">
        <p14:creationId xmlns:p14="http://schemas.microsoft.com/office/powerpoint/2010/main" val="1422938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4</a:t>
            </a:fld>
            <a:endParaRPr lang="en-US"/>
          </a:p>
        </p:txBody>
      </p:sp>
    </p:spTree>
    <p:extLst>
      <p:ext uri="{BB962C8B-B14F-4D97-AF65-F5344CB8AC3E}">
        <p14:creationId xmlns:p14="http://schemas.microsoft.com/office/powerpoint/2010/main" val="624678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26</a:t>
            </a:fld>
            <a:endParaRPr lang="en-US"/>
          </a:p>
        </p:txBody>
      </p:sp>
    </p:spTree>
    <p:extLst>
      <p:ext uri="{BB962C8B-B14F-4D97-AF65-F5344CB8AC3E}">
        <p14:creationId xmlns:p14="http://schemas.microsoft.com/office/powerpoint/2010/main" val="1246405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27</a:t>
            </a:fld>
            <a:endParaRPr lang="en-US"/>
          </a:p>
        </p:txBody>
      </p:sp>
    </p:spTree>
    <p:extLst>
      <p:ext uri="{BB962C8B-B14F-4D97-AF65-F5344CB8AC3E}">
        <p14:creationId xmlns:p14="http://schemas.microsoft.com/office/powerpoint/2010/main" val="4070178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28</a:t>
            </a:fld>
            <a:endParaRPr lang="en-US"/>
          </a:p>
        </p:txBody>
      </p:sp>
    </p:spTree>
    <p:extLst>
      <p:ext uri="{BB962C8B-B14F-4D97-AF65-F5344CB8AC3E}">
        <p14:creationId xmlns:p14="http://schemas.microsoft.com/office/powerpoint/2010/main" val="3086658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Talk about what</a:t>
            </a:r>
            <a:r>
              <a:rPr lang="en-GB" baseline="0" dirty="0" smtClean="0"/>
              <a:t> is the Arduino and it is considered as an open source</a:t>
            </a:r>
          </a:p>
          <a:p>
            <a:r>
              <a:rPr lang="en-US" sz="1200" b="1" i="0" kern="1200" dirty="0" smtClean="0">
                <a:solidFill>
                  <a:schemeClr val="tx1"/>
                </a:solidFill>
                <a:effectLst/>
                <a:latin typeface="+mn-lt"/>
                <a:ea typeface="+mn-ea"/>
                <a:cs typeface="+mn-cs"/>
              </a:rPr>
              <a:t>Early Influences (2003-2005):</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groundwork for Arduino was laid at the Interaction Design Institute Ivrea (IDII) in Italy.</a:t>
            </a:r>
          </a:p>
          <a:p>
            <a:r>
              <a:rPr lang="en-US" sz="1200" b="0" i="0" kern="1200" dirty="0" smtClean="0">
                <a:solidFill>
                  <a:schemeClr val="tx1"/>
                </a:solidFill>
                <a:effectLst/>
                <a:latin typeface="+mn-lt"/>
                <a:ea typeface="+mn-ea"/>
                <a:cs typeface="+mn-cs"/>
              </a:rPr>
              <a:t>Students there found existing microcontrollers expensive and complex.</a:t>
            </a:r>
          </a:p>
          <a:p>
            <a:r>
              <a:rPr lang="en-US" sz="1200" b="0" i="0" kern="1200" dirty="0" smtClean="0">
                <a:solidFill>
                  <a:schemeClr val="tx1"/>
                </a:solidFill>
                <a:effectLst/>
                <a:latin typeface="+mn-lt"/>
                <a:ea typeface="+mn-ea"/>
                <a:cs typeface="+mn-cs"/>
              </a:rPr>
              <a:t>Hernando </a:t>
            </a:r>
            <a:r>
              <a:rPr lang="en-US" sz="1200" b="0" i="0" kern="1200" dirty="0" err="1" smtClean="0">
                <a:solidFill>
                  <a:schemeClr val="tx1"/>
                </a:solidFill>
                <a:effectLst/>
                <a:latin typeface="+mn-lt"/>
                <a:ea typeface="+mn-ea"/>
                <a:cs typeface="+mn-cs"/>
              </a:rPr>
              <a:t>Barragán's</a:t>
            </a:r>
            <a:r>
              <a:rPr lang="en-US" sz="1200" b="0" i="0" kern="1200" dirty="0" smtClean="0">
                <a:solidFill>
                  <a:schemeClr val="tx1"/>
                </a:solidFill>
                <a:effectLst/>
                <a:latin typeface="+mn-lt"/>
                <a:ea typeface="+mn-ea"/>
                <a:cs typeface="+mn-cs"/>
              </a:rPr>
              <a:t> Wiring platform, created in 2004 as a Master's thesis project, provided a foundation for a simpler approach.</a:t>
            </a:r>
          </a:p>
          <a:p>
            <a:r>
              <a:rPr lang="en-US" sz="1200" b="1" i="0" kern="1200" dirty="0" smtClean="0">
                <a:solidFill>
                  <a:schemeClr val="tx1"/>
                </a:solidFill>
                <a:effectLst/>
                <a:latin typeface="+mn-lt"/>
                <a:ea typeface="+mn-ea"/>
                <a:cs typeface="+mn-cs"/>
              </a:rPr>
              <a:t>Birth of Arduino (2005):</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Massimo </a:t>
            </a:r>
            <a:r>
              <a:rPr lang="en-US" sz="1200" b="0" i="0" kern="1200" dirty="0" err="1" smtClean="0">
                <a:solidFill>
                  <a:schemeClr val="tx1"/>
                </a:solidFill>
                <a:effectLst/>
                <a:latin typeface="+mn-lt"/>
                <a:ea typeface="+mn-ea"/>
                <a:cs typeface="+mn-cs"/>
              </a:rPr>
              <a:t>Banzi</a:t>
            </a:r>
            <a:r>
              <a:rPr lang="en-US" sz="1200" b="0" i="0" kern="1200" dirty="0" smtClean="0">
                <a:solidFill>
                  <a:schemeClr val="tx1"/>
                </a:solidFill>
                <a:effectLst/>
                <a:latin typeface="+mn-lt"/>
                <a:ea typeface="+mn-ea"/>
                <a:cs typeface="+mn-cs"/>
              </a:rPr>
              <a:t>, David </a:t>
            </a:r>
            <a:r>
              <a:rPr lang="en-US" sz="1200" b="0" i="0" kern="1200" dirty="0" err="1" smtClean="0">
                <a:solidFill>
                  <a:schemeClr val="tx1"/>
                </a:solidFill>
                <a:effectLst/>
                <a:latin typeface="+mn-lt"/>
                <a:ea typeface="+mn-ea"/>
                <a:cs typeface="+mn-cs"/>
              </a:rPr>
              <a:t>Cuartielles</a:t>
            </a:r>
            <a:r>
              <a:rPr lang="en-US" sz="1200" b="0" i="0" kern="1200" dirty="0" smtClean="0">
                <a:solidFill>
                  <a:schemeClr val="tx1"/>
                </a:solidFill>
                <a:effectLst/>
                <a:latin typeface="+mn-lt"/>
                <a:ea typeface="+mn-ea"/>
                <a:cs typeface="+mn-cs"/>
              </a:rPr>
              <a:t>, and others at IDII built upon Wiring to create Arduino in 2005.</a:t>
            </a:r>
          </a:p>
          <a:p>
            <a:r>
              <a:rPr lang="en-US" sz="1200" b="0" i="0" kern="1200" dirty="0" smtClean="0">
                <a:solidFill>
                  <a:schemeClr val="tx1"/>
                </a:solidFill>
                <a:effectLst/>
                <a:latin typeface="+mn-lt"/>
                <a:ea typeface="+mn-ea"/>
                <a:cs typeface="+mn-cs"/>
              </a:rPr>
              <a:t>The name "Arduino" came from a bar in Ivrea frequented by the founders.</a:t>
            </a:r>
          </a:p>
          <a:p>
            <a:r>
              <a:rPr lang="en-US" sz="1200" b="0" i="0" kern="1200" dirty="0" smtClean="0">
                <a:solidFill>
                  <a:schemeClr val="tx1"/>
                </a:solidFill>
                <a:effectLst/>
                <a:latin typeface="+mn-lt"/>
                <a:ea typeface="+mn-ea"/>
                <a:cs typeface="+mn-cs"/>
              </a:rPr>
              <a:t>The goal was to make electronics development easier for students and non-engineers.</a:t>
            </a:r>
          </a:p>
          <a:p>
            <a:r>
              <a:rPr lang="en-US" sz="1200" b="1" i="0" kern="1200" dirty="0" smtClean="0">
                <a:solidFill>
                  <a:schemeClr val="tx1"/>
                </a:solidFill>
                <a:effectLst/>
                <a:latin typeface="+mn-lt"/>
                <a:ea typeface="+mn-ea"/>
                <a:cs typeface="+mn-cs"/>
              </a:rPr>
              <a:t>Evolution and Growth (2005-Present):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first widely available Arduino board, the </a:t>
            </a:r>
            <a:r>
              <a:rPr lang="en-US" sz="1200" b="0" i="0" kern="1200" dirty="0" err="1" smtClean="0">
                <a:solidFill>
                  <a:schemeClr val="tx1"/>
                </a:solidFill>
                <a:effectLst/>
                <a:latin typeface="+mn-lt"/>
                <a:ea typeface="+mn-ea"/>
                <a:cs typeface="+mn-cs"/>
              </a:rPr>
              <a:t>Diecimila</a:t>
            </a:r>
            <a:r>
              <a:rPr lang="en-US" sz="1200" b="0" i="0" kern="1200" dirty="0" smtClean="0">
                <a:solidFill>
                  <a:schemeClr val="tx1"/>
                </a:solidFill>
                <a:effectLst/>
                <a:latin typeface="+mn-lt"/>
                <a:ea typeface="+mn-ea"/>
                <a:cs typeface="+mn-cs"/>
              </a:rPr>
              <a:t>, arrived in 2007.</a:t>
            </a:r>
          </a:p>
          <a:p>
            <a:r>
              <a:rPr lang="en-US" sz="1200" b="0" i="0" kern="1200" dirty="0" smtClean="0">
                <a:solidFill>
                  <a:schemeClr val="tx1"/>
                </a:solidFill>
                <a:effectLst/>
                <a:latin typeface="+mn-lt"/>
                <a:ea typeface="+mn-ea"/>
                <a:cs typeface="+mn-cs"/>
              </a:rPr>
              <a:t>Arduino's open-source hardware and software fostered a large and active community.</a:t>
            </a:r>
          </a:p>
          <a:p>
            <a:r>
              <a:rPr lang="en-US" sz="1200" b="0" i="0" kern="1200" dirty="0" smtClean="0">
                <a:solidFill>
                  <a:schemeClr val="tx1"/>
                </a:solidFill>
                <a:effectLst/>
                <a:latin typeface="+mn-lt"/>
                <a:ea typeface="+mn-ea"/>
                <a:cs typeface="+mn-cs"/>
              </a:rPr>
              <a:t>The Arduino family expanded with various boards catering to different needs and functionalities.</a:t>
            </a:r>
          </a:p>
          <a:p>
            <a:r>
              <a:rPr lang="en-US" sz="1200" b="0" i="0" kern="1200" dirty="0" smtClean="0">
                <a:solidFill>
                  <a:schemeClr val="tx1"/>
                </a:solidFill>
                <a:effectLst/>
                <a:latin typeface="+mn-lt"/>
                <a:ea typeface="+mn-ea"/>
                <a:cs typeface="+mn-cs"/>
              </a:rPr>
              <a:t>In 2012, the Due became the first Arduino board with a 32-bit processor, offering increased power.</a:t>
            </a:r>
          </a:p>
          <a:p>
            <a:r>
              <a:rPr lang="en-US" sz="1200" b="0" i="0" kern="1200" dirty="0" smtClean="0">
                <a:solidFill>
                  <a:schemeClr val="tx1"/>
                </a:solidFill>
                <a:effectLst/>
                <a:latin typeface="+mn-lt"/>
                <a:ea typeface="+mn-ea"/>
                <a:cs typeface="+mn-cs"/>
              </a:rPr>
              <a:t>Arduino continues to evolve, with the recent release of Arduino IDE 2.0 in September 2022.</a:t>
            </a:r>
          </a:p>
          <a:p>
            <a:r>
              <a:rPr lang="en-US" sz="1200" b="1" i="0" kern="1200" dirty="0" smtClean="0">
                <a:solidFill>
                  <a:schemeClr val="tx1"/>
                </a:solidFill>
                <a:effectLst/>
                <a:latin typeface="+mn-lt"/>
                <a:ea typeface="+mn-ea"/>
                <a:cs typeface="+mn-cs"/>
              </a:rPr>
              <a:t>Challenges and Impact: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Despite its success, Arduino faced legal disputes regarding trademarks in the 2010s.</a:t>
            </a:r>
          </a:p>
          <a:p>
            <a:r>
              <a:rPr lang="en-US" sz="1200" b="0" i="0" kern="1200" dirty="0" smtClean="0">
                <a:solidFill>
                  <a:schemeClr val="tx1"/>
                </a:solidFill>
                <a:effectLst/>
                <a:latin typeface="+mn-lt"/>
                <a:ea typeface="+mn-ea"/>
                <a:cs typeface="+mn-cs"/>
              </a:rPr>
              <a:t>Today, Arduino remains a significant player in democratizing electronics and inspiring creativity.</a:t>
            </a:r>
          </a:p>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5</a:t>
            </a:fld>
            <a:endParaRPr lang="en-US"/>
          </a:p>
        </p:txBody>
      </p:sp>
    </p:spTree>
    <p:extLst>
      <p:ext uri="{BB962C8B-B14F-4D97-AF65-F5344CB8AC3E}">
        <p14:creationId xmlns:p14="http://schemas.microsoft.com/office/powerpoint/2010/main" val="406414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9</a:t>
            </a:fld>
            <a:endParaRPr lang="en-US"/>
          </a:p>
        </p:txBody>
      </p:sp>
    </p:spTree>
    <p:extLst>
      <p:ext uri="{BB962C8B-B14F-4D97-AF65-F5344CB8AC3E}">
        <p14:creationId xmlns:p14="http://schemas.microsoft.com/office/powerpoint/2010/main" val="3167932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11</a:t>
            </a:fld>
            <a:endParaRPr lang="en-US"/>
          </a:p>
        </p:txBody>
      </p:sp>
    </p:spTree>
    <p:extLst>
      <p:ext uri="{BB962C8B-B14F-4D97-AF65-F5344CB8AC3E}">
        <p14:creationId xmlns:p14="http://schemas.microsoft.com/office/powerpoint/2010/main" val="356501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17</a:t>
            </a:fld>
            <a:endParaRPr lang="en-US"/>
          </a:p>
        </p:txBody>
      </p:sp>
    </p:spTree>
    <p:extLst>
      <p:ext uri="{BB962C8B-B14F-4D97-AF65-F5344CB8AC3E}">
        <p14:creationId xmlns:p14="http://schemas.microsoft.com/office/powerpoint/2010/main" val="305363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20</a:t>
            </a:fld>
            <a:endParaRPr lang="en-US"/>
          </a:p>
        </p:txBody>
      </p:sp>
    </p:spTree>
    <p:extLst>
      <p:ext uri="{BB962C8B-B14F-4D97-AF65-F5344CB8AC3E}">
        <p14:creationId xmlns:p14="http://schemas.microsoft.com/office/powerpoint/2010/main" val="2140255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22</a:t>
            </a:fld>
            <a:endParaRPr lang="en-US"/>
          </a:p>
        </p:txBody>
      </p:sp>
    </p:spTree>
    <p:extLst>
      <p:ext uri="{BB962C8B-B14F-4D97-AF65-F5344CB8AC3E}">
        <p14:creationId xmlns:p14="http://schemas.microsoft.com/office/powerpoint/2010/main" val="2705736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23</a:t>
            </a:fld>
            <a:endParaRPr lang="en-US"/>
          </a:p>
        </p:txBody>
      </p:sp>
    </p:spTree>
    <p:extLst>
      <p:ext uri="{BB962C8B-B14F-4D97-AF65-F5344CB8AC3E}">
        <p14:creationId xmlns:p14="http://schemas.microsoft.com/office/powerpoint/2010/main" val="3920178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FC370-EBB8-4B14-92AB-A9DEC6431733}" type="slidenum">
              <a:rPr lang="en-US" smtClean="0"/>
              <a:t>25</a:t>
            </a:fld>
            <a:endParaRPr lang="en-US"/>
          </a:p>
        </p:txBody>
      </p:sp>
    </p:spTree>
    <p:extLst>
      <p:ext uri="{BB962C8B-B14F-4D97-AF65-F5344CB8AC3E}">
        <p14:creationId xmlns:p14="http://schemas.microsoft.com/office/powerpoint/2010/main" val="4164057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5C9C9B-F318-489D-A1CC-60FB7D3B3E96}"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339893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C9C9B-F318-489D-A1CC-60FB7D3B3E96}"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14791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C9C9B-F318-489D-A1CC-60FB7D3B3E96}"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182241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C9C9B-F318-489D-A1CC-60FB7D3B3E96}"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422461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5C9C9B-F318-489D-A1CC-60FB7D3B3E96}"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5941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5C9C9B-F318-489D-A1CC-60FB7D3B3E96}"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401170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5C9C9B-F318-489D-A1CC-60FB7D3B3E96}" type="datetimeFigureOut">
              <a:rPr lang="en-US" smtClean="0"/>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21382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5C9C9B-F318-489D-A1CC-60FB7D3B3E96}" type="datetimeFigureOut">
              <a:rPr lang="en-US" smtClean="0"/>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163277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5C9C9B-F318-489D-A1CC-60FB7D3B3E96}" type="datetimeFigureOut">
              <a:rPr lang="en-US" smtClean="0"/>
              <a:t>4/13/2024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369652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5C9C9B-F318-489D-A1CC-60FB7D3B3E96}"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3625222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5C9C9B-F318-489D-A1CC-60FB7D3B3E96}"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A4E7-4D6A-4F3B-BB15-4E8B9140F599}" type="slidenum">
              <a:rPr lang="en-US" smtClean="0"/>
              <a:t>‹#›</a:t>
            </a:fld>
            <a:endParaRPr lang="en-US"/>
          </a:p>
        </p:txBody>
      </p:sp>
    </p:spTree>
    <p:extLst>
      <p:ext uri="{BB962C8B-B14F-4D97-AF65-F5344CB8AC3E}">
        <p14:creationId xmlns:p14="http://schemas.microsoft.com/office/powerpoint/2010/main" val="3007978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C9C9B-F318-489D-A1CC-60FB7D3B3E96}" type="datetimeFigureOut">
              <a:rPr lang="en-US" smtClean="0"/>
              <a:t>4/13/2024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5A4E7-4D6A-4F3B-BB15-4E8B9140F599}" type="slidenum">
              <a:rPr lang="en-US" smtClean="0"/>
              <a:t>‹#›</a:t>
            </a:fld>
            <a:endParaRPr lang="en-US"/>
          </a:p>
        </p:txBody>
      </p:sp>
    </p:spTree>
    <p:extLst>
      <p:ext uri="{BB962C8B-B14F-4D97-AF65-F5344CB8AC3E}">
        <p14:creationId xmlns:p14="http://schemas.microsoft.com/office/powerpoint/2010/main" val="1081790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ircuitdigest.com/microcontroller-projects/interfacing-ir-sensor-module-with-arduin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owtomechatronics.com/tutorials/arduino/ultrasonic-sensor-hc-sr0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bdelrahman-ezz-16653a1a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t.me/aBadr22"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Arduino Workshop ‘24</a:t>
            </a:r>
            <a:endParaRPr lang="en-US" dirty="0"/>
          </a:p>
        </p:txBody>
      </p:sp>
      <p:sp>
        <p:nvSpPr>
          <p:cNvPr id="3" name="Subtitle 2"/>
          <p:cNvSpPr>
            <a:spLocks noGrp="1"/>
          </p:cNvSpPr>
          <p:nvPr>
            <p:ph type="subTitle" idx="1"/>
          </p:nvPr>
        </p:nvSpPr>
        <p:spPr/>
        <p:txBody>
          <a:bodyPr/>
          <a:lstStyle/>
          <a:p>
            <a:r>
              <a:rPr lang="en-GB" dirty="0" smtClean="0"/>
              <a:t>By/ Abdelrahman Badr</a:t>
            </a:r>
            <a:endParaRPr lang="en-US" dirty="0"/>
          </a:p>
        </p:txBody>
      </p:sp>
    </p:spTree>
    <p:extLst>
      <p:ext uri="{BB962C8B-B14F-4D97-AF65-F5344CB8AC3E}">
        <p14:creationId xmlns:p14="http://schemas.microsoft.com/office/powerpoint/2010/main" val="716275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Interface With Digital Devices (HW side) </a:t>
            </a:r>
            <a:endParaRPr lang="en-US" dirty="0"/>
          </a:p>
        </p:txBody>
      </p:sp>
      <p:sp>
        <p:nvSpPr>
          <p:cNvPr id="3" name="Content Placeholder 2"/>
          <p:cNvSpPr>
            <a:spLocks noGrp="1"/>
          </p:cNvSpPr>
          <p:nvPr>
            <p:ph idx="1"/>
          </p:nvPr>
        </p:nvSpPr>
        <p:spPr/>
        <p:txBody>
          <a:bodyPr/>
          <a:lstStyle/>
          <a:p>
            <a:pPr marL="514350" indent="-514350">
              <a:buAutoNum type="arabicParenR"/>
            </a:pPr>
            <a:r>
              <a:rPr lang="en-GB" dirty="0" smtClean="0"/>
              <a:t>Determine the type of connected device (in this case will be digital)</a:t>
            </a:r>
          </a:p>
          <a:p>
            <a:pPr marL="514350" indent="-514350">
              <a:buAutoNum type="arabicParenR"/>
            </a:pPr>
            <a:r>
              <a:rPr lang="en-GB" dirty="0" smtClean="0"/>
              <a:t>Determine the pins that should be connected to the device</a:t>
            </a:r>
          </a:p>
          <a:p>
            <a:pPr marL="514350" indent="-514350">
              <a:buAutoNum type="arabicParenR"/>
            </a:pPr>
            <a:endParaRPr lang="en-US" dirty="0"/>
          </a:p>
        </p:txBody>
      </p:sp>
    </p:spTree>
    <p:extLst>
      <p:ext uri="{BB962C8B-B14F-4D97-AF65-F5344CB8AC3E}">
        <p14:creationId xmlns:p14="http://schemas.microsoft.com/office/powerpoint/2010/main" val="2729653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Interface With Digital Devices (SW side) </a:t>
            </a:r>
            <a:endParaRPr lang="en-US" dirty="0"/>
          </a:p>
        </p:txBody>
      </p:sp>
      <p:sp>
        <p:nvSpPr>
          <p:cNvPr id="3" name="Content Placeholder 2"/>
          <p:cNvSpPr>
            <a:spLocks noGrp="1"/>
          </p:cNvSpPr>
          <p:nvPr>
            <p:ph idx="1"/>
          </p:nvPr>
        </p:nvSpPr>
        <p:spPr/>
        <p:txBody>
          <a:bodyPr/>
          <a:lstStyle/>
          <a:p>
            <a:r>
              <a:rPr lang="en-GB" dirty="0" smtClean="0"/>
              <a:t>Can you remember the layout of Arduino IDE ?!</a:t>
            </a:r>
            <a:endParaRPr lang="en-US" dirty="0"/>
          </a:p>
        </p:txBody>
      </p:sp>
    </p:spTree>
    <p:extLst>
      <p:ext uri="{BB962C8B-B14F-4D97-AF65-F5344CB8AC3E}">
        <p14:creationId xmlns:p14="http://schemas.microsoft.com/office/powerpoint/2010/main" val="1032536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Arduino IDE layout</a:t>
            </a:r>
            <a:endParaRPr lang="en-US" dirty="0"/>
          </a:p>
        </p:txBody>
      </p:sp>
      <p:pic>
        <p:nvPicPr>
          <p:cNvPr id="4" name="Picture 3"/>
          <p:cNvPicPr>
            <a:picLocks noChangeAspect="1"/>
          </p:cNvPicPr>
          <p:nvPr/>
        </p:nvPicPr>
        <p:blipFill>
          <a:blip r:embed="rId2"/>
          <a:stretch>
            <a:fillRect/>
          </a:stretch>
        </p:blipFill>
        <p:spPr>
          <a:xfrm>
            <a:off x="2886075" y="1460937"/>
            <a:ext cx="6419850" cy="4740165"/>
          </a:xfrm>
          <a:prstGeom prst="rect">
            <a:avLst/>
          </a:prstGeom>
        </p:spPr>
      </p:pic>
    </p:spTree>
    <p:extLst>
      <p:ext uri="{BB962C8B-B14F-4D97-AF65-F5344CB8AC3E}">
        <p14:creationId xmlns:p14="http://schemas.microsoft.com/office/powerpoint/2010/main" val="614176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Interface With Digital Devices (SW side) </a:t>
            </a:r>
            <a:endParaRPr lang="en-US" dirty="0"/>
          </a:p>
        </p:txBody>
      </p:sp>
      <p:sp>
        <p:nvSpPr>
          <p:cNvPr id="3" name="Content Placeholder 2"/>
          <p:cNvSpPr>
            <a:spLocks noGrp="1"/>
          </p:cNvSpPr>
          <p:nvPr>
            <p:ph idx="1"/>
          </p:nvPr>
        </p:nvSpPr>
        <p:spPr/>
        <p:txBody>
          <a:bodyPr/>
          <a:lstStyle/>
          <a:p>
            <a:pPr marL="514350" indent="-514350">
              <a:buAutoNum type="arabicParenR"/>
            </a:pPr>
            <a:r>
              <a:rPr lang="en-GB" dirty="0" smtClean="0"/>
              <a:t>Set-up the device pins by setting the pins as digital input or output pins</a:t>
            </a:r>
          </a:p>
          <a:p>
            <a:pPr marL="971550" lvl="1" indent="-514350">
              <a:buAutoNum type="arabicParenR"/>
            </a:pPr>
            <a:r>
              <a:rPr lang="en-GB" dirty="0" smtClean="0"/>
              <a:t>Digital Input: </a:t>
            </a:r>
            <a:r>
              <a:rPr lang="en-GB" dirty="0" err="1" smtClean="0"/>
              <a:t>pinMode</a:t>
            </a:r>
            <a:r>
              <a:rPr lang="en-GB" dirty="0" smtClean="0"/>
              <a:t>(</a:t>
            </a:r>
            <a:r>
              <a:rPr lang="en-GB" dirty="0" err="1" smtClean="0"/>
              <a:t>pinNumber</a:t>
            </a:r>
            <a:r>
              <a:rPr lang="en-GB" dirty="0" smtClean="0"/>
              <a:t>, INPUT);</a:t>
            </a:r>
          </a:p>
          <a:p>
            <a:pPr marL="971550" lvl="1" indent="-514350">
              <a:buFont typeface="Arial" panose="020B0604020202020204" pitchFamily="34" charset="0"/>
              <a:buAutoNum type="arabicParenR"/>
            </a:pPr>
            <a:r>
              <a:rPr lang="en-GB" dirty="0" smtClean="0"/>
              <a:t>Digital Input: </a:t>
            </a:r>
            <a:r>
              <a:rPr lang="en-GB" dirty="0" err="1" smtClean="0"/>
              <a:t>pinMode</a:t>
            </a:r>
            <a:r>
              <a:rPr lang="en-GB" dirty="0" smtClean="0"/>
              <a:t>(</a:t>
            </a:r>
            <a:r>
              <a:rPr lang="en-GB" dirty="0" err="1" smtClean="0"/>
              <a:t>pinNumber</a:t>
            </a:r>
            <a:r>
              <a:rPr lang="en-GB" dirty="0" smtClean="0"/>
              <a:t>, OUTPUT);</a:t>
            </a:r>
            <a:endParaRPr lang="en-GB" dirty="0" smtClean="0"/>
          </a:p>
          <a:p>
            <a:pPr marL="514350" indent="-514350">
              <a:buAutoNum type="arabicParenR"/>
            </a:pPr>
            <a:r>
              <a:rPr lang="en-GB" dirty="0" smtClean="0"/>
              <a:t>Deal with pins according to the project</a:t>
            </a:r>
          </a:p>
          <a:p>
            <a:pPr marL="971550" lvl="1" indent="-514350">
              <a:buAutoNum type="arabicParenR"/>
            </a:pPr>
            <a:r>
              <a:rPr lang="en-GB" dirty="0" smtClean="0"/>
              <a:t>Digital Input: Read incoming </a:t>
            </a:r>
            <a:r>
              <a:rPr lang="en-GB" dirty="0"/>
              <a:t>v</a:t>
            </a:r>
            <a:r>
              <a:rPr lang="en-GB" dirty="0" smtClean="0"/>
              <a:t>alue to the pin</a:t>
            </a:r>
          </a:p>
          <a:p>
            <a:pPr marL="1428750" lvl="2" indent="-514350">
              <a:buFont typeface="Arial" panose="020B0604020202020204" pitchFamily="34" charset="0"/>
              <a:buAutoNum type="arabicParenR"/>
            </a:pPr>
            <a:r>
              <a:rPr lang="en-GB" dirty="0" err="1" smtClean="0"/>
              <a:t>int</a:t>
            </a:r>
            <a:r>
              <a:rPr lang="en-GB" dirty="0" smtClean="0"/>
              <a:t> x = </a:t>
            </a:r>
            <a:r>
              <a:rPr lang="en-GB" dirty="0" err="1" smtClean="0"/>
              <a:t>digitalRead</a:t>
            </a:r>
            <a:r>
              <a:rPr lang="en-GB" dirty="0" smtClean="0"/>
              <a:t>(</a:t>
            </a:r>
            <a:r>
              <a:rPr lang="en-GB" dirty="0" err="1" smtClean="0"/>
              <a:t>pinNumber</a:t>
            </a:r>
            <a:r>
              <a:rPr lang="en-GB" dirty="0" smtClean="0"/>
              <a:t>);   (NOTE: X will be either zero or one) </a:t>
            </a:r>
            <a:endParaRPr lang="en-GB" dirty="0" smtClean="0"/>
          </a:p>
          <a:p>
            <a:pPr marL="971550" lvl="1" indent="-514350">
              <a:buAutoNum type="arabicParenR"/>
            </a:pPr>
            <a:r>
              <a:rPr lang="en-GB" dirty="0" smtClean="0"/>
              <a:t>Digital Output</a:t>
            </a:r>
          </a:p>
          <a:p>
            <a:pPr marL="1428750" lvl="2" indent="-514350">
              <a:buAutoNum type="arabicParenR"/>
            </a:pPr>
            <a:r>
              <a:rPr lang="en-GB" dirty="0" smtClean="0"/>
              <a:t>Output zero: </a:t>
            </a:r>
            <a:r>
              <a:rPr lang="en-GB" dirty="0" err="1" smtClean="0"/>
              <a:t>digitalWrite</a:t>
            </a:r>
            <a:r>
              <a:rPr lang="en-GB" dirty="0" smtClean="0"/>
              <a:t>(</a:t>
            </a:r>
            <a:r>
              <a:rPr lang="en-GB" dirty="0" err="1" smtClean="0"/>
              <a:t>pinNumber</a:t>
            </a:r>
            <a:r>
              <a:rPr lang="en-GB" dirty="0" smtClean="0"/>
              <a:t>, LOW);</a:t>
            </a:r>
          </a:p>
          <a:p>
            <a:pPr marL="1428750" lvl="2" indent="-514350">
              <a:buAutoNum type="arabicParenR"/>
            </a:pPr>
            <a:r>
              <a:rPr lang="en-GB" dirty="0" smtClean="0"/>
              <a:t>Output 5V: </a:t>
            </a:r>
            <a:r>
              <a:rPr lang="en-GB" dirty="0" err="1" smtClean="0"/>
              <a:t>digitalWrite</a:t>
            </a:r>
            <a:r>
              <a:rPr lang="en-GB" dirty="0" smtClean="0"/>
              <a:t>(</a:t>
            </a:r>
            <a:r>
              <a:rPr lang="en-GB" dirty="0" err="1" smtClean="0"/>
              <a:t>pinNumber</a:t>
            </a:r>
            <a:r>
              <a:rPr lang="en-GB" dirty="0" smtClean="0"/>
              <a:t>, HIGH);</a:t>
            </a:r>
            <a:endParaRPr lang="en-GB" dirty="0" smtClean="0"/>
          </a:p>
        </p:txBody>
      </p:sp>
    </p:spTree>
    <p:extLst>
      <p:ext uri="{BB962C8B-B14F-4D97-AF65-F5344CB8AC3E}">
        <p14:creationId xmlns:p14="http://schemas.microsoft.com/office/powerpoint/2010/main" val="2839400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Example1: Control LED with Push-Button</a:t>
            </a:r>
            <a:endParaRPr lang="en-US" dirty="0"/>
          </a:p>
        </p:txBody>
      </p:sp>
      <p:pic>
        <p:nvPicPr>
          <p:cNvPr id="4" name="Picture 3"/>
          <p:cNvPicPr>
            <a:picLocks noChangeAspect="1"/>
          </p:cNvPicPr>
          <p:nvPr/>
        </p:nvPicPr>
        <p:blipFill rotWithShape="1">
          <a:blip r:embed="rId2"/>
          <a:srcRect l="51897" t="18197" r="5000" b="2379"/>
          <a:stretch/>
        </p:blipFill>
        <p:spPr>
          <a:xfrm>
            <a:off x="504497" y="1786758"/>
            <a:ext cx="5255172" cy="3860019"/>
          </a:xfrm>
          <a:prstGeom prst="rect">
            <a:avLst/>
          </a:prstGeom>
        </p:spPr>
      </p:pic>
      <p:pic>
        <p:nvPicPr>
          <p:cNvPr id="6" name="Picture 5"/>
          <p:cNvPicPr>
            <a:picLocks noChangeAspect="1"/>
          </p:cNvPicPr>
          <p:nvPr/>
        </p:nvPicPr>
        <p:blipFill>
          <a:blip r:embed="rId3"/>
          <a:stretch>
            <a:fillRect/>
          </a:stretch>
        </p:blipFill>
        <p:spPr>
          <a:xfrm>
            <a:off x="5917980" y="1786758"/>
            <a:ext cx="5286048" cy="4099035"/>
          </a:xfrm>
          <a:prstGeom prst="rect">
            <a:avLst/>
          </a:prstGeom>
        </p:spPr>
      </p:pic>
    </p:spTree>
    <p:extLst>
      <p:ext uri="{BB962C8B-B14F-4D97-AF65-F5344CB8AC3E}">
        <p14:creationId xmlns:p14="http://schemas.microsoft.com/office/powerpoint/2010/main" val="3657850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https://circuitdigest.com/microcontroller-projects/interfacing-ir-sensor-module-with-arduino</a:t>
            </a:r>
            <a:endParaRPr lang="en-US" dirty="0" smtClean="0"/>
          </a:p>
          <a:p>
            <a:r>
              <a:rPr lang="en-US" dirty="0"/>
              <a:t>An </a:t>
            </a:r>
            <a:r>
              <a:rPr lang="en-US" b="1" dirty="0"/>
              <a:t>infrared proximity sensor or IR Sensor</a:t>
            </a:r>
            <a:r>
              <a:rPr lang="en-US" dirty="0"/>
              <a:t> is an electronic device that emits infrared lights to sense some aspect of the surroundings and can be employed to detect the motion of an object. As this is a passive sensor, it can only measure infrared radiation. This sensor is very common in the electronic industry and if you’ve ever tried to design an obstacle avoidance robot or any other proximity detection-based system, chances are you already know about this module, and if you don’t, then follow this article as here we will discuss everything about it</a:t>
            </a:r>
            <a:r>
              <a:rPr lang="en-US" dirty="0" smtClean="0"/>
              <a:t>.</a:t>
            </a:r>
          </a:p>
          <a:p>
            <a:endParaRPr lang="en-US" dirty="0"/>
          </a:p>
        </p:txBody>
      </p:sp>
    </p:spTree>
    <p:extLst>
      <p:ext uri="{BB962C8B-B14F-4D97-AF65-F5344CB8AC3E}">
        <p14:creationId xmlns:p14="http://schemas.microsoft.com/office/powerpoint/2010/main" val="1614143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descr="IR Sensor Module Pinou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7632" y="1825625"/>
            <a:ext cx="675673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188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0503"/>
          </a:xfrm>
        </p:spPr>
        <p:txBody>
          <a:bodyPr/>
          <a:lstStyle/>
          <a:p>
            <a:r>
              <a:rPr lang="en-US" dirty="0" smtClean="0"/>
              <a:t>IR</a:t>
            </a:r>
            <a:endParaRPr lang="en-US" dirty="0"/>
          </a:p>
        </p:txBody>
      </p:sp>
      <p:sp>
        <p:nvSpPr>
          <p:cNvPr id="3" name="Content Placeholder 2"/>
          <p:cNvSpPr>
            <a:spLocks noGrp="1"/>
          </p:cNvSpPr>
          <p:nvPr>
            <p:ph idx="1"/>
          </p:nvPr>
        </p:nvSpPr>
        <p:spPr>
          <a:xfrm>
            <a:off x="838200" y="1030014"/>
            <a:ext cx="5814848" cy="5644055"/>
          </a:xfrm>
        </p:spPr>
        <p:txBody>
          <a:bodyPr>
            <a:normAutofit fontScale="70000" lnSpcReduction="20000"/>
          </a:bodyPr>
          <a:lstStyle/>
          <a:p>
            <a:r>
              <a:rPr lang="en-US" dirty="0"/>
              <a:t>The </a:t>
            </a:r>
            <a:r>
              <a:rPr lang="en-US" b="1" dirty="0"/>
              <a:t>working of the IR sensor module</a:t>
            </a:r>
            <a:r>
              <a:rPr lang="en-US" dirty="0"/>
              <a:t> is very simple, it consists of two main components: the first is the IR transmitter section and the second is the IR receiver section. In the transmitter section, </a:t>
            </a:r>
            <a:r>
              <a:rPr lang="en-US" b="1" dirty="0"/>
              <a:t>IR led</a:t>
            </a:r>
            <a:r>
              <a:rPr lang="en-US" dirty="0"/>
              <a:t> is used and in the receiver section, a </a:t>
            </a:r>
            <a:r>
              <a:rPr lang="en-US" b="1" dirty="0"/>
              <a:t>photodiode</a:t>
            </a:r>
            <a:r>
              <a:rPr lang="en-US" dirty="0"/>
              <a:t> is used to receive infrared signal and after some signal processing and conditioning, you will get the output</a:t>
            </a:r>
            <a:r>
              <a:rPr lang="en-US" dirty="0" smtClean="0"/>
              <a:t>.</a:t>
            </a:r>
          </a:p>
          <a:p>
            <a:r>
              <a:rPr lang="en-US" dirty="0"/>
              <a:t>An IR proximity sensor works by applying a voltage to the onboard </a:t>
            </a:r>
            <a:r>
              <a:rPr lang="en-US" b="1" dirty="0"/>
              <a:t>Infrared Light Emitting Diode</a:t>
            </a:r>
            <a:r>
              <a:rPr lang="en-US" dirty="0"/>
              <a:t> which in turn emits infrared light. This light propagates through the air and hits an object, after that </a:t>
            </a:r>
            <a:r>
              <a:rPr lang="en-US" dirty="0" smtClean="0"/>
              <a:t>the </a:t>
            </a:r>
            <a:r>
              <a:rPr lang="en-US" dirty="0"/>
              <a:t>light gets reflected in the photodiode sensor. If the object is close, the reflected light will be stronger, if the object is far away, the reflected light will be weaker. If you look closely toward the module. When the sensor becomes active it sends a corresponding </a:t>
            </a:r>
            <a:r>
              <a:rPr lang="en-US" b="1" dirty="0"/>
              <a:t>Low signal</a:t>
            </a:r>
            <a:r>
              <a:rPr lang="en-US" dirty="0"/>
              <a:t> through the output pin that can be sensed by an Arduino or any kind of microcontroller to execute a particular task. The one cool thing about this module is that it has two onboard LEDs built-in, one of which lights on when power is available and another one turns on when the circuit gets triggered.</a:t>
            </a:r>
          </a:p>
        </p:txBody>
      </p:sp>
      <p:pic>
        <p:nvPicPr>
          <p:cNvPr id="5" name="Picture 4"/>
          <p:cNvPicPr>
            <a:picLocks noChangeAspect="1"/>
          </p:cNvPicPr>
          <p:nvPr/>
        </p:nvPicPr>
        <p:blipFill>
          <a:blip r:embed="rId3"/>
          <a:stretch>
            <a:fillRect/>
          </a:stretch>
        </p:blipFill>
        <p:spPr>
          <a:xfrm>
            <a:off x="6747641" y="797419"/>
            <a:ext cx="5444359" cy="3091411"/>
          </a:xfrm>
          <a:prstGeom prst="rect">
            <a:avLst/>
          </a:prstGeom>
        </p:spPr>
      </p:pic>
      <p:pic>
        <p:nvPicPr>
          <p:cNvPr id="6" name="Picture 5"/>
          <p:cNvPicPr>
            <a:picLocks noChangeAspect="1"/>
          </p:cNvPicPr>
          <p:nvPr/>
        </p:nvPicPr>
        <p:blipFill rotWithShape="1">
          <a:blip r:embed="rId4"/>
          <a:srcRect t="12324"/>
          <a:stretch/>
        </p:blipFill>
        <p:spPr>
          <a:xfrm>
            <a:off x="6831724" y="4120056"/>
            <a:ext cx="5360276" cy="2379876"/>
          </a:xfrm>
          <a:prstGeom prst="rect">
            <a:avLst/>
          </a:prstGeom>
        </p:spPr>
      </p:pic>
      <p:cxnSp>
        <p:nvCxnSpPr>
          <p:cNvPr id="8" name="Straight Connector 7"/>
          <p:cNvCxnSpPr/>
          <p:nvPr/>
        </p:nvCxnSpPr>
        <p:spPr>
          <a:xfrm>
            <a:off x="6653048" y="1145628"/>
            <a:ext cx="0" cy="5265682"/>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6831724" y="3972910"/>
            <a:ext cx="5108029" cy="10511"/>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9550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Ultrasonic  </a:t>
            </a:r>
            <a:endParaRPr lang="en-US" dirty="0"/>
          </a:p>
        </p:txBody>
      </p:sp>
      <p:sp>
        <p:nvSpPr>
          <p:cNvPr id="3" name="Content Placeholder 2"/>
          <p:cNvSpPr>
            <a:spLocks noGrp="1"/>
          </p:cNvSpPr>
          <p:nvPr>
            <p:ph idx="1"/>
          </p:nvPr>
        </p:nvSpPr>
        <p:spPr>
          <a:xfrm>
            <a:off x="932793" y="1385887"/>
            <a:ext cx="10515600" cy="1504457"/>
          </a:xfrm>
        </p:spPr>
        <p:txBody>
          <a:bodyPr>
            <a:normAutofit fontScale="92500" lnSpcReduction="10000"/>
          </a:bodyPr>
          <a:lstStyle/>
          <a:p>
            <a:r>
              <a:rPr lang="en-US" dirty="0" smtClean="0">
                <a:hlinkClick r:id="rId2"/>
              </a:rPr>
              <a:t>https://howtomechatronics.com/tutorials/arduino/ultrasonic-sensor-hc-sr04/</a:t>
            </a:r>
            <a:endParaRPr lang="en-US" dirty="0" smtClean="0"/>
          </a:p>
          <a:p>
            <a:r>
              <a:rPr lang="en-US" dirty="0" smtClean="0"/>
              <a:t>The </a:t>
            </a:r>
            <a:r>
              <a:rPr lang="en-US" dirty="0"/>
              <a:t>HC-SR04 is an affordable and easy to use </a:t>
            </a:r>
            <a:r>
              <a:rPr lang="en-US" b="1" i="1" u="sng" dirty="0"/>
              <a:t>distance measuring </a:t>
            </a:r>
            <a:r>
              <a:rPr lang="en-US" dirty="0"/>
              <a:t>sensor </a:t>
            </a:r>
            <a:r>
              <a:rPr lang="en-US" b="1" i="1" u="sng" dirty="0"/>
              <a:t>which has a range from 2cm to 400cm </a:t>
            </a:r>
            <a:r>
              <a:rPr lang="en-US" dirty="0"/>
              <a:t>(about an inch to 13 feet).</a:t>
            </a:r>
          </a:p>
        </p:txBody>
      </p:sp>
      <p:pic>
        <p:nvPicPr>
          <p:cNvPr id="5" name="Picture 4"/>
          <p:cNvPicPr>
            <a:picLocks noChangeAspect="1"/>
          </p:cNvPicPr>
          <p:nvPr/>
        </p:nvPicPr>
        <p:blipFill>
          <a:blip r:embed="rId3"/>
          <a:stretch>
            <a:fillRect/>
          </a:stretch>
        </p:blipFill>
        <p:spPr>
          <a:xfrm>
            <a:off x="2301765" y="3005959"/>
            <a:ext cx="7315200" cy="3415862"/>
          </a:xfrm>
          <a:prstGeom prst="rect">
            <a:avLst/>
          </a:prstGeom>
        </p:spPr>
      </p:pic>
    </p:spTree>
    <p:extLst>
      <p:ext uri="{BB962C8B-B14F-4D97-AF65-F5344CB8AC3E}">
        <p14:creationId xmlns:p14="http://schemas.microsoft.com/office/powerpoint/2010/main" val="173837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Ultrasonic </a:t>
            </a:r>
            <a:endParaRPr lang="en-US" dirty="0"/>
          </a:p>
        </p:txBody>
      </p:sp>
      <p:sp>
        <p:nvSpPr>
          <p:cNvPr id="3" name="Content Placeholder 2"/>
          <p:cNvSpPr>
            <a:spLocks noGrp="1"/>
          </p:cNvSpPr>
          <p:nvPr>
            <p:ph idx="1"/>
          </p:nvPr>
        </p:nvSpPr>
        <p:spPr>
          <a:xfrm>
            <a:off x="838200" y="1825625"/>
            <a:ext cx="7128640" cy="4351338"/>
          </a:xfrm>
        </p:spPr>
        <p:txBody>
          <a:bodyPr/>
          <a:lstStyle/>
          <a:p>
            <a:pPr marL="0" indent="0">
              <a:buNone/>
            </a:pPr>
            <a:r>
              <a:rPr lang="en-US" dirty="0"/>
              <a:t>The sensor has 4 pins. </a:t>
            </a:r>
            <a:r>
              <a:rPr lang="en-US" b="1" i="1" dirty="0"/>
              <a:t>VCC</a:t>
            </a:r>
            <a:r>
              <a:rPr lang="en-US" dirty="0"/>
              <a:t> and </a:t>
            </a:r>
            <a:r>
              <a:rPr lang="en-US" b="1" i="1" dirty="0"/>
              <a:t>GND</a:t>
            </a:r>
            <a:r>
              <a:rPr lang="en-US" dirty="0"/>
              <a:t> go to </a:t>
            </a:r>
            <a:r>
              <a:rPr lang="en-US" b="1" i="1" dirty="0"/>
              <a:t>5V</a:t>
            </a:r>
            <a:r>
              <a:rPr lang="en-US" dirty="0"/>
              <a:t> and </a:t>
            </a:r>
            <a:r>
              <a:rPr lang="en-US" b="1" i="1" dirty="0"/>
              <a:t>GND</a:t>
            </a:r>
            <a:r>
              <a:rPr lang="en-US" dirty="0"/>
              <a:t> pins on the Arduino, and the </a:t>
            </a:r>
            <a:r>
              <a:rPr lang="en-US" b="1" i="1" dirty="0"/>
              <a:t>Trig</a:t>
            </a:r>
            <a:r>
              <a:rPr lang="en-US" dirty="0"/>
              <a:t> and </a:t>
            </a:r>
            <a:r>
              <a:rPr lang="en-US" b="1" i="1" dirty="0"/>
              <a:t>Echo </a:t>
            </a:r>
            <a:r>
              <a:rPr lang="en-US" dirty="0"/>
              <a:t>go to any digital Arduino pin. Using the </a:t>
            </a:r>
            <a:r>
              <a:rPr lang="en-US" b="1" i="1" dirty="0"/>
              <a:t>Trig </a:t>
            </a:r>
            <a:r>
              <a:rPr lang="en-US" dirty="0"/>
              <a:t>pin we send the ultrasound wave from the transmitter, and with the </a:t>
            </a:r>
            <a:r>
              <a:rPr lang="en-US" b="1" i="1" dirty="0"/>
              <a:t>Echo </a:t>
            </a:r>
            <a:r>
              <a:rPr lang="en-US" dirty="0"/>
              <a:t>pin we listen for the reflected signal.</a:t>
            </a:r>
          </a:p>
        </p:txBody>
      </p:sp>
      <p:pic>
        <p:nvPicPr>
          <p:cNvPr id="5" name="Picture 4"/>
          <p:cNvPicPr>
            <a:picLocks noChangeAspect="1"/>
          </p:cNvPicPr>
          <p:nvPr/>
        </p:nvPicPr>
        <p:blipFill>
          <a:blip r:embed="rId2"/>
          <a:stretch>
            <a:fillRect/>
          </a:stretch>
        </p:blipFill>
        <p:spPr>
          <a:xfrm>
            <a:off x="7966840" y="1690688"/>
            <a:ext cx="3993803" cy="4486275"/>
          </a:xfrm>
          <a:prstGeom prst="rect">
            <a:avLst/>
          </a:prstGeom>
        </p:spPr>
      </p:pic>
    </p:spTree>
    <p:extLst>
      <p:ext uri="{BB962C8B-B14F-4D97-AF65-F5344CB8AC3E}">
        <p14:creationId xmlns:p14="http://schemas.microsoft.com/office/powerpoint/2010/main" val="1562610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657" y="1523365"/>
            <a:ext cx="4325983" cy="1325563"/>
          </a:xfrm>
        </p:spPr>
        <p:txBody>
          <a:bodyPr/>
          <a:lstStyle/>
          <a:p>
            <a:r>
              <a:rPr lang="en-GB" b="1" dirty="0" smtClean="0"/>
              <a:t>WHO AM I ?</a:t>
            </a:r>
            <a:endParaRPr lang="en-US" b="1" dirty="0"/>
          </a:p>
        </p:txBody>
      </p:sp>
      <p:pic>
        <p:nvPicPr>
          <p:cNvPr id="5" name="Picture 4"/>
          <p:cNvPicPr>
            <a:picLocks noChangeAspect="1"/>
          </p:cNvPicPr>
          <p:nvPr/>
        </p:nvPicPr>
        <p:blipFill rotWithShape="1">
          <a:blip r:embed="rId2"/>
          <a:srcRect b="12460"/>
          <a:stretch/>
        </p:blipFill>
        <p:spPr>
          <a:xfrm>
            <a:off x="7559041" y="1822269"/>
            <a:ext cx="2940912" cy="3132908"/>
          </a:xfrm>
          <a:prstGeom prst="rect">
            <a:avLst/>
          </a:prstGeom>
        </p:spPr>
      </p:pic>
      <p:sp>
        <p:nvSpPr>
          <p:cNvPr id="6" name="Content Placeholder 2"/>
          <p:cNvSpPr>
            <a:spLocks noGrp="1"/>
          </p:cNvSpPr>
          <p:nvPr>
            <p:ph idx="1"/>
          </p:nvPr>
        </p:nvSpPr>
        <p:spPr>
          <a:xfrm>
            <a:off x="838200" y="2628355"/>
            <a:ext cx="6938554" cy="3023508"/>
          </a:xfrm>
        </p:spPr>
        <p:txBody>
          <a:bodyPr>
            <a:normAutofit/>
          </a:bodyPr>
          <a:lstStyle/>
          <a:p>
            <a:pPr marL="0" indent="0">
              <a:buNone/>
            </a:pPr>
            <a:endParaRPr lang="en-GB" dirty="0" smtClean="0">
              <a:hlinkClick r:id="rId3"/>
            </a:endParaRPr>
          </a:p>
          <a:p>
            <a:pPr marL="0" indent="0">
              <a:buNone/>
            </a:pPr>
            <a:endParaRPr lang="en-GB" dirty="0">
              <a:hlinkClick r:id="rId3"/>
            </a:endParaRPr>
          </a:p>
          <a:p>
            <a:pPr marL="0" indent="0">
              <a:buNone/>
            </a:pPr>
            <a:endParaRPr lang="en-US" dirty="0" smtClean="0">
              <a:hlinkClick r:id="rId3"/>
            </a:endParaRPr>
          </a:p>
          <a:p>
            <a:pPr marL="0" indent="0">
              <a:buNone/>
            </a:pPr>
            <a:r>
              <a:rPr lang="en-US" dirty="0" smtClean="0">
                <a:hlinkClick r:id="rId3"/>
              </a:rPr>
              <a:t>LinkedIn</a:t>
            </a:r>
            <a:r>
              <a:rPr lang="en-US" dirty="0"/>
              <a:t>	</a:t>
            </a:r>
            <a:r>
              <a:rPr lang="en-US" dirty="0" smtClean="0"/>
              <a:t>		</a:t>
            </a:r>
            <a:r>
              <a:rPr lang="en-US" dirty="0" smtClean="0">
                <a:hlinkClick r:id="rId4"/>
              </a:rPr>
              <a:t>Telegram</a:t>
            </a:r>
            <a:endParaRPr lang="en-US" dirty="0"/>
          </a:p>
        </p:txBody>
      </p:sp>
      <p:pic>
        <p:nvPicPr>
          <p:cNvPr id="9" name="Picture 8"/>
          <p:cNvPicPr>
            <a:picLocks noChangeAspect="1"/>
          </p:cNvPicPr>
          <p:nvPr/>
        </p:nvPicPr>
        <p:blipFill>
          <a:blip r:embed="rId5"/>
          <a:stretch>
            <a:fillRect/>
          </a:stretch>
        </p:blipFill>
        <p:spPr>
          <a:xfrm>
            <a:off x="4510223" y="2628355"/>
            <a:ext cx="1307919" cy="1307919"/>
          </a:xfrm>
          <a:prstGeom prst="rect">
            <a:avLst/>
          </a:prstGeom>
        </p:spPr>
      </p:pic>
      <p:pic>
        <p:nvPicPr>
          <p:cNvPr id="10" name="Picture 9"/>
          <p:cNvPicPr>
            <a:picLocks noChangeAspect="1"/>
          </p:cNvPicPr>
          <p:nvPr/>
        </p:nvPicPr>
        <p:blipFill>
          <a:blip r:embed="rId6"/>
          <a:stretch>
            <a:fillRect/>
          </a:stretch>
        </p:blipFill>
        <p:spPr>
          <a:xfrm>
            <a:off x="922087" y="2726489"/>
            <a:ext cx="1237639" cy="1279454"/>
          </a:xfrm>
          <a:prstGeom prst="rect">
            <a:avLst/>
          </a:prstGeom>
        </p:spPr>
      </p:pic>
    </p:spTree>
    <p:extLst>
      <p:ext uri="{BB962C8B-B14F-4D97-AF65-F5344CB8AC3E}">
        <p14:creationId xmlns:p14="http://schemas.microsoft.com/office/powerpoint/2010/main" val="1772365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Ultrasonic</a:t>
            </a:r>
            <a:endParaRPr lang="en-US" dirty="0"/>
          </a:p>
        </p:txBody>
      </p:sp>
      <p:sp>
        <p:nvSpPr>
          <p:cNvPr id="3" name="Content Placeholder 2"/>
          <p:cNvSpPr>
            <a:spLocks noGrp="1"/>
          </p:cNvSpPr>
          <p:nvPr>
            <p:ph idx="1"/>
          </p:nvPr>
        </p:nvSpPr>
        <p:spPr>
          <a:xfrm>
            <a:off x="838200" y="1825625"/>
            <a:ext cx="6519041" cy="4351338"/>
          </a:xfrm>
        </p:spPr>
        <p:txBody>
          <a:bodyPr>
            <a:normAutofit fontScale="77500" lnSpcReduction="20000"/>
          </a:bodyPr>
          <a:lstStyle/>
          <a:p>
            <a:r>
              <a:rPr lang="en-US" dirty="0"/>
              <a:t>It emits an ultrasound at 40 000 Hz which travels through the air and if there is an object or obstacle on its path It will bounce back to the module. Considering the travel time and the speed of the sound you can </a:t>
            </a:r>
            <a:r>
              <a:rPr lang="en-US" dirty="0" smtClean="0"/>
              <a:t>calculate the distance.</a:t>
            </a:r>
          </a:p>
          <a:p>
            <a:r>
              <a:rPr lang="en-US" b="1" i="1" dirty="0"/>
              <a:t>Distance = Speed x Time</a:t>
            </a:r>
            <a:endParaRPr lang="en-US" dirty="0"/>
          </a:p>
          <a:p>
            <a:r>
              <a:rPr lang="en-US" dirty="0"/>
              <a:t>We actually know both the speed and the time values. The time is the amount of time the Echo pin was HIGH, and the speed is the speed of sound which is 340m/s. There’s one additional step we need to do, and that’s divide the end result by 2. and that’s because we are measuring the duration the sound wave needs to travel to the object and bounce back</a:t>
            </a:r>
            <a:r>
              <a:rPr lang="en-US" dirty="0" smtClean="0"/>
              <a:t>.</a:t>
            </a:r>
            <a:r>
              <a:rPr lang="en-US" dirty="0"/>
              <a:t/>
            </a:r>
            <a:br>
              <a:rPr lang="en-US" dirty="0"/>
            </a:br>
            <a:endParaRPr lang="en-US" dirty="0"/>
          </a:p>
        </p:txBody>
      </p:sp>
      <p:pic>
        <p:nvPicPr>
          <p:cNvPr id="4" name="Picture 3"/>
          <p:cNvPicPr>
            <a:picLocks noChangeAspect="1"/>
          </p:cNvPicPr>
          <p:nvPr/>
        </p:nvPicPr>
        <p:blipFill rotWithShape="1">
          <a:blip r:embed="rId3"/>
          <a:srcRect l="4597" t="14362" r="6034" b="4700"/>
          <a:stretch/>
        </p:blipFill>
        <p:spPr>
          <a:xfrm>
            <a:off x="7493876" y="1825625"/>
            <a:ext cx="4698124" cy="4351338"/>
          </a:xfrm>
          <a:prstGeom prst="rect">
            <a:avLst/>
          </a:prstGeom>
        </p:spPr>
      </p:pic>
    </p:spTree>
    <p:extLst>
      <p:ext uri="{BB962C8B-B14F-4D97-AF65-F5344CB8AC3E}">
        <p14:creationId xmlns:p14="http://schemas.microsoft.com/office/powerpoint/2010/main" val="746895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Ultrasonic</a:t>
            </a:r>
            <a:endParaRPr lang="en-US" dirty="0"/>
          </a:p>
        </p:txBody>
      </p:sp>
      <p:pic>
        <p:nvPicPr>
          <p:cNvPr id="6" name="Picture 5"/>
          <p:cNvPicPr>
            <a:picLocks noChangeAspect="1"/>
          </p:cNvPicPr>
          <p:nvPr/>
        </p:nvPicPr>
        <p:blipFill>
          <a:blip r:embed="rId2"/>
          <a:stretch>
            <a:fillRect/>
          </a:stretch>
        </p:blipFill>
        <p:spPr>
          <a:xfrm>
            <a:off x="1019503" y="1313794"/>
            <a:ext cx="9955924" cy="4547530"/>
          </a:xfrm>
          <a:prstGeom prst="rect">
            <a:avLst/>
          </a:prstGeom>
        </p:spPr>
      </p:pic>
    </p:spTree>
    <p:extLst>
      <p:ext uri="{BB962C8B-B14F-4D97-AF65-F5344CB8AC3E}">
        <p14:creationId xmlns:p14="http://schemas.microsoft.com/office/powerpoint/2010/main" val="674187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Ultrasonic</a:t>
            </a:r>
            <a:endParaRPr lang="en-US" dirty="0"/>
          </a:p>
        </p:txBody>
      </p:sp>
      <p:pic>
        <p:nvPicPr>
          <p:cNvPr id="5" name="Content Placeholder 4"/>
          <p:cNvPicPr>
            <a:picLocks noGrp="1" noChangeAspect="1"/>
          </p:cNvPicPr>
          <p:nvPr>
            <p:ph idx="1"/>
          </p:nvPr>
        </p:nvPicPr>
        <p:blipFill>
          <a:blip r:embed="rId3"/>
          <a:stretch>
            <a:fillRect/>
          </a:stretch>
        </p:blipFill>
        <p:spPr>
          <a:xfrm>
            <a:off x="1145628" y="2126675"/>
            <a:ext cx="9144000" cy="3686175"/>
          </a:xfrm>
          <a:prstGeom prst="rect">
            <a:avLst/>
          </a:prstGeom>
        </p:spPr>
      </p:pic>
    </p:spTree>
    <p:extLst>
      <p:ext uri="{BB962C8B-B14F-4D97-AF65-F5344CB8AC3E}">
        <p14:creationId xmlns:p14="http://schemas.microsoft.com/office/powerpoint/2010/main" val="567707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a:t>
            </a:r>
            <a:endParaRPr lang="en-US" dirty="0"/>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3"/>
          <a:stretch>
            <a:fillRect/>
          </a:stretch>
        </p:blipFill>
        <p:spPr>
          <a:xfrm>
            <a:off x="838200" y="1825626"/>
            <a:ext cx="10515600" cy="4351338"/>
          </a:xfrm>
          <a:prstGeom prst="rect">
            <a:avLst/>
          </a:prstGeom>
        </p:spPr>
      </p:pic>
    </p:spTree>
    <p:extLst>
      <p:ext uri="{BB962C8B-B14F-4D97-AF65-F5344CB8AC3E}">
        <p14:creationId xmlns:p14="http://schemas.microsoft.com/office/powerpoint/2010/main" val="1882574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a:t>
            </a:r>
            <a:endParaRPr lang="en-US" dirty="0"/>
          </a:p>
        </p:txBody>
      </p:sp>
      <p:pic>
        <p:nvPicPr>
          <p:cNvPr id="13314" name="Picture 2" descr="220V safety control using relay module - General Electronics - Arduino For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484060"/>
            <a:ext cx="10515600" cy="3475901"/>
          </a:xfrm>
          <a:prstGeom prst="rect">
            <a:avLst/>
          </a:prstGeom>
          <a:noFill/>
          <a:extLst>
            <a:ext uri="{909E8E84-426E-40DD-AFC4-6F175D3DCCD1}">
              <a14:hiddenFill xmlns:a14="http://schemas.microsoft.com/office/drawing/2010/main">
                <a:solidFill>
                  <a:srgbClr val="FFFFFF"/>
                </a:solidFill>
              </a14:hiddenFill>
            </a:ext>
          </a:extLst>
        </p:spPr>
      </p:pic>
      <p:sp>
        <p:nvSpPr>
          <p:cNvPr id="4" name="Cloud Callout 3"/>
          <p:cNvSpPr/>
          <p:nvPr/>
        </p:nvSpPr>
        <p:spPr>
          <a:xfrm>
            <a:off x="3510455" y="557048"/>
            <a:ext cx="5044966" cy="1408386"/>
          </a:xfrm>
          <a:prstGeom prst="cloudCallout">
            <a:avLst/>
          </a:prstGeom>
          <a:no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One of the most important applications of relay is water pump</a:t>
            </a:r>
            <a:endParaRPr lang="en-US" dirty="0">
              <a:solidFill>
                <a:schemeClr val="tx1"/>
              </a:solidFill>
            </a:endParaRPr>
          </a:p>
        </p:txBody>
      </p:sp>
    </p:spTree>
    <p:extLst>
      <p:ext uri="{BB962C8B-B14F-4D97-AF65-F5344CB8AC3E}">
        <p14:creationId xmlns:p14="http://schemas.microsoft.com/office/powerpoint/2010/main" val="1268699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Motors</a:t>
            </a:r>
            <a:endParaRPr lang="en-US" dirty="0"/>
          </a:p>
        </p:txBody>
      </p:sp>
      <p:pic>
        <p:nvPicPr>
          <p:cNvPr id="5" name="Content Placeholder 4"/>
          <p:cNvPicPr>
            <a:picLocks noGrp="1" noChangeAspect="1"/>
          </p:cNvPicPr>
          <p:nvPr>
            <p:ph idx="1"/>
          </p:nvPr>
        </p:nvPicPr>
        <p:blipFill>
          <a:blip r:embed="rId3"/>
          <a:stretch>
            <a:fillRect/>
          </a:stretch>
        </p:blipFill>
        <p:spPr>
          <a:xfrm>
            <a:off x="1106378" y="1929935"/>
            <a:ext cx="2390775" cy="1914525"/>
          </a:xfrm>
          <a:prstGeom prst="rect">
            <a:avLst/>
          </a:prstGeom>
        </p:spPr>
      </p:pic>
      <p:pic>
        <p:nvPicPr>
          <p:cNvPr id="7" name="Picture 6"/>
          <p:cNvPicPr>
            <a:picLocks noChangeAspect="1"/>
          </p:cNvPicPr>
          <p:nvPr/>
        </p:nvPicPr>
        <p:blipFill>
          <a:blip r:embed="rId4"/>
          <a:stretch>
            <a:fillRect/>
          </a:stretch>
        </p:blipFill>
        <p:spPr>
          <a:xfrm>
            <a:off x="5381789" y="1815634"/>
            <a:ext cx="2143125" cy="2143125"/>
          </a:xfrm>
          <a:prstGeom prst="rect">
            <a:avLst/>
          </a:prstGeom>
        </p:spPr>
      </p:pic>
      <p:pic>
        <p:nvPicPr>
          <p:cNvPr id="9" name="Picture 8"/>
          <p:cNvPicPr>
            <a:picLocks noChangeAspect="1"/>
          </p:cNvPicPr>
          <p:nvPr/>
        </p:nvPicPr>
        <p:blipFill>
          <a:blip r:embed="rId5"/>
          <a:stretch>
            <a:fillRect/>
          </a:stretch>
        </p:blipFill>
        <p:spPr>
          <a:xfrm>
            <a:off x="1106378" y="4527495"/>
            <a:ext cx="2809875" cy="1628775"/>
          </a:xfrm>
          <a:prstGeom prst="rect">
            <a:avLst/>
          </a:prstGeom>
        </p:spPr>
      </p:pic>
      <p:pic>
        <p:nvPicPr>
          <p:cNvPr id="11" name="Picture 10"/>
          <p:cNvPicPr>
            <a:picLocks noChangeAspect="1"/>
          </p:cNvPicPr>
          <p:nvPr/>
        </p:nvPicPr>
        <p:blipFill>
          <a:blip r:embed="rId6"/>
          <a:stretch>
            <a:fillRect/>
          </a:stretch>
        </p:blipFill>
        <p:spPr>
          <a:xfrm>
            <a:off x="5461438" y="4222695"/>
            <a:ext cx="2362200" cy="1933575"/>
          </a:xfrm>
          <a:prstGeom prst="rect">
            <a:avLst/>
          </a:prstGeom>
        </p:spPr>
      </p:pic>
      <p:pic>
        <p:nvPicPr>
          <p:cNvPr id="14346" name="Picture 10" descr="What is a DC motor? - features and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83962" y="1989902"/>
            <a:ext cx="2362200" cy="3874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9567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Motor drivers</a:t>
            </a:r>
            <a:endParaRPr lang="en-US" dirty="0"/>
          </a:p>
        </p:txBody>
      </p:sp>
      <p:sp>
        <p:nvSpPr>
          <p:cNvPr id="3" name="Content Placeholder 2"/>
          <p:cNvSpPr>
            <a:spLocks noGrp="1"/>
          </p:cNvSpPr>
          <p:nvPr>
            <p:ph idx="1"/>
          </p:nvPr>
        </p:nvSpPr>
        <p:spPr/>
        <p:txBody>
          <a:bodyPr/>
          <a:lstStyle/>
          <a:p>
            <a:pPr marL="514350" indent="-514350">
              <a:buAutoNum type="arabicParenR"/>
            </a:pPr>
            <a:r>
              <a:rPr lang="en-US" dirty="0" smtClean="0"/>
              <a:t>To avoid Arduino damage</a:t>
            </a:r>
          </a:p>
          <a:p>
            <a:pPr marL="514350" indent="-514350">
              <a:buAutoNum type="arabicParenR"/>
            </a:pPr>
            <a:r>
              <a:rPr lang="en-US" dirty="0" smtClean="0"/>
              <a:t>To control speed</a:t>
            </a:r>
          </a:p>
          <a:p>
            <a:pPr marL="514350" indent="-514350">
              <a:buAutoNum type="arabicParenR"/>
            </a:pPr>
            <a:r>
              <a:rPr lang="en-US" dirty="0" smtClean="0"/>
              <a:t>To control </a:t>
            </a:r>
            <a:r>
              <a:rPr lang="en-US" dirty="0" smtClean="0"/>
              <a:t>directions</a:t>
            </a:r>
            <a:endParaRPr lang="en-US" dirty="0"/>
          </a:p>
        </p:txBody>
      </p:sp>
    </p:spTree>
    <p:extLst>
      <p:ext uri="{BB962C8B-B14F-4D97-AF65-F5344CB8AC3E}">
        <p14:creationId xmlns:p14="http://schemas.microsoft.com/office/powerpoint/2010/main" val="616878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Motors (L298N Motor Driver)</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744988" y="1750930"/>
            <a:ext cx="10608812" cy="4500728"/>
          </a:xfrm>
          <a:prstGeom prst="rect">
            <a:avLst/>
          </a:prstGeom>
        </p:spPr>
      </p:pic>
    </p:spTree>
    <p:extLst>
      <p:ext uri="{BB962C8B-B14F-4D97-AF65-F5344CB8AC3E}">
        <p14:creationId xmlns:p14="http://schemas.microsoft.com/office/powerpoint/2010/main" val="2585896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Motors (L298N Motor Driver)</a:t>
            </a:r>
            <a:endParaRPr lang="en-US" dirty="0"/>
          </a:p>
        </p:txBody>
      </p:sp>
      <p:sp>
        <p:nvSpPr>
          <p:cNvPr id="3" name="Content Placeholder 2"/>
          <p:cNvSpPr>
            <a:spLocks noGrp="1"/>
          </p:cNvSpPr>
          <p:nvPr>
            <p:ph idx="1"/>
          </p:nvPr>
        </p:nvSpPr>
        <p:spPr>
          <a:xfrm>
            <a:off x="838200" y="1825625"/>
            <a:ext cx="4301359" cy="4351338"/>
          </a:xfrm>
        </p:spPr>
        <p:txBody>
          <a:bodyPr/>
          <a:lstStyle/>
          <a:p>
            <a:r>
              <a:rPr lang="en-US" dirty="0" smtClean="0"/>
              <a:t>The L298N is a dual H-Bridge motor driver which allows speed and direction control of two DC motors at the same time. The module can drive DC motors that have voltages between 5 and 35V, with a peak current up to 2A.</a:t>
            </a:r>
          </a:p>
          <a:p>
            <a:endParaRPr lang="en-US" dirty="0"/>
          </a:p>
        </p:txBody>
      </p:sp>
      <p:pic>
        <p:nvPicPr>
          <p:cNvPr id="16388" name="Picture 4" descr="L298N Motor Driver Module Pinout, Datasheet, Features &amp; Spe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559" y="1620044"/>
            <a:ext cx="6758151"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4088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Motors (</a:t>
            </a:r>
            <a:r>
              <a:rPr lang="en-GB" dirty="0" smtClean="0"/>
              <a:t>L293D </a:t>
            </a:r>
            <a:r>
              <a:rPr lang="en-US" dirty="0" smtClean="0"/>
              <a:t>Motor Driver)</a:t>
            </a:r>
            <a:endParaRPr lang="en-US" dirty="0"/>
          </a:p>
        </p:txBody>
      </p:sp>
      <p:pic>
        <p:nvPicPr>
          <p:cNvPr id="17410" name="Picture 2" descr="L293D motor driver with arduino - miliohm.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74771"/>
            <a:ext cx="5331372" cy="35528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7257885" y="1774770"/>
            <a:ext cx="4629315" cy="3552825"/>
          </a:xfrm>
          <a:prstGeom prst="rect">
            <a:avLst/>
          </a:prstGeom>
        </p:spPr>
      </p:pic>
    </p:spTree>
    <p:extLst>
      <p:ext uri="{BB962C8B-B14F-4D97-AF65-F5344CB8AC3E}">
        <p14:creationId xmlns:p14="http://schemas.microsoft.com/office/powerpoint/2010/main" val="2182019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Workshop Plan</a:t>
            </a:r>
            <a:endParaRPr lang="en-US" dirty="0"/>
          </a:p>
        </p:txBody>
      </p:sp>
      <p:sp>
        <p:nvSpPr>
          <p:cNvPr id="3" name="Content Placeholder 2"/>
          <p:cNvSpPr>
            <a:spLocks noGrp="1"/>
          </p:cNvSpPr>
          <p:nvPr>
            <p:ph idx="1"/>
          </p:nvPr>
        </p:nvSpPr>
        <p:spPr/>
        <p:txBody>
          <a:bodyPr/>
          <a:lstStyle/>
          <a:p>
            <a:r>
              <a:rPr lang="en-US" dirty="0"/>
              <a:t>We have a hybrid schedule: three days on-site and two days online. Here's how we'll use them</a:t>
            </a:r>
            <a:r>
              <a:rPr lang="en-US" dirty="0" smtClean="0"/>
              <a:t>:</a:t>
            </a:r>
          </a:p>
          <a:p>
            <a:pPr lvl="1"/>
            <a:r>
              <a:rPr lang="en-GB" dirty="0" smtClean="0"/>
              <a:t>Day (1): Digital devices interface</a:t>
            </a:r>
          </a:p>
          <a:p>
            <a:pPr lvl="1"/>
            <a:r>
              <a:rPr lang="en-GB" dirty="0" smtClean="0"/>
              <a:t>Day (2): Analog devices interface and communication protocol</a:t>
            </a:r>
          </a:p>
          <a:p>
            <a:pPr lvl="1"/>
            <a:r>
              <a:rPr lang="en-GB" dirty="0" smtClean="0"/>
              <a:t>Day (3): How to use libraries and Q&amp;A</a:t>
            </a:r>
          </a:p>
          <a:p>
            <a:pPr lvl="1"/>
            <a:r>
              <a:rPr lang="en-GB" dirty="0" smtClean="0"/>
              <a:t>Day (4): If needed</a:t>
            </a:r>
          </a:p>
          <a:p>
            <a:pPr lvl="1"/>
            <a:r>
              <a:rPr lang="en-GB" dirty="0" smtClean="0"/>
              <a:t>Day (5): </a:t>
            </a:r>
            <a:r>
              <a:rPr lang="en-GB" dirty="0" smtClean="0"/>
              <a:t>If needed</a:t>
            </a:r>
          </a:p>
          <a:p>
            <a:pPr lvl="1"/>
            <a:endParaRPr lang="en-GB" dirty="0"/>
          </a:p>
          <a:p>
            <a:pPr marL="457200" lvl="1" indent="0">
              <a:buNone/>
            </a:pPr>
            <a:endParaRPr lang="en-GB" dirty="0" smtClean="0"/>
          </a:p>
        </p:txBody>
      </p:sp>
    </p:spTree>
    <p:extLst>
      <p:ext uri="{BB962C8B-B14F-4D97-AF65-F5344CB8AC3E}">
        <p14:creationId xmlns:p14="http://schemas.microsoft.com/office/powerpoint/2010/main" val="316995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115" y="826679"/>
            <a:ext cx="4386943" cy="1325563"/>
          </a:xfrm>
        </p:spPr>
        <p:txBody>
          <a:bodyPr/>
          <a:lstStyle/>
          <a:p>
            <a:r>
              <a:rPr lang="en-GB" dirty="0" smtClean="0"/>
              <a:t>Workshop system </a:t>
            </a:r>
            <a:endParaRPr lang="en-US" dirty="0"/>
          </a:p>
        </p:txBody>
      </p:sp>
      <p:pic>
        <p:nvPicPr>
          <p:cNvPr id="4" name="Content Placeholder 3"/>
          <p:cNvPicPr>
            <a:picLocks noGrp="1" noChangeAspect="1"/>
          </p:cNvPicPr>
          <p:nvPr>
            <p:ph idx="1"/>
          </p:nvPr>
        </p:nvPicPr>
        <p:blipFill>
          <a:blip r:embed="rId3"/>
          <a:stretch>
            <a:fillRect/>
          </a:stretch>
        </p:blipFill>
        <p:spPr>
          <a:xfrm>
            <a:off x="6400800" y="1690688"/>
            <a:ext cx="5627098" cy="3403804"/>
          </a:xfrm>
          <a:prstGeom prst="rect">
            <a:avLst/>
          </a:prstGeom>
        </p:spPr>
      </p:pic>
      <p:sp>
        <p:nvSpPr>
          <p:cNvPr id="5" name="Content Placeholder 2"/>
          <p:cNvSpPr txBox="1">
            <a:spLocks/>
          </p:cNvSpPr>
          <p:nvPr/>
        </p:nvSpPr>
        <p:spPr>
          <a:xfrm>
            <a:off x="838200" y="2086882"/>
            <a:ext cx="5336177" cy="30076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Basically, all examples will be from your projects</a:t>
            </a:r>
          </a:p>
          <a:p>
            <a:r>
              <a:rPr lang="en-GB" dirty="0" smtClean="0"/>
              <a:t>All data of workshop will be here: https://github.com/abadr99/Arduino_AZEX_24</a:t>
            </a:r>
          </a:p>
        </p:txBody>
      </p:sp>
    </p:spTree>
    <p:extLst>
      <p:ext uri="{BB962C8B-B14F-4D97-AF65-F5344CB8AC3E}">
        <p14:creationId xmlns:p14="http://schemas.microsoft.com/office/powerpoint/2010/main" val="2651474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US" dirty="0"/>
          </a:p>
        </p:txBody>
      </p:sp>
      <p:pic>
        <p:nvPicPr>
          <p:cNvPr id="4" name="Picture 3"/>
          <p:cNvPicPr>
            <a:picLocks noChangeAspect="1"/>
          </p:cNvPicPr>
          <p:nvPr/>
        </p:nvPicPr>
        <p:blipFill>
          <a:blip r:embed="rId3"/>
          <a:stretch>
            <a:fillRect/>
          </a:stretch>
        </p:blipFill>
        <p:spPr>
          <a:xfrm>
            <a:off x="2168434" y="1817506"/>
            <a:ext cx="7193279" cy="3538266"/>
          </a:xfrm>
          <a:prstGeom prst="rect">
            <a:avLst/>
          </a:prstGeom>
        </p:spPr>
      </p:pic>
    </p:spTree>
    <p:extLst>
      <p:ext uri="{BB962C8B-B14F-4D97-AF65-F5344CB8AC3E}">
        <p14:creationId xmlns:p14="http://schemas.microsoft.com/office/powerpoint/2010/main" val="2177137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275" y="565421"/>
            <a:ext cx="7104017" cy="1325563"/>
          </a:xfrm>
        </p:spPr>
        <p:txBody>
          <a:bodyPr/>
          <a:lstStyle/>
          <a:p>
            <a:r>
              <a:rPr lang="en-GB" dirty="0" smtClean="0"/>
              <a:t>Arduino is a microcontroller !</a:t>
            </a:r>
            <a:endParaRPr lang="en-US" dirty="0"/>
          </a:p>
        </p:txBody>
      </p:sp>
      <p:pic>
        <p:nvPicPr>
          <p:cNvPr id="5" name="Picture 4"/>
          <p:cNvPicPr>
            <a:picLocks noChangeAspect="1"/>
          </p:cNvPicPr>
          <p:nvPr/>
        </p:nvPicPr>
        <p:blipFill>
          <a:blip r:embed="rId2"/>
          <a:stretch>
            <a:fillRect/>
          </a:stretch>
        </p:blipFill>
        <p:spPr>
          <a:xfrm>
            <a:off x="2708366" y="2096180"/>
            <a:ext cx="8491265" cy="3607934"/>
          </a:xfrm>
          <a:prstGeom prst="rect">
            <a:avLst/>
          </a:prstGeom>
        </p:spPr>
      </p:pic>
    </p:spTree>
    <p:extLst>
      <p:ext uri="{BB962C8B-B14F-4D97-AF65-F5344CB8AC3E}">
        <p14:creationId xmlns:p14="http://schemas.microsoft.com/office/powerpoint/2010/main" val="327058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Micro-controller philosophy  </a:t>
            </a:r>
            <a:endParaRPr lang="en-US" dirty="0"/>
          </a:p>
        </p:txBody>
      </p:sp>
      <p:pic>
        <p:nvPicPr>
          <p:cNvPr id="5" name="Picture 4"/>
          <p:cNvPicPr>
            <a:picLocks noChangeAspect="1"/>
          </p:cNvPicPr>
          <p:nvPr/>
        </p:nvPicPr>
        <p:blipFill>
          <a:blip r:embed="rId2"/>
          <a:stretch>
            <a:fillRect/>
          </a:stretch>
        </p:blipFill>
        <p:spPr>
          <a:xfrm>
            <a:off x="5747658" y="1965279"/>
            <a:ext cx="5974080" cy="3216321"/>
          </a:xfrm>
          <a:prstGeom prst="rect">
            <a:avLst/>
          </a:prstGeom>
        </p:spPr>
      </p:pic>
      <p:sp>
        <p:nvSpPr>
          <p:cNvPr id="6" name="Content Placeholder 2"/>
          <p:cNvSpPr>
            <a:spLocks noGrp="1"/>
          </p:cNvSpPr>
          <p:nvPr>
            <p:ph idx="1"/>
          </p:nvPr>
        </p:nvSpPr>
        <p:spPr>
          <a:xfrm>
            <a:off x="838200" y="1825625"/>
            <a:ext cx="4778829" cy="1518466"/>
          </a:xfrm>
        </p:spPr>
        <p:txBody>
          <a:bodyPr>
            <a:normAutofit/>
          </a:bodyPr>
          <a:lstStyle/>
          <a:p>
            <a:r>
              <a:rPr lang="en-GB" dirty="0" smtClean="0"/>
              <a:t>All circuit components have to be connected with the controller i.e. Arduino </a:t>
            </a:r>
            <a:endParaRPr lang="en-US" dirty="0"/>
          </a:p>
        </p:txBody>
      </p:sp>
    </p:spTree>
    <p:extLst>
      <p:ext uri="{BB962C8B-B14F-4D97-AF65-F5344CB8AC3E}">
        <p14:creationId xmlns:p14="http://schemas.microsoft.com/office/powerpoint/2010/main" val="2590214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Should I Connect ?</a:t>
            </a:r>
            <a:endParaRPr lang="en-US" dirty="0"/>
          </a:p>
        </p:txBody>
      </p:sp>
      <p:sp>
        <p:nvSpPr>
          <p:cNvPr id="3" name="Content Placeholder 2"/>
          <p:cNvSpPr>
            <a:spLocks noGrp="1"/>
          </p:cNvSpPr>
          <p:nvPr>
            <p:ph idx="1"/>
          </p:nvPr>
        </p:nvSpPr>
        <p:spPr/>
        <p:txBody>
          <a:bodyPr>
            <a:normAutofit lnSpcReduction="10000"/>
          </a:bodyPr>
          <a:lstStyle/>
          <a:p>
            <a:r>
              <a:rPr lang="en-GB" dirty="0" smtClean="0"/>
              <a:t>As discussed before all hardware components have to be connected to the Arduino.</a:t>
            </a:r>
          </a:p>
          <a:p>
            <a:r>
              <a:rPr lang="en-GB" dirty="0" smtClean="0"/>
              <a:t>How ?!</a:t>
            </a:r>
          </a:p>
          <a:p>
            <a:pPr lvl="1"/>
            <a:r>
              <a:rPr lang="en-GB" dirty="0" smtClean="0"/>
              <a:t>First of all we have to know that Arduino has multiple types of pins to match all types of hardware.</a:t>
            </a:r>
          </a:p>
          <a:p>
            <a:pPr lvl="1"/>
            <a:r>
              <a:rPr lang="en-GB" dirty="0" smtClean="0"/>
              <a:t>We have three main types:</a:t>
            </a:r>
          </a:p>
          <a:p>
            <a:pPr lvl="2"/>
            <a:r>
              <a:rPr lang="en-GB" dirty="0" smtClean="0"/>
              <a:t>Digital Pins: </a:t>
            </a:r>
          </a:p>
          <a:p>
            <a:pPr lvl="3"/>
            <a:r>
              <a:rPr lang="en-GB" dirty="0" smtClean="0"/>
              <a:t>Input : 0 ¬ 13</a:t>
            </a:r>
          </a:p>
          <a:p>
            <a:pPr lvl="3"/>
            <a:r>
              <a:rPr lang="en-GB" dirty="0" smtClean="0"/>
              <a:t>Output: 0 ¬ 13</a:t>
            </a:r>
          </a:p>
          <a:p>
            <a:pPr lvl="2"/>
            <a:r>
              <a:rPr lang="en-GB" dirty="0" smtClean="0"/>
              <a:t>Analog Pins:</a:t>
            </a:r>
          </a:p>
          <a:p>
            <a:pPr lvl="3"/>
            <a:r>
              <a:rPr lang="en-GB" dirty="0" smtClean="0"/>
              <a:t>Input: A0 ¬ A5</a:t>
            </a:r>
          </a:p>
          <a:p>
            <a:pPr lvl="3"/>
            <a:r>
              <a:rPr lang="en-GB" dirty="0" smtClean="0"/>
              <a:t>Output: 3, 5, 6, 9, 10, 11</a:t>
            </a:r>
          </a:p>
          <a:p>
            <a:pPr lvl="2"/>
            <a:r>
              <a:rPr lang="en-GB" dirty="0" smtClean="0"/>
              <a:t>Special Purpose Pins</a:t>
            </a:r>
          </a:p>
        </p:txBody>
      </p:sp>
    </p:spTree>
    <p:extLst>
      <p:ext uri="{BB962C8B-B14F-4D97-AF65-F5344CB8AC3E}">
        <p14:creationId xmlns:p14="http://schemas.microsoft.com/office/powerpoint/2010/main" val="3603854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Digital Signals vs. Analog Signals</a:t>
            </a:r>
            <a:endParaRPr lang="en-US" dirty="0"/>
          </a:p>
        </p:txBody>
      </p:sp>
      <p:pic>
        <p:nvPicPr>
          <p:cNvPr id="5" name="Picture 4"/>
          <p:cNvPicPr>
            <a:picLocks noChangeAspect="1"/>
          </p:cNvPicPr>
          <p:nvPr/>
        </p:nvPicPr>
        <p:blipFill>
          <a:blip r:embed="rId3"/>
          <a:stretch>
            <a:fillRect/>
          </a:stretch>
        </p:blipFill>
        <p:spPr>
          <a:xfrm>
            <a:off x="1345325" y="1791193"/>
            <a:ext cx="9080938" cy="3337856"/>
          </a:xfrm>
          <a:prstGeom prst="rect">
            <a:avLst/>
          </a:prstGeom>
        </p:spPr>
      </p:pic>
    </p:spTree>
    <p:extLst>
      <p:ext uri="{BB962C8B-B14F-4D97-AF65-F5344CB8AC3E}">
        <p14:creationId xmlns:p14="http://schemas.microsoft.com/office/powerpoint/2010/main" val="213898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743</Words>
  <Application>Microsoft Office PowerPoint</Application>
  <PresentationFormat>Widescreen</PresentationFormat>
  <Paragraphs>110</Paragraphs>
  <Slides>29</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Arduino Workshop ‘24</vt:lpstr>
      <vt:lpstr>WHO AM I ?</vt:lpstr>
      <vt:lpstr>Workshop Plan</vt:lpstr>
      <vt:lpstr>Workshop system </vt:lpstr>
      <vt:lpstr>Introduction</vt:lpstr>
      <vt:lpstr>Arduino is a microcontroller !</vt:lpstr>
      <vt:lpstr>Micro-controller philosophy  </vt:lpstr>
      <vt:lpstr>What Should I Connect ?</vt:lpstr>
      <vt:lpstr>Digital Signals vs. Analog Signals</vt:lpstr>
      <vt:lpstr>Interface With Digital Devices (HW side) </vt:lpstr>
      <vt:lpstr>Interface With Digital Devices (SW side) </vt:lpstr>
      <vt:lpstr>Arduino IDE layout</vt:lpstr>
      <vt:lpstr>Interface With Digital Devices (SW side) </vt:lpstr>
      <vt:lpstr>Example1: Control LED with Push-Button</vt:lpstr>
      <vt:lpstr>IR</vt:lpstr>
      <vt:lpstr>PowerPoint Presentation</vt:lpstr>
      <vt:lpstr>IR</vt:lpstr>
      <vt:lpstr>Ultrasonic  </vt:lpstr>
      <vt:lpstr>Ultrasonic </vt:lpstr>
      <vt:lpstr>Ultrasonic</vt:lpstr>
      <vt:lpstr>Ultrasonic</vt:lpstr>
      <vt:lpstr>Ultrasonic</vt:lpstr>
      <vt:lpstr>Relay</vt:lpstr>
      <vt:lpstr>Relay</vt:lpstr>
      <vt:lpstr>DC Motors</vt:lpstr>
      <vt:lpstr>Why Motor drivers</vt:lpstr>
      <vt:lpstr>DC Motors (L298N Motor Driver)</vt:lpstr>
      <vt:lpstr>DC Motors (L298N Motor Driver)</vt:lpstr>
      <vt:lpstr>DC Motors (L293D Motor Driver)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Workshop ‘24</dc:title>
  <dc:creator>Badr</dc:creator>
  <cp:lastModifiedBy>Badr</cp:lastModifiedBy>
  <cp:revision>13</cp:revision>
  <dcterms:created xsi:type="dcterms:W3CDTF">2024-04-13T03:06:56Z</dcterms:created>
  <dcterms:modified xsi:type="dcterms:W3CDTF">2024-04-13T05:16:30Z</dcterms:modified>
</cp:coreProperties>
</file>