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36FD2FC-4D59-4239-A279-F26009FC2037}">
  <a:tblStyle styleId="{536FD2FC-4D59-4239-A279-F26009FC2037}"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92F98B83-1D2B-4BC7-B54F-635578C06E24}"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C44D84B5-32F0-4DAA-9612-50E3BF008C0E}"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D0C39C44-0BE2-4815-9594-3C63A163D52A}" styleName="Table_3">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rPr lang="en"/>
              <a:t>We asked our consultant how to say a few simple phrases with verbs in the present tense. We started by asking how to say the verb in the infinitive form (ex: How do you say ‘to see’?) </a:t>
            </a:r>
          </a:p>
          <a:p>
            <a:pPr rtl="0">
              <a:spcBef>
                <a:spcPts val="0"/>
              </a:spcBef>
              <a:buNone/>
            </a:pPr>
            <a:r>
              <a:rPr lang="en"/>
              <a:t>But Sunday responded “Do you mean ‘I see’?”</a:t>
            </a:r>
          </a:p>
          <a:p>
            <a:pPr rtl="0">
              <a:spcBef>
                <a:spcPts val="0"/>
              </a:spcBef>
              <a:buNone/>
            </a:pPr>
            <a:r>
              <a:rPr lang="en"/>
              <a:t>Our class was not able to obtain any infinitives. It seems if the the first person singular form of the verb is the way that she identifies the verb in question. </a:t>
            </a:r>
          </a:p>
          <a:p>
            <a:pPr rtl="0">
              <a:spcBef>
                <a:spcPts val="0"/>
              </a:spcBef>
              <a:buNone/>
            </a:pPr>
            <a:r>
              <a:t/>
            </a:r>
            <a:endParaRPr/>
          </a:p>
          <a:p>
            <a:pPr rtl="0">
              <a:spcBef>
                <a:spcPts val="0"/>
              </a:spcBef>
              <a:buNone/>
            </a:pPr>
            <a:r>
              <a:rPr lang="en"/>
              <a:t>Once we started pairing different pronouns with verbs, we quickly saw that for each verb, there is a stem, followed by an inflectional suffix. </a:t>
            </a:r>
          </a:p>
          <a:p>
            <a:pPr>
              <a:spcBef>
                <a:spcPts val="0"/>
              </a:spcBef>
              <a:buNone/>
            </a:pPr>
            <a:r>
              <a:rPr lang="en"/>
              <a:t>The inflectional suffix of the verb depends on the subject - different subjects result in different conjugations (see chart).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rPr lang="en"/>
              <a:t>Based on the data we collected concerning Greek verbs, there are a few things we can say about the Greek language in general. </a:t>
            </a:r>
          </a:p>
          <a:p>
            <a:pPr rtl="0">
              <a:spcBef>
                <a:spcPts val="0"/>
              </a:spcBef>
              <a:buNone/>
            </a:pPr>
            <a:r>
              <a:t/>
            </a:r>
            <a:endParaRPr/>
          </a:p>
          <a:p>
            <a:pPr rtl="0">
              <a:spcBef>
                <a:spcPts val="0"/>
              </a:spcBef>
              <a:buNone/>
            </a:pPr>
            <a:r>
              <a:rPr lang="en"/>
              <a:t>First of all, Greek is a null-subject language. This means that subject pronouns are often dropped. </a:t>
            </a:r>
          </a:p>
          <a:p>
            <a:pPr rtl="0">
              <a:spcBef>
                <a:spcPts val="0"/>
              </a:spcBef>
              <a:buNone/>
            </a:pPr>
            <a:r>
              <a:rPr lang="en"/>
              <a:t>This is because the inflectional affix of the conjugated verb already contains the information that the subject would express. </a:t>
            </a:r>
          </a:p>
          <a:p>
            <a:pPr rtl="0">
              <a:spcBef>
                <a:spcPts val="0"/>
              </a:spcBef>
              <a:buNone/>
            </a:pPr>
            <a:r>
              <a:rPr lang="en"/>
              <a:t>For example, saying [</a:t>
            </a:r>
            <a:r>
              <a:rPr lang="en">
                <a:solidFill>
                  <a:srgbClr val="1A1A1A"/>
                </a:solidFill>
              </a:rPr>
              <a:t>ɛ</a:t>
            </a:r>
            <a:r>
              <a:rPr b="1" lang="en">
                <a:solidFill>
                  <a:srgbClr val="252525"/>
                </a:solidFill>
              </a:rPr>
              <a:t>γ</a:t>
            </a:r>
            <a:r>
              <a:rPr lang="en">
                <a:solidFill>
                  <a:schemeClr val="dk1"/>
                </a:solidFill>
              </a:rPr>
              <a:t>ɔ  vl</a:t>
            </a:r>
            <a:r>
              <a:rPr lang="en">
                <a:solidFill>
                  <a:srgbClr val="1A1A1A"/>
                </a:solidFill>
              </a:rPr>
              <a:t>ɛp</a:t>
            </a:r>
            <a:r>
              <a:rPr lang="en">
                <a:solidFill>
                  <a:schemeClr val="dk1"/>
                </a:solidFill>
              </a:rPr>
              <a:t>ɔ] is redundant, because both [</a:t>
            </a:r>
            <a:r>
              <a:rPr lang="en">
                <a:solidFill>
                  <a:srgbClr val="1A1A1A"/>
                </a:solidFill>
              </a:rPr>
              <a:t>ɛ</a:t>
            </a:r>
            <a:r>
              <a:rPr b="1" lang="en">
                <a:solidFill>
                  <a:srgbClr val="252525"/>
                </a:solidFill>
              </a:rPr>
              <a:t>γ</a:t>
            </a:r>
            <a:r>
              <a:rPr lang="en">
                <a:solidFill>
                  <a:schemeClr val="dk1"/>
                </a:solidFill>
              </a:rPr>
              <a:t>ɔ] and the [ɔ] in [vl</a:t>
            </a:r>
            <a:r>
              <a:rPr lang="en">
                <a:solidFill>
                  <a:srgbClr val="1A1A1A"/>
                </a:solidFill>
              </a:rPr>
              <a:t>ɛp</a:t>
            </a:r>
            <a:r>
              <a:rPr lang="en">
                <a:solidFill>
                  <a:schemeClr val="dk1"/>
                </a:solidFill>
              </a:rPr>
              <a:t>ɔ] contain the same meaning (first person singular). </a:t>
            </a:r>
          </a:p>
          <a:p>
            <a:pPr rtl="0">
              <a:spcBef>
                <a:spcPts val="0"/>
              </a:spcBef>
              <a:buNone/>
            </a:pPr>
            <a:r>
              <a:rPr lang="en">
                <a:solidFill>
                  <a:schemeClr val="dk1"/>
                </a:solidFill>
              </a:rPr>
              <a:t>Therefore, the subject can be dropped, and the relevant information regarding the subject (person, number) is retained by the verb. </a:t>
            </a:r>
          </a:p>
          <a:p>
            <a:pPr rtl="0">
              <a:spcBef>
                <a:spcPts val="0"/>
              </a:spcBef>
              <a:buNone/>
            </a:pPr>
            <a:r>
              <a:t/>
            </a:r>
            <a:endParaRPr>
              <a:solidFill>
                <a:schemeClr val="dk1"/>
              </a:solidFill>
            </a:endParaRPr>
          </a:p>
          <a:p>
            <a:pPr>
              <a:spcBef>
                <a:spcPts val="0"/>
              </a:spcBef>
              <a:buNone/>
            </a:pPr>
            <a:r>
              <a:t/>
            </a:r>
            <a:endParaRPr>
              <a:solidFill>
                <a:srgbClr val="1A1A1A"/>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Second of all, Greek seems to be a fusional language. This is a synthetic language with morphemes which often have many, specific meanings. </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For example, the morpheme [ɔ] in [vl</a:t>
            </a:r>
            <a:r>
              <a:rPr lang="en">
                <a:solidFill>
                  <a:srgbClr val="1A1A1A"/>
                </a:solidFill>
              </a:rPr>
              <a:t>ɛp</a:t>
            </a:r>
            <a:r>
              <a:rPr lang="en">
                <a:solidFill>
                  <a:schemeClr val="dk1"/>
                </a:solidFill>
              </a:rPr>
              <a:t>ɔ] tells us information concerning person (first), number (singular), and tense (present). </a:t>
            </a:r>
          </a:p>
          <a:p>
            <a:pPr lvl="0" rtl="0">
              <a:spcBef>
                <a:spcPts val="0"/>
              </a:spcBef>
              <a:buClr>
                <a:schemeClr val="dk1"/>
              </a:buClr>
              <a:buSzPct val="100000"/>
              <a:buFont typeface="Arial"/>
              <a:buNone/>
            </a:pPr>
            <a:r>
              <a:rPr lang="en">
                <a:solidFill>
                  <a:schemeClr val="dk1"/>
                </a:solidFill>
              </a:rPr>
              <a:t>If we wish to change any of these features, we must use a completely different morpheme. </a:t>
            </a:r>
          </a:p>
          <a:p>
            <a:pPr lvl="0" rtl="0">
              <a:spcBef>
                <a:spcPts val="0"/>
              </a:spcBef>
              <a:buClr>
                <a:schemeClr val="dk1"/>
              </a:buClr>
              <a:buSzPct val="100000"/>
              <a:buFont typeface="Arial"/>
              <a:buNone/>
            </a:pPr>
            <a:r>
              <a:rPr lang="en">
                <a:solidFill>
                  <a:schemeClr val="dk1"/>
                </a:solidFill>
              </a:rPr>
              <a:t>The opposite of this would be an agglutinative language, which instead of relaying all of this information fused in a single morpheme, would add many different morphemes. </a:t>
            </a:r>
          </a:p>
          <a:p>
            <a:pPr lvl="0" rtl="0">
              <a:spcBef>
                <a:spcPts val="0"/>
              </a:spcBef>
              <a:buClr>
                <a:schemeClr val="dk1"/>
              </a:buClr>
              <a:buSzPct val="100000"/>
              <a:buFont typeface="Arial"/>
              <a:buNone/>
            </a:pPr>
            <a:r>
              <a:rPr lang="en">
                <a:solidFill>
                  <a:schemeClr val="dk1"/>
                </a:solidFill>
              </a:rPr>
              <a:t>Also note that If we remove the [ɔ] in [vl</a:t>
            </a:r>
            <a:r>
              <a:rPr lang="en">
                <a:solidFill>
                  <a:srgbClr val="1A1A1A"/>
                </a:solidFill>
              </a:rPr>
              <a:t>ɛp</a:t>
            </a:r>
            <a:r>
              <a:rPr lang="en">
                <a:solidFill>
                  <a:schemeClr val="dk1"/>
                </a:solidFill>
              </a:rPr>
              <a:t>ɔ], the remaining morpheme [vl</a:t>
            </a:r>
            <a:r>
              <a:rPr lang="en">
                <a:solidFill>
                  <a:srgbClr val="1A1A1A"/>
                </a:solidFill>
              </a:rPr>
              <a:t>ɛp] doesn’t mean anything, as verb stems cannot stand on their own. </a:t>
            </a:r>
          </a:p>
          <a:p>
            <a:pPr lvl="0" rtl="0">
              <a:spcBef>
                <a:spcPts val="0"/>
              </a:spcBef>
              <a:buClr>
                <a:schemeClr val="dk1"/>
              </a:buClr>
              <a:buFont typeface="Arial"/>
              <a:buNone/>
            </a:pPr>
            <a:r>
              <a:t/>
            </a:r>
            <a:endParaRPr>
              <a:solidFill>
                <a:srgbClr val="1A1A1A"/>
              </a:solidFill>
            </a:endParaRP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rPr lang="en"/>
              <a:t>Greek seems to display a pattern, consistent with all of the verb data we collected. </a:t>
            </a:r>
          </a:p>
          <a:p>
            <a:pPr rtl="0">
              <a:spcBef>
                <a:spcPts val="0"/>
              </a:spcBef>
              <a:buNone/>
            </a:pPr>
            <a:r>
              <a:rPr lang="en"/>
              <a:t>If the verb stem ends with a consonant, the inflectional suffix will start with a vowel. </a:t>
            </a:r>
          </a:p>
          <a:p>
            <a:pPr rtl="0">
              <a:spcBef>
                <a:spcPts val="0"/>
              </a:spcBef>
              <a:buNone/>
            </a:pPr>
            <a:r>
              <a:rPr lang="en"/>
              <a:t>If the verb stem ends with a vowel, the inflection suffix with start with a consonant (unless it does not contain any consonants in the other form) by dropping a vowel. </a:t>
            </a:r>
          </a:p>
          <a:p>
            <a:pPr rtl="0">
              <a:spcBef>
                <a:spcPts val="0"/>
              </a:spcBef>
              <a:buNone/>
            </a:pPr>
            <a:r>
              <a:rPr lang="en"/>
              <a:t>For example, a verb with the stem </a:t>
            </a:r>
            <a:r>
              <a:rPr lang="en" sz="1400">
                <a:solidFill>
                  <a:schemeClr val="dk1"/>
                </a:solidFill>
                <a:latin typeface="Times New Roman"/>
                <a:ea typeface="Times New Roman"/>
                <a:cs typeface="Times New Roman"/>
                <a:sym typeface="Times New Roman"/>
              </a:rPr>
              <a:t>[ðin] </a:t>
            </a:r>
            <a:r>
              <a:rPr lang="en"/>
              <a:t>adds [is] with an [i] to make “you give” (singular), whereas a verb with the stem [tro] adds [s] without the [i] to make “you eat” (singular). </a:t>
            </a:r>
          </a:p>
          <a:p>
            <a:pPr rtl="0">
              <a:spcBef>
                <a:spcPts val="0"/>
              </a:spcBef>
              <a:buNone/>
            </a:pPr>
            <a:r>
              <a:rPr lang="en"/>
              <a:t>As a result of this pattern, the following forms are unattested (see unattested section of chart). </a:t>
            </a:r>
          </a:p>
          <a:p>
            <a:pPr rtl="0">
              <a:spcBef>
                <a:spcPts val="0"/>
              </a:spcBef>
              <a:buNone/>
            </a:pPr>
            <a:r>
              <a:t/>
            </a:r>
            <a:endParaRPr/>
          </a:p>
          <a:p>
            <a:pPr rtl="0">
              <a:spcBef>
                <a:spcPts val="0"/>
              </a:spcBef>
              <a:buNone/>
            </a:pPr>
            <a:r>
              <a:rPr lang="en"/>
              <a:t>This is an example of allomorphy, because even though there are sometimes two different forms (the [un] in </a:t>
            </a:r>
            <a:r>
              <a:rPr lang="en" sz="1400">
                <a:solidFill>
                  <a:schemeClr val="dk1"/>
                </a:solidFill>
              </a:rPr>
              <a:t>[</a:t>
            </a:r>
            <a:r>
              <a:rPr lang="en" sz="1200">
                <a:solidFill>
                  <a:schemeClr val="dk1"/>
                </a:solidFill>
                <a:latin typeface="Times New Roman"/>
                <a:ea typeface="Times New Roman"/>
                <a:cs typeface="Times New Roman"/>
                <a:sym typeface="Times New Roman"/>
              </a:rPr>
              <a:t>ðin</a:t>
            </a:r>
            <a:r>
              <a:rPr b="1" lang="en" sz="1200">
                <a:solidFill>
                  <a:schemeClr val="dk1"/>
                </a:solidFill>
                <a:latin typeface="Times New Roman"/>
                <a:ea typeface="Times New Roman"/>
                <a:cs typeface="Times New Roman"/>
                <a:sym typeface="Times New Roman"/>
              </a:rPr>
              <a:t>un</a:t>
            </a:r>
            <a:r>
              <a:rPr lang="en" sz="1400">
                <a:solidFill>
                  <a:schemeClr val="dk1"/>
                </a:solidFill>
              </a:rPr>
              <a:t>]</a:t>
            </a:r>
            <a:r>
              <a:rPr lang="en"/>
              <a:t> versus the </a:t>
            </a:r>
            <a:r>
              <a:rPr lang="en" sz="1400">
                <a:solidFill>
                  <a:schemeClr val="dk1"/>
                </a:solidFill>
              </a:rPr>
              <a:t>[</a:t>
            </a:r>
            <a:r>
              <a:rPr b="1" lang="en" sz="1200">
                <a:solidFill>
                  <a:schemeClr val="dk1"/>
                </a:solidFill>
                <a:latin typeface="Times New Roman"/>
                <a:ea typeface="Times New Roman"/>
                <a:cs typeface="Times New Roman"/>
                <a:sym typeface="Times New Roman"/>
              </a:rPr>
              <a:t>n</a:t>
            </a:r>
            <a:r>
              <a:rPr b="1" lang="en" sz="1200">
                <a:solidFill>
                  <a:srgbClr val="1A1A1A"/>
                </a:solidFill>
                <a:latin typeface="Times New Roman"/>
                <a:ea typeface="Times New Roman"/>
                <a:cs typeface="Times New Roman"/>
                <a:sym typeface="Times New Roman"/>
              </a:rPr>
              <a:t>ɛ</a:t>
            </a:r>
            <a:r>
              <a:rPr lang="en" sz="1400">
                <a:solidFill>
                  <a:schemeClr val="dk1"/>
                </a:solidFill>
              </a:rPr>
              <a:t>]</a:t>
            </a:r>
            <a:r>
              <a:rPr lang="en"/>
              <a:t> in </a:t>
            </a:r>
            <a:r>
              <a:rPr lang="en" sz="1400">
                <a:solidFill>
                  <a:schemeClr val="dk1"/>
                </a:solidFill>
              </a:rPr>
              <a:t>[</a:t>
            </a:r>
            <a:r>
              <a:rPr lang="en" sz="1200">
                <a:solidFill>
                  <a:schemeClr val="dk1"/>
                </a:solidFill>
                <a:latin typeface="Times New Roman"/>
                <a:ea typeface="Times New Roman"/>
                <a:cs typeface="Times New Roman"/>
                <a:sym typeface="Times New Roman"/>
              </a:rPr>
              <a:t>trɔ</a:t>
            </a:r>
            <a:r>
              <a:rPr b="1" lang="en" sz="1200">
                <a:solidFill>
                  <a:schemeClr val="dk1"/>
                </a:solidFill>
                <a:latin typeface="Times New Roman"/>
                <a:ea typeface="Times New Roman"/>
                <a:cs typeface="Times New Roman"/>
                <a:sym typeface="Times New Roman"/>
              </a:rPr>
              <a:t>n</a:t>
            </a:r>
            <a:r>
              <a:rPr b="1" lang="en" sz="1200">
                <a:solidFill>
                  <a:srgbClr val="1A1A1A"/>
                </a:solidFill>
                <a:latin typeface="Times New Roman"/>
                <a:ea typeface="Times New Roman"/>
                <a:cs typeface="Times New Roman"/>
                <a:sym typeface="Times New Roman"/>
              </a:rPr>
              <a:t>ɛ</a:t>
            </a:r>
            <a:r>
              <a:rPr lang="en" sz="1400">
                <a:solidFill>
                  <a:schemeClr val="dk1"/>
                </a:solidFill>
              </a:rPr>
              <a:t>]</a:t>
            </a:r>
            <a:r>
              <a:rPr lang="en"/>
              <a:t>), both morphemes mean the same thing (3rd person plural). Forms such as these are said to be allomorphs. </a:t>
            </a:r>
          </a:p>
          <a:p>
            <a:pPr rtl="0">
              <a:spcBef>
                <a:spcPts val="0"/>
              </a:spcBef>
              <a:buNone/>
            </a:pPr>
            <a:r>
              <a:t/>
            </a:r>
            <a:endParaRPr/>
          </a:p>
          <a:p>
            <a:pPr>
              <a:spcBef>
                <a:spcPts val="0"/>
              </a:spcBef>
              <a:buNone/>
            </a:pPr>
            <a:r>
              <a:rPr lang="en"/>
              <a:t>One way to describe this pattern is phonological alternation: this first form (seen in stems with consonant endings) becomes this second form when there is a vowel in the preceding environment (the vowel in the stem ending).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726500" y="972617"/>
            <a:ext cx="7772400" cy="1159799"/>
          </a:xfrm>
          <a:prstGeom prst="rect">
            <a:avLst/>
          </a:prstGeom>
        </p:spPr>
        <p:txBody>
          <a:bodyPr anchorCtr="0" anchor="b" bIns="91425" lIns="91425" rIns="91425" tIns="91425">
            <a:noAutofit/>
          </a:bodyPr>
          <a:lstStyle/>
          <a:p>
            <a:pPr>
              <a:spcBef>
                <a:spcPts val="0"/>
              </a:spcBef>
              <a:buNone/>
            </a:pPr>
            <a:r>
              <a:rPr b="0" lang="en"/>
              <a:t>Greek Verb Morphology </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Michael Phillips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Present Tense Verb Conjugation</a:t>
            </a:r>
          </a:p>
        </p:txBody>
      </p:sp>
      <p:sp>
        <p:nvSpPr>
          <p:cNvPr id="37" name="Shape 37"/>
          <p:cNvSpPr txBox="1"/>
          <p:nvPr>
            <p:ph idx="1" type="body"/>
          </p:nvPr>
        </p:nvSpPr>
        <p:spPr>
          <a:xfrm>
            <a:off x="402900" y="1063375"/>
            <a:ext cx="8229600" cy="3944400"/>
          </a:xfrm>
          <a:prstGeom prst="rect">
            <a:avLst/>
          </a:prstGeom>
        </p:spPr>
        <p:txBody>
          <a:bodyPr anchorCtr="0" anchor="t" bIns="91425" lIns="91425" rIns="91425" tIns="91425">
            <a:noAutofit/>
          </a:bodyPr>
          <a:lstStyle/>
          <a:p>
            <a:pPr rtl="0">
              <a:spcBef>
                <a:spcPts val="0"/>
              </a:spcBef>
              <a:buNone/>
            </a:pPr>
            <a:r>
              <a:rPr b="1" lang="en" sz="1800"/>
              <a:t>Note:</a:t>
            </a:r>
            <a:r>
              <a:rPr lang="en" sz="1800"/>
              <a:t> Greek seems to lack as infinitive forms</a:t>
            </a:r>
          </a:p>
          <a:p>
            <a:pPr rtl="0">
              <a:spcBef>
                <a:spcPts val="0"/>
              </a:spcBef>
              <a:buNone/>
            </a:pPr>
            <a:r>
              <a:rPr lang="en"/>
              <a:t>Example: ‘to see’ </a:t>
            </a:r>
          </a:p>
          <a:p>
            <a:pPr rtl="0">
              <a:spcBef>
                <a:spcPts val="0"/>
              </a:spcBef>
              <a:buNone/>
            </a:pPr>
            <a:r>
              <a:rPr lang="en"/>
              <a:t>	       </a:t>
            </a:r>
            <a:r>
              <a:rPr lang="en" sz="1800"/>
              <a:t>stem = </a:t>
            </a:r>
            <a:r>
              <a:rPr lang="en" sz="1800">
                <a:latin typeface="Times New Roman"/>
                <a:ea typeface="Times New Roman"/>
                <a:cs typeface="Times New Roman"/>
                <a:sym typeface="Times New Roman"/>
              </a:rPr>
              <a:t>[vl</a:t>
            </a:r>
            <a:r>
              <a:rPr lang="en" sz="1800">
                <a:solidFill>
                  <a:srgbClr val="1A1A1A"/>
                </a:solidFill>
                <a:latin typeface="Times New Roman"/>
                <a:ea typeface="Times New Roman"/>
                <a:cs typeface="Times New Roman"/>
                <a:sym typeface="Times New Roman"/>
              </a:rPr>
              <a:t>ɛp-]</a:t>
            </a:r>
          </a:p>
          <a:p>
            <a:pPr rtl="0">
              <a:spcBef>
                <a:spcPts val="0"/>
              </a:spcBef>
              <a:buNone/>
            </a:pPr>
            <a:r>
              <a:t/>
            </a:r>
            <a:endParaRPr sz="1800">
              <a:solidFill>
                <a:srgbClr val="1A1A1A"/>
              </a:solidFill>
              <a:latin typeface="Times New Roman"/>
              <a:ea typeface="Times New Roman"/>
              <a:cs typeface="Times New Roman"/>
              <a:sym typeface="Times New Roman"/>
            </a:endParaRPr>
          </a:p>
          <a:p>
            <a:pPr rtl="0">
              <a:spcBef>
                <a:spcPts val="0"/>
              </a:spcBef>
              <a:buNone/>
            </a:pPr>
            <a:r>
              <a:t/>
            </a:r>
            <a:endParaRPr sz="1800">
              <a:solidFill>
                <a:srgbClr val="1A1A1A"/>
              </a:solidFill>
              <a:latin typeface="Times New Roman"/>
              <a:ea typeface="Times New Roman"/>
              <a:cs typeface="Times New Roman"/>
              <a:sym typeface="Times New Roman"/>
            </a:endParaRPr>
          </a:p>
          <a:p>
            <a:pPr rtl="0">
              <a:spcBef>
                <a:spcPts val="0"/>
              </a:spcBef>
              <a:buNone/>
            </a:pPr>
            <a:r>
              <a:rPr lang="en" sz="1200">
                <a:solidFill>
                  <a:srgbClr val="1A1A1A"/>
                </a:solidFill>
                <a:latin typeface="Times New Roman"/>
                <a:ea typeface="Times New Roman"/>
                <a:cs typeface="Times New Roman"/>
                <a:sym typeface="Times New Roman"/>
              </a:rPr>
              <a:t>													</a:t>
            </a:r>
          </a:p>
          <a:p>
            <a:pPr rtl="0">
              <a:spcBef>
                <a:spcPts val="0"/>
              </a:spcBef>
              <a:buNone/>
            </a:pPr>
            <a:r>
              <a:t/>
            </a:r>
            <a:endParaRPr/>
          </a:p>
          <a:p>
            <a:pPr>
              <a:spcBef>
                <a:spcPts val="0"/>
              </a:spcBef>
              <a:buNone/>
            </a:pPr>
            <a:r>
              <a:t/>
            </a:r>
            <a:endParaRPr/>
          </a:p>
        </p:txBody>
      </p:sp>
      <p:graphicFrame>
        <p:nvGraphicFramePr>
          <p:cNvPr id="38" name="Shape 38"/>
          <p:cNvGraphicFramePr/>
          <p:nvPr/>
        </p:nvGraphicFramePr>
        <p:xfrm>
          <a:off x="4813550" y="1654087"/>
          <a:ext cx="3000000" cy="3000000"/>
        </p:xfrm>
        <a:graphic>
          <a:graphicData uri="http://schemas.openxmlformats.org/drawingml/2006/table">
            <a:tbl>
              <a:tblPr>
                <a:noFill/>
                <a:tableStyleId>{536FD2FC-4D59-4239-A279-F26009FC2037}</a:tableStyleId>
              </a:tblPr>
              <a:tblGrid>
                <a:gridCol w="1722925"/>
                <a:gridCol w="1722925"/>
              </a:tblGrid>
              <a:tr h="408575">
                <a:tc>
                  <a:txBody>
                    <a:bodyPr>
                      <a:noAutofit/>
                    </a:bodyPr>
                    <a:lstStyle/>
                    <a:p>
                      <a:pPr algn="ctr">
                        <a:spcBef>
                          <a:spcPts val="0"/>
                        </a:spcBef>
                        <a:buNone/>
                      </a:pPr>
                      <a:r>
                        <a:rPr b="1" lang="en" sz="1100"/>
                        <a:t>English: </a:t>
                      </a:r>
                    </a:p>
                  </a:txBody>
                  <a:tcPr marT="91425" marB="91425" marR="91425" marL="91425"/>
                </a:tc>
                <a:tc>
                  <a:txBody>
                    <a:bodyPr>
                      <a:noAutofit/>
                    </a:bodyPr>
                    <a:lstStyle/>
                    <a:p>
                      <a:pPr algn="ctr">
                        <a:spcBef>
                          <a:spcPts val="0"/>
                        </a:spcBef>
                        <a:buNone/>
                      </a:pPr>
                      <a:r>
                        <a:rPr b="1" lang="en" sz="1100"/>
                        <a:t>Greek: </a:t>
                      </a:r>
                    </a:p>
                  </a:txBody>
                  <a:tcPr marT="91425" marB="91425" marR="91425" marL="91425"/>
                </a:tc>
              </a:tr>
              <a:tr h="290150">
                <a:tc>
                  <a:txBody>
                    <a:bodyPr>
                      <a:noAutofit/>
                    </a:bodyPr>
                    <a:lstStyle/>
                    <a:p>
                      <a:pPr algn="ctr">
                        <a:spcBef>
                          <a:spcPts val="0"/>
                        </a:spcBef>
                        <a:buNone/>
                      </a:pPr>
                      <a:r>
                        <a:rPr lang="en" sz="1100"/>
                        <a:t>I see</a:t>
                      </a:r>
                    </a:p>
                  </a:txBody>
                  <a:tcPr marT="91425" marB="91425" marR="91425" marL="91425"/>
                </a:tc>
                <a:tc>
                  <a:txBody>
                    <a:bodyPr>
                      <a:noAutofit/>
                    </a:bodyPr>
                    <a:lstStyle/>
                    <a:p>
                      <a:pPr indent="0" lvl="0" marL="0" rtl="0" algn="ctr">
                        <a:lnSpc>
                          <a:spcPct val="115000"/>
                        </a:lnSpc>
                        <a:spcBef>
                          <a:spcPts val="0"/>
                        </a:spcBef>
                        <a:buNone/>
                      </a:pPr>
                      <a:r>
                        <a:rPr lang="en" sz="1200">
                          <a:latin typeface="Times New Roman"/>
                          <a:ea typeface="Times New Roman"/>
                          <a:cs typeface="Times New Roman"/>
                          <a:sym typeface="Times New Roman"/>
                        </a:rPr>
                        <a:t>[vl</a:t>
                      </a:r>
                      <a:r>
                        <a:rPr lang="en" sz="1200">
                          <a:solidFill>
                            <a:srgbClr val="1A1A1A"/>
                          </a:solidFill>
                          <a:latin typeface="Times New Roman"/>
                          <a:ea typeface="Times New Roman"/>
                          <a:cs typeface="Times New Roman"/>
                          <a:sym typeface="Times New Roman"/>
                        </a:rPr>
                        <a:t>ɛp</a:t>
                      </a:r>
                      <a:r>
                        <a:rPr lang="en" sz="1200">
                          <a:latin typeface="Times New Roman"/>
                          <a:ea typeface="Times New Roman"/>
                          <a:cs typeface="Times New Roman"/>
                          <a:sym typeface="Times New Roman"/>
                        </a:rPr>
                        <a:t>ɔ]</a:t>
                      </a:r>
                    </a:p>
                  </a:txBody>
                  <a:tcPr marT="91425" marB="91425" marR="68575" marL="68575"/>
                </a:tc>
              </a:tr>
              <a:tr h="290150">
                <a:tc>
                  <a:txBody>
                    <a:bodyPr>
                      <a:noAutofit/>
                    </a:bodyPr>
                    <a:lstStyle/>
                    <a:p>
                      <a:pPr algn="ctr">
                        <a:spcBef>
                          <a:spcPts val="0"/>
                        </a:spcBef>
                        <a:buNone/>
                      </a:pPr>
                      <a:r>
                        <a:rPr lang="en" sz="1100"/>
                        <a:t>you see (singular)</a:t>
                      </a:r>
                    </a:p>
                  </a:txBody>
                  <a:tcPr marT="91425" marB="91425" marR="91425" marL="91425"/>
                </a:tc>
                <a:tc>
                  <a:txBody>
                    <a:bodyPr>
                      <a:noAutofit/>
                    </a:bodyPr>
                    <a:lstStyle/>
                    <a:p>
                      <a:pPr indent="0" lvl="0" marL="0" rtl="0" algn="ctr">
                        <a:lnSpc>
                          <a:spcPct val="115000"/>
                        </a:lnSpc>
                        <a:spcBef>
                          <a:spcPts val="0"/>
                        </a:spcBef>
                        <a:buNone/>
                      </a:pPr>
                      <a:r>
                        <a:rPr lang="en" sz="1200">
                          <a:latin typeface="Times New Roman"/>
                          <a:ea typeface="Times New Roman"/>
                          <a:cs typeface="Times New Roman"/>
                          <a:sym typeface="Times New Roman"/>
                        </a:rPr>
                        <a:t>[vl</a:t>
                      </a:r>
                      <a:r>
                        <a:rPr lang="en" sz="1200">
                          <a:solidFill>
                            <a:srgbClr val="1A1A1A"/>
                          </a:solidFill>
                          <a:latin typeface="Times New Roman"/>
                          <a:ea typeface="Times New Roman"/>
                          <a:cs typeface="Times New Roman"/>
                          <a:sym typeface="Times New Roman"/>
                        </a:rPr>
                        <a:t>ɛpi</a:t>
                      </a:r>
                      <a:r>
                        <a:rPr lang="en" sz="1200">
                          <a:latin typeface="Times New Roman"/>
                          <a:ea typeface="Times New Roman"/>
                          <a:cs typeface="Times New Roman"/>
                          <a:sym typeface="Times New Roman"/>
                        </a:rPr>
                        <a:t>s]</a:t>
                      </a:r>
                    </a:p>
                  </a:txBody>
                  <a:tcPr marT="91425" marB="91425" marR="68575" marL="68575"/>
                </a:tc>
              </a:tr>
              <a:tr h="290150">
                <a:tc>
                  <a:txBody>
                    <a:bodyPr>
                      <a:noAutofit/>
                    </a:bodyPr>
                    <a:lstStyle/>
                    <a:p>
                      <a:pPr algn="ctr">
                        <a:spcBef>
                          <a:spcPts val="0"/>
                        </a:spcBef>
                        <a:buNone/>
                      </a:pPr>
                      <a:r>
                        <a:rPr lang="en" sz="1100"/>
                        <a:t>he/she/it sees</a:t>
                      </a:r>
                    </a:p>
                  </a:txBody>
                  <a:tcPr marT="91425" marB="91425" marR="91425" marL="91425"/>
                </a:tc>
                <a:tc>
                  <a:txBody>
                    <a:bodyPr>
                      <a:noAutofit/>
                    </a:bodyPr>
                    <a:lstStyle/>
                    <a:p>
                      <a:pPr indent="0" lvl="0" marL="0" rtl="0" algn="ctr">
                        <a:lnSpc>
                          <a:spcPct val="115000"/>
                        </a:lnSpc>
                        <a:spcBef>
                          <a:spcPts val="0"/>
                        </a:spcBef>
                        <a:buNone/>
                      </a:pPr>
                      <a:r>
                        <a:rPr lang="en" sz="1200">
                          <a:latin typeface="Times New Roman"/>
                          <a:ea typeface="Times New Roman"/>
                          <a:cs typeface="Times New Roman"/>
                          <a:sym typeface="Times New Roman"/>
                        </a:rPr>
                        <a:t>[vl</a:t>
                      </a:r>
                      <a:r>
                        <a:rPr lang="en" sz="1200">
                          <a:solidFill>
                            <a:srgbClr val="1A1A1A"/>
                          </a:solidFill>
                          <a:latin typeface="Times New Roman"/>
                          <a:ea typeface="Times New Roman"/>
                          <a:cs typeface="Times New Roman"/>
                          <a:sym typeface="Times New Roman"/>
                        </a:rPr>
                        <a:t>ɛp</a:t>
                      </a:r>
                      <a:r>
                        <a:rPr lang="en" sz="1200">
                          <a:latin typeface="Times New Roman"/>
                          <a:ea typeface="Times New Roman"/>
                          <a:cs typeface="Times New Roman"/>
                          <a:sym typeface="Times New Roman"/>
                        </a:rPr>
                        <a:t>i]</a:t>
                      </a:r>
                    </a:p>
                  </a:txBody>
                  <a:tcPr marT="91425" marB="91425" marR="68575" marL="68575"/>
                </a:tc>
              </a:tr>
              <a:tr h="290150">
                <a:tc>
                  <a:txBody>
                    <a:bodyPr>
                      <a:noAutofit/>
                    </a:bodyPr>
                    <a:lstStyle/>
                    <a:p>
                      <a:pPr algn="ctr">
                        <a:spcBef>
                          <a:spcPts val="0"/>
                        </a:spcBef>
                        <a:buNone/>
                      </a:pPr>
                      <a:r>
                        <a:rPr lang="en" sz="1100"/>
                        <a:t>we see</a:t>
                      </a:r>
                    </a:p>
                  </a:txBody>
                  <a:tcPr marT="91425" marB="91425" marR="91425" marL="91425"/>
                </a:tc>
                <a:tc>
                  <a:txBody>
                    <a:bodyPr>
                      <a:noAutofit/>
                    </a:bodyPr>
                    <a:lstStyle/>
                    <a:p>
                      <a:pPr indent="0" lvl="0" marL="0" rtl="0" algn="ctr">
                        <a:lnSpc>
                          <a:spcPct val="115000"/>
                        </a:lnSpc>
                        <a:spcBef>
                          <a:spcPts val="0"/>
                        </a:spcBef>
                        <a:buNone/>
                      </a:pPr>
                      <a:r>
                        <a:rPr lang="en" sz="1200">
                          <a:latin typeface="Times New Roman"/>
                          <a:ea typeface="Times New Roman"/>
                          <a:cs typeface="Times New Roman"/>
                          <a:sym typeface="Times New Roman"/>
                        </a:rPr>
                        <a:t>[vl</a:t>
                      </a:r>
                      <a:r>
                        <a:rPr lang="en" sz="1200">
                          <a:solidFill>
                            <a:srgbClr val="1A1A1A"/>
                          </a:solidFill>
                          <a:latin typeface="Times New Roman"/>
                          <a:ea typeface="Times New Roman"/>
                          <a:cs typeface="Times New Roman"/>
                          <a:sym typeface="Times New Roman"/>
                        </a:rPr>
                        <a:t>ɛpumɛ]</a:t>
                      </a:r>
                    </a:p>
                  </a:txBody>
                  <a:tcPr marT="91425" marB="91425" marR="68575" marL="68575"/>
                </a:tc>
              </a:tr>
              <a:tr h="290150">
                <a:tc>
                  <a:txBody>
                    <a:bodyPr>
                      <a:noAutofit/>
                    </a:bodyPr>
                    <a:lstStyle/>
                    <a:p>
                      <a:pPr algn="ctr">
                        <a:spcBef>
                          <a:spcPts val="0"/>
                        </a:spcBef>
                        <a:buNone/>
                      </a:pPr>
                      <a:r>
                        <a:rPr lang="en" sz="1100"/>
                        <a:t>you see (plural)</a:t>
                      </a:r>
                    </a:p>
                  </a:txBody>
                  <a:tcPr marT="91425" marB="91425" marR="91425" marL="91425"/>
                </a:tc>
                <a:tc>
                  <a:txBody>
                    <a:bodyPr>
                      <a:noAutofit/>
                    </a:bodyPr>
                    <a:lstStyle/>
                    <a:p>
                      <a:pPr indent="0" lvl="0" marL="0" rtl="0" algn="ctr">
                        <a:lnSpc>
                          <a:spcPct val="115000"/>
                        </a:lnSpc>
                        <a:spcBef>
                          <a:spcPts val="0"/>
                        </a:spcBef>
                        <a:buNone/>
                      </a:pPr>
                      <a:r>
                        <a:rPr lang="en" sz="1200">
                          <a:latin typeface="Times New Roman"/>
                          <a:ea typeface="Times New Roman"/>
                          <a:cs typeface="Times New Roman"/>
                          <a:sym typeface="Times New Roman"/>
                        </a:rPr>
                        <a:t>[vl</a:t>
                      </a:r>
                      <a:r>
                        <a:rPr lang="en" sz="1200">
                          <a:solidFill>
                            <a:srgbClr val="1A1A1A"/>
                          </a:solidFill>
                          <a:latin typeface="Times New Roman"/>
                          <a:ea typeface="Times New Roman"/>
                          <a:cs typeface="Times New Roman"/>
                          <a:sym typeface="Times New Roman"/>
                        </a:rPr>
                        <a:t>ɛpɛ</a:t>
                      </a:r>
                      <a:r>
                        <a:rPr lang="en" sz="1200">
                          <a:latin typeface="Times New Roman"/>
                          <a:ea typeface="Times New Roman"/>
                          <a:cs typeface="Times New Roman"/>
                          <a:sym typeface="Times New Roman"/>
                        </a:rPr>
                        <a:t>t</a:t>
                      </a:r>
                      <a:r>
                        <a:rPr lang="en" sz="1200">
                          <a:solidFill>
                            <a:srgbClr val="1A1A1A"/>
                          </a:solidFill>
                          <a:latin typeface="Times New Roman"/>
                          <a:ea typeface="Times New Roman"/>
                          <a:cs typeface="Times New Roman"/>
                          <a:sym typeface="Times New Roman"/>
                        </a:rPr>
                        <a:t>ɛ]</a:t>
                      </a:r>
                    </a:p>
                  </a:txBody>
                  <a:tcPr marT="91425" marB="91425" marR="68575" marL="68575"/>
                </a:tc>
              </a:tr>
              <a:tr h="290150">
                <a:tc>
                  <a:txBody>
                    <a:bodyPr>
                      <a:noAutofit/>
                    </a:bodyPr>
                    <a:lstStyle/>
                    <a:p>
                      <a:pPr algn="ctr">
                        <a:spcBef>
                          <a:spcPts val="0"/>
                        </a:spcBef>
                        <a:buNone/>
                      </a:pPr>
                      <a:r>
                        <a:rPr lang="en" sz="1100"/>
                        <a:t>they see</a:t>
                      </a:r>
                    </a:p>
                  </a:txBody>
                  <a:tcPr marT="91425" marB="91425" marR="91425" marL="91425"/>
                </a:tc>
                <a:tc>
                  <a:txBody>
                    <a:bodyPr>
                      <a:noAutofit/>
                    </a:bodyPr>
                    <a:lstStyle/>
                    <a:p>
                      <a:pPr indent="0" lvl="0" marL="0" rtl="0" algn="ctr">
                        <a:lnSpc>
                          <a:spcPct val="115000"/>
                        </a:lnSpc>
                        <a:spcBef>
                          <a:spcPts val="0"/>
                        </a:spcBef>
                        <a:buNone/>
                      </a:pPr>
                      <a:r>
                        <a:rPr lang="en" sz="1200">
                          <a:latin typeface="Times New Roman"/>
                          <a:ea typeface="Times New Roman"/>
                          <a:cs typeface="Times New Roman"/>
                          <a:sym typeface="Times New Roman"/>
                        </a:rPr>
                        <a:t>[vl</a:t>
                      </a:r>
                      <a:r>
                        <a:rPr lang="en" sz="1200">
                          <a:solidFill>
                            <a:srgbClr val="1A1A1A"/>
                          </a:solidFill>
                          <a:latin typeface="Times New Roman"/>
                          <a:ea typeface="Times New Roman"/>
                          <a:cs typeface="Times New Roman"/>
                          <a:sym typeface="Times New Roman"/>
                        </a:rPr>
                        <a:t>ɛp</a:t>
                      </a:r>
                      <a:r>
                        <a:rPr lang="en" sz="1200">
                          <a:latin typeface="Times New Roman"/>
                          <a:ea typeface="Times New Roman"/>
                          <a:cs typeface="Times New Roman"/>
                          <a:sym typeface="Times New Roman"/>
                        </a:rPr>
                        <a:t>un</a:t>
                      </a:r>
                      <a:r>
                        <a:rPr lang="en" sz="1200">
                          <a:solidFill>
                            <a:srgbClr val="1A1A1A"/>
                          </a:solidFill>
                          <a:latin typeface="Times New Roman"/>
                          <a:ea typeface="Times New Roman"/>
                          <a:cs typeface="Times New Roman"/>
                          <a:sym typeface="Times New Roman"/>
                        </a:rPr>
                        <a:t>]</a:t>
                      </a:r>
                    </a:p>
                  </a:txBody>
                  <a:tcPr marT="91425" marB="91425" marR="68575" marL="68575"/>
                </a:tc>
              </a:tr>
            </a:tbl>
          </a:graphicData>
        </a:graphic>
      </p:graphicFrame>
      <p:graphicFrame>
        <p:nvGraphicFramePr>
          <p:cNvPr id="39" name="Shape 39"/>
          <p:cNvGraphicFramePr/>
          <p:nvPr/>
        </p:nvGraphicFramePr>
        <p:xfrm>
          <a:off x="497825" y="2696400"/>
          <a:ext cx="3000000" cy="3000000"/>
        </p:xfrm>
        <a:graphic>
          <a:graphicData uri="http://schemas.openxmlformats.org/drawingml/2006/table">
            <a:tbl>
              <a:tblPr>
                <a:noFill/>
                <a:tableStyleId>{92F98B83-1D2B-4BC7-B54F-635578C06E24}</a:tableStyleId>
              </a:tblPr>
              <a:tblGrid>
                <a:gridCol w="901300"/>
                <a:gridCol w="874200"/>
                <a:gridCol w="1009900"/>
                <a:gridCol w="765600"/>
              </a:tblGrid>
              <a:tr h="436125">
                <a:tc>
                  <a:txBody>
                    <a:bodyPr>
                      <a:noAutofit/>
                    </a:bodyPr>
                    <a:lstStyle/>
                    <a:p>
                      <a:pPr lvl="0" rtl="0">
                        <a:spcBef>
                          <a:spcPts val="0"/>
                        </a:spcBef>
                        <a:buNone/>
                      </a:pPr>
                      <a:r>
                        <a:t/>
                      </a:r>
                      <a:endParaRPr/>
                    </a:p>
                  </a:txBody>
                  <a:tcPr marT="91425" marB="91425" marR="91425" marL="91425">
                    <a:lnR cap="flat" w="9525">
                      <a:solidFill>
                        <a:srgbClr val="000000">
                          <a:alpha val="0"/>
                        </a:srgbClr>
                      </a:solidFill>
                      <a:prstDash val="solid"/>
                      <a:round/>
                      <a:headEnd len="med" w="med" type="none"/>
                      <a:tailEnd len="med" w="med" type="none"/>
                    </a:lnR>
                    <a:lnB cap="flat" w="9525">
                      <a:solidFill>
                        <a:srgbClr val="000000">
                          <a:alpha val="0"/>
                        </a:srgbClr>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L cap="flat" w="9525">
                      <a:solidFill>
                        <a:srgbClr val="000000">
                          <a:alpha val="0"/>
                        </a:srgbClr>
                      </a:solidFill>
                      <a:prstDash val="solid"/>
                      <a:round/>
                      <a:headEnd len="med" w="med" type="none"/>
                      <a:tailEnd len="med" w="med" type="none"/>
                    </a:lnL>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rPr lang="en"/>
                        <a:t>   </a:t>
                      </a:r>
                    </a:p>
                  </a:txBody>
                  <a:tcPr marT="91425" marB="91425" marR="91425" marL="91425">
                    <a:lnR cap="flat" w="9525">
                      <a:solidFill>
                        <a:srgbClr val="000000">
                          <a:alpha val="0"/>
                        </a:srgbClr>
                      </a:solidFill>
                      <a:prstDash val="dot"/>
                      <a:round/>
                      <a:headEnd len="med" w="med" type="none"/>
                      <a:tailEnd len="med" w="med" type="none"/>
                    </a:lnR>
                  </a:tcPr>
                </a:tc>
                <a:tc>
                  <a:txBody>
                    <a:bodyPr>
                      <a:noAutofit/>
                    </a:bodyPr>
                    <a:lstStyle/>
                    <a:p>
                      <a:pPr lvl="0" rtl="0" algn="ctr">
                        <a:spcBef>
                          <a:spcPts val="0"/>
                        </a:spcBef>
                        <a:buNone/>
                      </a:pPr>
                      <a:r>
                        <a:t/>
                      </a:r>
                      <a:endParaRPr/>
                    </a:p>
                  </a:txBody>
                  <a:tcPr marT="91425" marB="91425" marR="91425" marL="91425">
                    <a:lnL cap="flat" w="9525">
                      <a:solidFill>
                        <a:srgbClr val="000000">
                          <a:alpha val="0"/>
                        </a:srgbClr>
                      </a:solidFill>
                      <a:prstDash val="dot"/>
                      <a:round/>
                      <a:headEnd len="med" w="med" type="none"/>
                      <a:tailEnd len="med" w="med" type="none"/>
                    </a:lnL>
                  </a:tcPr>
                </a:tc>
              </a:tr>
              <a:tr h="436125">
                <a:tc>
                  <a:txBody>
                    <a:bodyPr>
                      <a:noAutofit/>
                    </a:bodyPr>
                    <a:lstStyle/>
                    <a:p>
                      <a:pPr lvl="0" rtl="0" algn="ctr">
                        <a:spcBef>
                          <a:spcPts val="0"/>
                        </a:spcBef>
                        <a:buNone/>
                      </a:pPr>
                      <a:r>
                        <a:t/>
                      </a:r>
                      <a:endParaRPr/>
                    </a:p>
                  </a:txBody>
                  <a:tcPr marT="91425" marB="91425" marR="91425" marL="91425">
                    <a:lnR cap="flat" w="9525">
                      <a:solidFill>
                        <a:srgbClr val="000000">
                          <a:alpha val="0"/>
                        </a:srgbClr>
                      </a:solidFill>
                      <a:prstDash val="solid"/>
                      <a:round/>
                      <a:headEnd len="med" w="med" type="none"/>
                      <a:tailEnd len="med" w="med" type="none"/>
                    </a:lnR>
                    <a:lnT cap="flat" w="9525">
                      <a:solidFill>
                        <a:srgbClr val="000000">
                          <a:alpha val="0"/>
                        </a:srgbClr>
                      </a:solidFill>
                      <a:prstDash val="solid"/>
                      <a:round/>
                      <a:headEnd len="med" w="med" type="none"/>
                      <a:tailEnd len="med" w="med" type="none"/>
                    </a:lnT>
                  </a:tcPr>
                </a:tc>
                <a:tc>
                  <a:txBody>
                    <a:bodyPr>
                      <a:noAutofit/>
                    </a:bodyPr>
                    <a:lstStyle/>
                    <a:p>
                      <a:pPr lvl="0" rtl="0" algn="ctr">
                        <a:spcBef>
                          <a:spcPts val="0"/>
                        </a:spcBef>
                        <a:buNone/>
                      </a:pPr>
                      <a:r>
                        <a:t/>
                      </a:r>
                      <a:endParaRPr/>
                    </a:p>
                  </a:txBody>
                  <a:tcPr marT="91425" marB="91425" marR="91425" marL="91425">
                    <a:lnL cap="flat" w="9525">
                      <a:solidFill>
                        <a:srgbClr val="000000">
                          <a:alpha val="0"/>
                        </a:srgbClr>
                      </a:solidFill>
                      <a:prstDash val="solid"/>
                      <a:round/>
                      <a:headEnd len="med" w="med" type="none"/>
                      <a:tailEnd len="med" w="med" type="none"/>
                    </a:lnL>
                    <a:lnT cap="flat" w="9525">
                      <a:solidFill>
                        <a:srgbClr val="000000">
                          <a:alpha val="0"/>
                        </a:srgbClr>
                      </a:solidFill>
                      <a:prstDash val="solid"/>
                      <a:round/>
                      <a:headEnd len="med" w="med" type="none"/>
                      <a:tailEnd len="med" w="med" type="none"/>
                    </a:lnT>
                  </a:tcPr>
                </a:tc>
                <a:tc>
                  <a:txBody>
                    <a:bodyPr>
                      <a:noAutofit/>
                    </a:bodyPr>
                    <a:lstStyle/>
                    <a:p>
                      <a:pPr lvl="0" rtl="0" algn="ctr">
                        <a:spcBef>
                          <a:spcPts val="0"/>
                        </a:spcBef>
                        <a:buNone/>
                      </a:pPr>
                      <a:r>
                        <a:rPr lang="en"/>
                        <a:t>Singular</a:t>
                      </a:r>
                    </a:p>
                  </a:txBody>
                  <a:tcPr marT="91425" marB="91425" marR="91425" marL="91425"/>
                </a:tc>
                <a:tc>
                  <a:txBody>
                    <a:bodyPr>
                      <a:noAutofit/>
                    </a:bodyPr>
                    <a:lstStyle/>
                    <a:p>
                      <a:pPr lvl="0" rtl="0" algn="ctr">
                        <a:spcBef>
                          <a:spcPts val="0"/>
                        </a:spcBef>
                        <a:buNone/>
                      </a:pPr>
                      <a:r>
                        <a:rPr lang="en"/>
                        <a:t>Plural</a:t>
                      </a:r>
                    </a:p>
                  </a:txBody>
                  <a:tcPr marT="91425" marB="91425" marR="91425" marL="91425"/>
                </a:tc>
              </a:tr>
              <a:tr h="436125">
                <a:tc>
                  <a:txBody>
                    <a:bodyPr>
                      <a:noAutofit/>
                    </a:bodyPr>
                    <a:lstStyle/>
                    <a:p>
                      <a:pPr lvl="0" rtl="0" algn="ctr">
                        <a:spcBef>
                          <a:spcPts val="0"/>
                        </a:spcBef>
                        <a:buNone/>
                      </a:pPr>
                      <a:r>
                        <a:t/>
                      </a:r>
                      <a:endParaRPr/>
                    </a:p>
                  </a:txBody>
                  <a:tcPr marT="91425" marB="91425" marR="91425" marL="91425">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rPr lang="en"/>
                        <a:t>First </a:t>
                      </a:r>
                    </a:p>
                  </a:txBody>
                  <a:tcPr marT="91425" marB="91425" marR="91425" marL="91425"/>
                </a:tc>
                <a:tc>
                  <a:txBody>
                    <a:bodyPr>
                      <a:noAutofit/>
                    </a:bodyPr>
                    <a:lstStyle/>
                    <a:p>
                      <a:pPr lvl="0" rtl="0" algn="ctr">
                        <a:spcBef>
                          <a:spcPts val="0"/>
                        </a:spcBef>
                        <a:buNone/>
                      </a:pPr>
                      <a:r>
                        <a:rPr lang="en">
                          <a:solidFill>
                            <a:schemeClr val="dk1"/>
                          </a:solidFill>
                          <a:latin typeface="Times New Roman"/>
                          <a:ea typeface="Times New Roman"/>
                          <a:cs typeface="Times New Roman"/>
                          <a:sym typeface="Times New Roman"/>
                        </a:rPr>
                        <a:t>[ɔ]</a:t>
                      </a:r>
                    </a:p>
                  </a:txBody>
                  <a:tcPr marT="91425" marB="91425" marR="91425" marL="91425"/>
                </a:tc>
                <a:tc>
                  <a:txBody>
                    <a:bodyPr>
                      <a:noAutofit/>
                    </a:bodyPr>
                    <a:lstStyle/>
                    <a:p>
                      <a:pPr lvl="0" rtl="0" algn="ctr">
                        <a:spcBef>
                          <a:spcPts val="0"/>
                        </a:spcBef>
                        <a:buNone/>
                      </a:pPr>
                      <a:r>
                        <a:rPr lang="en">
                          <a:solidFill>
                            <a:srgbClr val="1A1A1A"/>
                          </a:solidFill>
                          <a:latin typeface="Times New Roman"/>
                          <a:ea typeface="Times New Roman"/>
                          <a:cs typeface="Times New Roman"/>
                          <a:sym typeface="Times New Roman"/>
                        </a:rPr>
                        <a:t>[umɛ]</a:t>
                      </a:r>
                    </a:p>
                  </a:txBody>
                  <a:tcPr marT="91425" marB="91425" marR="91425" marL="91425"/>
                </a:tc>
              </a:tr>
              <a:tr h="436125">
                <a:tc>
                  <a:txBody>
                    <a:bodyPr>
                      <a:noAutofit/>
                    </a:bodyPr>
                    <a:lstStyle/>
                    <a:p>
                      <a:pPr lvl="0" rtl="0" algn="ctr">
                        <a:spcBef>
                          <a:spcPts val="0"/>
                        </a:spcBef>
                        <a:buNone/>
                      </a:pPr>
                      <a:r>
                        <a:rPr lang="en"/>
                        <a:t>Person</a:t>
                      </a:r>
                    </a:p>
                  </a:txBody>
                  <a:tcPr marT="91425" marB="91425" marR="91425" marL="91425">
                    <a:lnT cap="flat" w="9525">
                      <a:solidFill>
                        <a:srgbClr val="000000">
                          <a:alpha val="0"/>
                        </a:srgbClr>
                      </a:solidFill>
                      <a:prstDash val="solid"/>
                      <a:round/>
                      <a:headEnd len="med" w="med" type="none"/>
                      <a:tailEnd len="med" w="med" type="none"/>
                    </a:lnT>
                    <a:lnB cap="flat" w="9525">
                      <a:solidFill>
                        <a:srgbClr val="000000">
                          <a:alpha val="0"/>
                        </a:srgbClr>
                      </a:solidFill>
                      <a:prstDash val="solid"/>
                      <a:round/>
                      <a:headEnd len="med" w="med" type="none"/>
                      <a:tailEnd len="med" w="med" type="none"/>
                    </a:lnB>
                  </a:tcPr>
                </a:tc>
                <a:tc>
                  <a:txBody>
                    <a:bodyPr>
                      <a:noAutofit/>
                    </a:bodyPr>
                    <a:lstStyle/>
                    <a:p>
                      <a:pPr lvl="0" rtl="0" algn="ctr">
                        <a:spcBef>
                          <a:spcPts val="0"/>
                        </a:spcBef>
                        <a:buNone/>
                      </a:pPr>
                      <a:r>
                        <a:rPr lang="en"/>
                        <a:t>Second</a:t>
                      </a:r>
                    </a:p>
                  </a:txBody>
                  <a:tcPr marT="91425" marB="91425" marR="91425" marL="91425"/>
                </a:tc>
                <a:tc>
                  <a:txBody>
                    <a:bodyPr>
                      <a:noAutofit/>
                    </a:bodyPr>
                    <a:lstStyle/>
                    <a:p>
                      <a:pPr lvl="0" rtl="0" algn="ctr">
                        <a:spcBef>
                          <a:spcPts val="0"/>
                        </a:spcBef>
                        <a:buNone/>
                      </a:pPr>
                      <a:r>
                        <a:rPr lang="en">
                          <a:solidFill>
                            <a:srgbClr val="1A1A1A"/>
                          </a:solidFill>
                          <a:latin typeface="Times New Roman"/>
                          <a:ea typeface="Times New Roman"/>
                          <a:cs typeface="Times New Roman"/>
                          <a:sym typeface="Times New Roman"/>
                        </a:rPr>
                        <a:t>[i</a:t>
                      </a:r>
                      <a:r>
                        <a:rPr lang="en">
                          <a:solidFill>
                            <a:schemeClr val="dk1"/>
                          </a:solidFill>
                          <a:latin typeface="Times New Roman"/>
                          <a:ea typeface="Times New Roman"/>
                          <a:cs typeface="Times New Roman"/>
                          <a:sym typeface="Times New Roman"/>
                        </a:rPr>
                        <a:t>s]</a:t>
                      </a:r>
                    </a:p>
                  </a:txBody>
                  <a:tcPr marT="91425" marB="91425" marR="91425" marL="91425"/>
                </a:tc>
                <a:tc>
                  <a:txBody>
                    <a:bodyPr>
                      <a:noAutofit/>
                    </a:bodyPr>
                    <a:lstStyle/>
                    <a:p>
                      <a:pPr lvl="0" rtl="0" algn="ctr">
                        <a:spcBef>
                          <a:spcPts val="0"/>
                        </a:spcBef>
                        <a:buNone/>
                      </a:pPr>
                      <a:r>
                        <a:rPr lang="en">
                          <a:solidFill>
                            <a:srgbClr val="1A1A1A"/>
                          </a:solidFill>
                          <a:latin typeface="Times New Roman"/>
                          <a:ea typeface="Times New Roman"/>
                          <a:cs typeface="Times New Roman"/>
                          <a:sym typeface="Times New Roman"/>
                        </a:rPr>
                        <a:t>[ɛ</a:t>
                      </a:r>
                      <a:r>
                        <a:rPr lang="en">
                          <a:solidFill>
                            <a:schemeClr val="dk1"/>
                          </a:solidFill>
                          <a:latin typeface="Times New Roman"/>
                          <a:ea typeface="Times New Roman"/>
                          <a:cs typeface="Times New Roman"/>
                          <a:sym typeface="Times New Roman"/>
                        </a:rPr>
                        <a:t>t</a:t>
                      </a:r>
                      <a:r>
                        <a:rPr lang="en">
                          <a:solidFill>
                            <a:srgbClr val="1A1A1A"/>
                          </a:solidFill>
                          <a:latin typeface="Times New Roman"/>
                          <a:ea typeface="Times New Roman"/>
                          <a:cs typeface="Times New Roman"/>
                          <a:sym typeface="Times New Roman"/>
                        </a:rPr>
                        <a:t>ɛ]</a:t>
                      </a:r>
                    </a:p>
                  </a:txBody>
                  <a:tcPr marT="91425" marB="91425" marR="91425" marL="91425"/>
                </a:tc>
              </a:tr>
              <a:tr h="436125">
                <a:tc>
                  <a:txBody>
                    <a:bodyPr>
                      <a:noAutofit/>
                    </a:bodyPr>
                    <a:lstStyle/>
                    <a:p>
                      <a:pPr lvl="0" rtl="0" algn="ctr">
                        <a:spcBef>
                          <a:spcPts val="0"/>
                        </a:spcBef>
                        <a:buNone/>
                      </a:pPr>
                      <a:r>
                        <a:t/>
                      </a:r>
                      <a:endParaRPr/>
                    </a:p>
                  </a:txBody>
                  <a:tcPr marT="91425" marB="91425" marR="91425" marL="91425">
                    <a:lnT cap="flat" w="9525">
                      <a:solidFill>
                        <a:srgbClr val="000000">
                          <a:alpha val="0"/>
                        </a:srgbClr>
                      </a:solidFill>
                      <a:prstDash val="solid"/>
                      <a:round/>
                      <a:headEnd len="med" w="med" type="none"/>
                      <a:tailEnd len="med" w="med" type="none"/>
                    </a:lnT>
                  </a:tcPr>
                </a:tc>
                <a:tc>
                  <a:txBody>
                    <a:bodyPr>
                      <a:noAutofit/>
                    </a:bodyPr>
                    <a:lstStyle/>
                    <a:p>
                      <a:pPr lvl="0" rtl="0" algn="ctr">
                        <a:spcBef>
                          <a:spcPts val="0"/>
                        </a:spcBef>
                        <a:buNone/>
                      </a:pPr>
                      <a:r>
                        <a:rPr lang="en"/>
                        <a:t>Third</a:t>
                      </a:r>
                    </a:p>
                  </a:txBody>
                  <a:tcPr marT="91425" marB="91425" marR="91425" marL="91425"/>
                </a:tc>
                <a:tc>
                  <a:txBody>
                    <a:bodyPr>
                      <a:noAutofit/>
                    </a:bodyPr>
                    <a:lstStyle/>
                    <a:p>
                      <a:pPr lvl="0" rtl="0" algn="ctr">
                        <a:spcBef>
                          <a:spcPts val="0"/>
                        </a:spcBef>
                        <a:buNone/>
                      </a:pPr>
                      <a:r>
                        <a:rPr lang="en">
                          <a:solidFill>
                            <a:schemeClr val="dk1"/>
                          </a:solidFill>
                          <a:latin typeface="Times New Roman"/>
                          <a:ea typeface="Times New Roman"/>
                          <a:cs typeface="Times New Roman"/>
                          <a:sym typeface="Times New Roman"/>
                        </a:rPr>
                        <a:t>[i]</a:t>
                      </a:r>
                    </a:p>
                  </a:txBody>
                  <a:tcPr marT="91425" marB="91425" marR="91425" marL="91425"/>
                </a:tc>
                <a:tc>
                  <a:txBody>
                    <a:bodyPr>
                      <a:noAutofit/>
                    </a:bodyPr>
                    <a:lstStyle/>
                    <a:p>
                      <a:pPr lvl="0" rtl="0" algn="ctr">
                        <a:spcBef>
                          <a:spcPts val="0"/>
                        </a:spcBef>
                        <a:buNone/>
                      </a:pPr>
                      <a:r>
                        <a:rPr lang="en">
                          <a:solidFill>
                            <a:schemeClr val="dk1"/>
                          </a:solidFill>
                          <a:latin typeface="Times New Roman"/>
                          <a:ea typeface="Times New Roman"/>
                          <a:cs typeface="Times New Roman"/>
                          <a:sym typeface="Times New Roman"/>
                        </a:rPr>
                        <a:t>[un</a:t>
                      </a:r>
                      <a:r>
                        <a:rPr lang="en">
                          <a:solidFill>
                            <a:srgbClr val="1A1A1A"/>
                          </a:solidFill>
                          <a:latin typeface="Times New Roman"/>
                          <a:ea typeface="Times New Roman"/>
                          <a:cs typeface="Times New Roman"/>
                          <a:sym typeface="Times New Roman"/>
                        </a:rPr>
                        <a:t>]</a:t>
                      </a:r>
                    </a:p>
                  </a:txBody>
                  <a:tcPr marT="91425" marB="91425" marR="91425" marL="91425"/>
                </a:tc>
              </a:tr>
            </a:tbl>
          </a:graphicData>
        </a:graphic>
      </p:graphicFrame>
      <p:sp>
        <p:nvSpPr>
          <p:cNvPr id="40" name="Shape 40"/>
          <p:cNvSpPr txBox="1"/>
          <p:nvPr/>
        </p:nvSpPr>
        <p:spPr>
          <a:xfrm>
            <a:off x="495350" y="2700675"/>
            <a:ext cx="1791300" cy="857400"/>
          </a:xfrm>
          <a:prstGeom prst="rect">
            <a:avLst/>
          </a:prstGeom>
          <a:noFill/>
          <a:ln>
            <a:noFill/>
          </a:ln>
        </p:spPr>
        <p:txBody>
          <a:bodyPr anchorCtr="0" anchor="t" bIns="91425" lIns="91425" rIns="91425" tIns="91425">
            <a:noAutofit/>
          </a:bodyPr>
          <a:lstStyle/>
          <a:p>
            <a:pPr rtl="0" algn="ctr">
              <a:spcBef>
                <a:spcPts val="0"/>
              </a:spcBef>
              <a:buNone/>
            </a:pPr>
            <a:r>
              <a:rPr lang="en"/>
              <a:t>Present Tense </a:t>
            </a:r>
          </a:p>
          <a:p>
            <a:pPr algn="ctr">
              <a:spcBef>
                <a:spcPts val="0"/>
              </a:spcBef>
              <a:buNone/>
            </a:pPr>
            <a:r>
              <a:rPr lang="en"/>
              <a:t>Verb Inflections </a:t>
            </a:r>
          </a:p>
        </p:txBody>
      </p:sp>
      <p:sp>
        <p:nvSpPr>
          <p:cNvPr id="41" name="Shape 41"/>
          <p:cNvSpPr txBox="1"/>
          <p:nvPr/>
        </p:nvSpPr>
        <p:spPr>
          <a:xfrm>
            <a:off x="2279975" y="2700675"/>
            <a:ext cx="1791300" cy="434400"/>
          </a:xfrm>
          <a:prstGeom prst="rect">
            <a:avLst/>
          </a:prstGeom>
          <a:noFill/>
          <a:ln>
            <a:noFill/>
          </a:ln>
        </p:spPr>
        <p:txBody>
          <a:bodyPr anchorCtr="0" anchor="t" bIns="91425" lIns="91425" rIns="91425" tIns="91425">
            <a:noAutofit/>
          </a:bodyPr>
          <a:lstStyle/>
          <a:p>
            <a:pPr algn="ctr">
              <a:spcBef>
                <a:spcPts val="0"/>
              </a:spcBef>
              <a:buNone/>
            </a:pPr>
            <a:r>
              <a:rPr lang="en"/>
              <a:t>Number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Greek is a Null-Subject Language</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b="1" lang="en" sz="1400"/>
              <a:t>Null-Subject Language </a:t>
            </a:r>
            <a:r>
              <a:rPr b="1" lang="en" sz="2400"/>
              <a:t>- </a:t>
            </a:r>
            <a:r>
              <a:rPr b="1" lang="en" sz="1400"/>
              <a:t>a language that can omit the subject (particularly pronouns). </a:t>
            </a:r>
          </a:p>
          <a:p>
            <a:pPr lvl="0" rtl="0">
              <a:spcBef>
                <a:spcPts val="0"/>
              </a:spcBef>
              <a:buNone/>
            </a:pPr>
            <a:br>
              <a:rPr lang="en" sz="2400"/>
            </a:br>
            <a:r>
              <a:rPr lang="en" sz="1800">
                <a:latin typeface="Times New Roman"/>
                <a:ea typeface="Times New Roman"/>
                <a:cs typeface="Times New Roman"/>
                <a:sym typeface="Times New Roman"/>
              </a:rPr>
              <a:t>Since Greek verb endings conjugate depending on the subject, the subject itself is redundant, and therefore not needed. </a:t>
            </a:r>
          </a:p>
          <a:p>
            <a:pPr indent="457200" marL="457200" rtl="0">
              <a:spcBef>
                <a:spcPts val="0"/>
              </a:spcBef>
              <a:buNone/>
            </a:pPr>
            <a:r>
              <a:t/>
            </a:r>
            <a:endParaRPr sz="1200">
              <a:latin typeface="Times New Roman"/>
              <a:ea typeface="Times New Roman"/>
              <a:cs typeface="Times New Roman"/>
              <a:sym typeface="Times New Roman"/>
            </a:endParaRPr>
          </a:p>
          <a:p>
            <a:pPr indent="457200" marL="457200" rtl="0">
              <a:spcBef>
                <a:spcPts val="0"/>
              </a:spcBef>
              <a:buNone/>
            </a:pPr>
            <a:r>
              <a:rPr b="1" lang="en" sz="1400">
                <a:latin typeface="Times New Roman"/>
                <a:ea typeface="Times New Roman"/>
                <a:cs typeface="Times New Roman"/>
                <a:sym typeface="Times New Roman"/>
              </a:rPr>
              <a:t>    Example:</a:t>
            </a:r>
            <a:br>
              <a:rPr lang="en" sz="1200"/>
            </a:br>
            <a:br>
              <a:rPr lang="en" sz="1200"/>
            </a:br>
          </a:p>
          <a:p>
            <a:pPr indent="0" marL="0">
              <a:spcBef>
                <a:spcPts val="0"/>
              </a:spcBef>
              <a:buNone/>
            </a:pPr>
            <a:r>
              <a:t/>
            </a:r>
            <a:endParaRPr sz="2400">
              <a:latin typeface="Times New Roman"/>
              <a:ea typeface="Times New Roman"/>
              <a:cs typeface="Times New Roman"/>
              <a:sym typeface="Times New Roman"/>
            </a:endParaRPr>
          </a:p>
        </p:txBody>
      </p:sp>
      <p:sp>
        <p:nvSpPr>
          <p:cNvPr id="48" name="Shape 48"/>
          <p:cNvSpPr txBox="1"/>
          <p:nvPr/>
        </p:nvSpPr>
        <p:spPr>
          <a:xfrm>
            <a:off x="1500500" y="3306800"/>
            <a:ext cx="6633899" cy="1097100"/>
          </a:xfrm>
          <a:prstGeom prst="rect">
            <a:avLst/>
          </a:prstGeom>
          <a:noFill/>
          <a:ln>
            <a:noFill/>
          </a:ln>
        </p:spPr>
        <p:txBody>
          <a:bodyPr anchorCtr="0" anchor="t" bIns="91425" lIns="91425" rIns="91425" tIns="91425">
            <a:noAutofit/>
          </a:bodyPr>
          <a:lstStyle/>
          <a:p>
            <a:pPr rtl="0">
              <a:spcBef>
                <a:spcPts val="0"/>
              </a:spcBef>
              <a:buNone/>
            </a:pPr>
            <a:r>
              <a:rPr lang="en" sz="1800">
                <a:latin typeface="Times New Roman"/>
                <a:ea typeface="Times New Roman"/>
                <a:cs typeface="Times New Roman"/>
                <a:sym typeface="Times New Roman"/>
              </a:rPr>
              <a:t>[</a:t>
            </a:r>
            <a:r>
              <a:rPr lang="en" sz="1800">
                <a:solidFill>
                  <a:srgbClr val="1A1A1A"/>
                </a:solidFill>
                <a:latin typeface="Times New Roman"/>
                <a:ea typeface="Times New Roman"/>
                <a:cs typeface="Times New Roman"/>
                <a:sym typeface="Times New Roman"/>
              </a:rPr>
              <a:t>ɛ</a:t>
            </a:r>
            <a:r>
              <a:rPr b="1" lang="en" sz="1800">
                <a:solidFill>
                  <a:srgbClr val="252525"/>
                </a:solidFill>
                <a:latin typeface="Times New Roman"/>
                <a:ea typeface="Times New Roman"/>
                <a:cs typeface="Times New Roman"/>
                <a:sym typeface="Times New Roman"/>
              </a:rPr>
              <a:t>γ</a:t>
            </a:r>
            <a:r>
              <a:rPr lang="en" sz="1800">
                <a:solidFill>
                  <a:schemeClr val="dk1"/>
                </a:solidFill>
                <a:latin typeface="Times New Roman"/>
                <a:ea typeface="Times New Roman"/>
                <a:cs typeface="Times New Roman"/>
                <a:sym typeface="Times New Roman"/>
              </a:rPr>
              <a:t>ɔ   vl</a:t>
            </a:r>
            <a:r>
              <a:rPr lang="en" sz="1800">
                <a:solidFill>
                  <a:srgbClr val="1A1A1A"/>
                </a:solidFill>
                <a:latin typeface="Times New Roman"/>
                <a:ea typeface="Times New Roman"/>
                <a:cs typeface="Times New Roman"/>
                <a:sym typeface="Times New Roman"/>
              </a:rPr>
              <a:t>ɛp-</a:t>
            </a:r>
            <a:r>
              <a:rPr lang="en" sz="1800">
                <a:solidFill>
                  <a:schemeClr val="dk1"/>
                </a:solidFill>
                <a:latin typeface="Times New Roman"/>
                <a:ea typeface="Times New Roman"/>
                <a:cs typeface="Times New Roman"/>
                <a:sym typeface="Times New Roman"/>
              </a:rPr>
              <a:t>ɔ]                      →         </a:t>
            </a:r>
            <a:r>
              <a:rPr lang="en" sz="1800">
                <a:solidFill>
                  <a:srgbClr val="252525"/>
                </a:solidFill>
                <a:latin typeface="Times New Roman"/>
                <a:ea typeface="Times New Roman"/>
                <a:cs typeface="Times New Roman"/>
                <a:sym typeface="Times New Roman"/>
              </a:rPr>
              <a:t>Ø   [</a:t>
            </a:r>
            <a:r>
              <a:rPr lang="en" sz="1800">
                <a:solidFill>
                  <a:schemeClr val="dk1"/>
                </a:solidFill>
                <a:latin typeface="Times New Roman"/>
                <a:ea typeface="Times New Roman"/>
                <a:cs typeface="Times New Roman"/>
                <a:sym typeface="Times New Roman"/>
              </a:rPr>
              <a:t>vl</a:t>
            </a:r>
            <a:r>
              <a:rPr lang="en" sz="1800">
                <a:solidFill>
                  <a:srgbClr val="1A1A1A"/>
                </a:solidFill>
                <a:latin typeface="Times New Roman"/>
                <a:ea typeface="Times New Roman"/>
                <a:cs typeface="Times New Roman"/>
                <a:sym typeface="Times New Roman"/>
              </a:rPr>
              <a:t>ɛp-</a:t>
            </a:r>
            <a:r>
              <a:rPr lang="en" sz="1800">
                <a:solidFill>
                  <a:schemeClr val="dk1"/>
                </a:solidFill>
                <a:latin typeface="Times New Roman"/>
                <a:ea typeface="Times New Roman"/>
                <a:cs typeface="Times New Roman"/>
                <a:sym typeface="Times New Roman"/>
              </a:rPr>
              <a:t>ɔ]</a:t>
            </a:r>
            <a:br>
              <a:rPr lang="en" sz="1800">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1.SG</a:t>
            </a:r>
            <a:r>
              <a:rPr lang="en" sz="1800">
                <a:solidFill>
                  <a:schemeClr val="dk1"/>
                </a:solidFill>
                <a:latin typeface="Times New Roman"/>
                <a:ea typeface="Times New Roman"/>
                <a:cs typeface="Times New Roman"/>
                <a:sym typeface="Times New Roman"/>
              </a:rPr>
              <a:t>  see-</a:t>
            </a:r>
            <a:r>
              <a:rPr b="1" lang="en">
                <a:solidFill>
                  <a:schemeClr val="dk1"/>
                </a:solidFill>
                <a:latin typeface="Times New Roman"/>
                <a:ea typeface="Times New Roman"/>
                <a:cs typeface="Times New Roman"/>
                <a:sym typeface="Times New Roman"/>
              </a:rPr>
              <a:t>1.SG</a:t>
            </a:r>
            <a:r>
              <a:rPr lang="en">
                <a:solidFill>
                  <a:schemeClr val="dk1"/>
                </a:solidFill>
                <a:latin typeface="Times New Roman"/>
                <a:ea typeface="Times New Roman"/>
                <a:cs typeface="Times New Roman"/>
                <a:sym typeface="Times New Roman"/>
              </a:rPr>
              <a:t>.PRS</a:t>
            </a:r>
            <a:r>
              <a:rPr lang="en" sz="1800">
                <a:solidFill>
                  <a:schemeClr val="dk1"/>
                </a:solidFill>
                <a:latin typeface="Times New Roman"/>
                <a:ea typeface="Times New Roman"/>
                <a:cs typeface="Times New Roman"/>
                <a:sym typeface="Times New Roman"/>
              </a:rPr>
              <a:t>			              see-</a:t>
            </a:r>
            <a:r>
              <a:rPr b="1" lang="en">
                <a:solidFill>
                  <a:schemeClr val="dk1"/>
                </a:solidFill>
                <a:latin typeface="Times New Roman"/>
                <a:ea typeface="Times New Roman"/>
                <a:cs typeface="Times New Roman"/>
                <a:sym typeface="Times New Roman"/>
              </a:rPr>
              <a:t>1.SG</a:t>
            </a:r>
            <a:r>
              <a:rPr lang="en">
                <a:solidFill>
                  <a:schemeClr val="dk1"/>
                </a:solidFill>
                <a:latin typeface="Times New Roman"/>
                <a:ea typeface="Times New Roman"/>
                <a:cs typeface="Times New Roman"/>
                <a:sym typeface="Times New Roman"/>
              </a:rPr>
              <a:t>.PRS</a:t>
            </a:r>
          </a:p>
          <a:p>
            <a:pPr>
              <a:spcBef>
                <a:spcPts val="0"/>
              </a:spcBef>
              <a:buNone/>
            </a:pPr>
            <a:r>
              <a:rPr lang="en" sz="1800">
                <a:solidFill>
                  <a:schemeClr val="dk1"/>
                </a:solidFill>
                <a:latin typeface="Times New Roman"/>
                <a:ea typeface="Times New Roman"/>
                <a:cs typeface="Times New Roman"/>
                <a:sym typeface="Times New Roman"/>
              </a:rPr>
              <a:t>‘I see’						     ‘I see’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Greek is a Fusional Language</a:t>
            </a:r>
          </a:p>
        </p:txBody>
      </p:sp>
      <p:sp>
        <p:nvSpPr>
          <p:cNvPr id="54" name="Shape 5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latin typeface="Times New Roman"/>
                <a:ea typeface="Times New Roman"/>
                <a:cs typeface="Times New Roman"/>
                <a:sym typeface="Times New Roman"/>
              </a:rPr>
              <a:t>A </a:t>
            </a:r>
            <a:r>
              <a:rPr b="1" lang="en" sz="2400">
                <a:latin typeface="Times New Roman"/>
                <a:ea typeface="Times New Roman"/>
                <a:cs typeface="Times New Roman"/>
                <a:sym typeface="Times New Roman"/>
              </a:rPr>
              <a:t>fusional language</a:t>
            </a:r>
            <a:r>
              <a:rPr lang="en" sz="2400">
                <a:latin typeface="Times New Roman"/>
                <a:ea typeface="Times New Roman"/>
                <a:cs typeface="Times New Roman"/>
                <a:sym typeface="Times New Roman"/>
              </a:rPr>
              <a:t> is a synthetic language, where morphemes like inflections have many specific meanings.  </a:t>
            </a:r>
          </a:p>
          <a:p>
            <a:pPr rtl="0">
              <a:spcBef>
                <a:spcPts val="0"/>
              </a:spcBef>
              <a:buNone/>
            </a:pPr>
            <a:r>
              <a:rPr lang="en">
                <a:latin typeface="Times New Roman"/>
                <a:ea typeface="Times New Roman"/>
                <a:cs typeface="Times New Roman"/>
                <a:sym typeface="Times New Roman"/>
              </a:rPr>
              <a:t>    </a:t>
            </a:r>
            <a:r>
              <a:rPr lang="en" sz="1400">
                <a:latin typeface="Times New Roman"/>
                <a:ea typeface="Times New Roman"/>
                <a:cs typeface="Times New Roman"/>
                <a:sym typeface="Times New Roman"/>
              </a:rPr>
              <a:t>Example:                       [vl</a:t>
            </a:r>
            <a:r>
              <a:rPr lang="en" sz="1400">
                <a:solidFill>
                  <a:srgbClr val="1A1A1A"/>
                </a:solidFill>
                <a:latin typeface="Times New Roman"/>
                <a:ea typeface="Times New Roman"/>
                <a:cs typeface="Times New Roman"/>
                <a:sym typeface="Times New Roman"/>
              </a:rPr>
              <a:t>ɛp-</a:t>
            </a:r>
            <a:r>
              <a:rPr lang="en" sz="1400">
                <a:latin typeface="Times New Roman"/>
                <a:ea typeface="Times New Roman"/>
                <a:cs typeface="Times New Roman"/>
                <a:sym typeface="Times New Roman"/>
              </a:rPr>
              <a:t>ɔ]</a:t>
            </a:r>
            <a:br>
              <a:rPr lang="en" sz="1400">
                <a:latin typeface="Times New Roman"/>
                <a:ea typeface="Times New Roman"/>
                <a:cs typeface="Times New Roman"/>
                <a:sym typeface="Times New Roman"/>
              </a:rPr>
            </a:br>
            <a:r>
              <a:rPr lang="en" sz="1400">
                <a:latin typeface="Times New Roman"/>
                <a:ea typeface="Times New Roman"/>
                <a:cs typeface="Times New Roman"/>
                <a:sym typeface="Times New Roman"/>
              </a:rPr>
              <a:t>				       see-</a:t>
            </a:r>
            <a:r>
              <a:rPr lang="en" sz="1200">
                <a:latin typeface="Times New Roman"/>
                <a:ea typeface="Times New Roman"/>
                <a:cs typeface="Times New Roman"/>
                <a:sym typeface="Times New Roman"/>
              </a:rPr>
              <a:t>1.SG.PRS</a:t>
            </a:r>
          </a:p>
          <a:p>
            <a:pPr rtl="0">
              <a:spcBef>
                <a:spcPts val="0"/>
              </a:spcBef>
              <a:buNone/>
            </a:pPr>
            <a:r>
              <a:rPr lang="en">
                <a:latin typeface="Times New Roman"/>
                <a:ea typeface="Times New Roman"/>
                <a:cs typeface="Times New Roman"/>
                <a:sym typeface="Times New Roman"/>
              </a:rPr>
              <a:t>	</a:t>
            </a:r>
            <a:r>
              <a:rPr lang="en" sz="1400">
                <a:latin typeface="Times New Roman"/>
                <a:ea typeface="Times New Roman"/>
                <a:cs typeface="Times New Roman"/>
                <a:sym typeface="Times New Roman"/>
              </a:rPr>
              <a:t>The [ɔ] in [vl</a:t>
            </a:r>
            <a:r>
              <a:rPr lang="en" sz="1400">
                <a:solidFill>
                  <a:srgbClr val="1A1A1A"/>
                </a:solidFill>
                <a:latin typeface="Times New Roman"/>
                <a:ea typeface="Times New Roman"/>
                <a:cs typeface="Times New Roman"/>
                <a:sym typeface="Times New Roman"/>
              </a:rPr>
              <a:t>ɛp</a:t>
            </a:r>
            <a:r>
              <a:rPr lang="en" sz="1400">
                <a:latin typeface="Times New Roman"/>
                <a:ea typeface="Times New Roman"/>
                <a:cs typeface="Times New Roman"/>
                <a:sym typeface="Times New Roman"/>
              </a:rPr>
              <a:t>ɔ] indicates: </a:t>
            </a:r>
            <a:r>
              <a:rPr b="1" lang="en" sz="1400">
                <a:latin typeface="Times New Roman"/>
                <a:ea typeface="Times New Roman"/>
                <a:cs typeface="Times New Roman"/>
                <a:sym typeface="Times New Roman"/>
              </a:rPr>
              <a:t>first person, singular, present tense</a:t>
            </a:r>
            <a:r>
              <a:rPr lang="en" sz="1400">
                <a:latin typeface="Times New Roman"/>
                <a:ea typeface="Times New Roman"/>
                <a:cs typeface="Times New Roman"/>
                <a:sym typeface="Times New Roman"/>
              </a:rPr>
              <a:t>. It’s a single morpheme fused with many grammatical functions. </a:t>
            </a:r>
          </a:p>
          <a:p>
            <a:pPr rtl="0">
              <a:spcBef>
                <a:spcPts val="0"/>
              </a:spcBef>
              <a:buNone/>
            </a:pPr>
            <a:r>
              <a:rPr lang="en" sz="1400">
                <a:latin typeface="Times New Roman"/>
                <a:ea typeface="Times New Roman"/>
                <a:cs typeface="Times New Roman"/>
                <a:sym typeface="Times New Roman"/>
              </a:rPr>
              <a:t>	</a:t>
            </a:r>
          </a:p>
          <a:p>
            <a:pPr rtl="0">
              <a:spcBef>
                <a:spcPts val="0"/>
              </a:spcBef>
              <a:buNone/>
            </a:pPr>
            <a:r>
              <a:rPr lang="en" sz="1400">
                <a:latin typeface="Times New Roman"/>
                <a:ea typeface="Times New Roman"/>
                <a:cs typeface="Times New Roman"/>
                <a:sym typeface="Times New Roman"/>
              </a:rPr>
              <a:t>Opposite: Agglutinative language. </a:t>
            </a:r>
          </a:p>
          <a:p>
            <a:pPr>
              <a:spcBef>
                <a:spcPts val="0"/>
              </a:spcBef>
              <a:buNone/>
            </a:pPr>
            <a:r>
              <a:rPr lang="en">
                <a:latin typeface="Times New Roman"/>
                <a:ea typeface="Times New Roman"/>
                <a:cs typeface="Times New Roman"/>
                <a:sym typeface="Times New Roman"/>
              </a:rPr>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sz="2400"/>
              <a:t>Allomorphy and Alternation in Verb Inflections</a:t>
            </a:r>
          </a:p>
        </p:txBody>
      </p:sp>
      <p:sp>
        <p:nvSpPr>
          <p:cNvPr id="60" name="Shape 60"/>
          <p:cNvSpPr txBox="1"/>
          <p:nvPr>
            <p:ph idx="1" type="body"/>
          </p:nvPr>
        </p:nvSpPr>
        <p:spPr>
          <a:xfrm>
            <a:off x="457200" y="1180825"/>
            <a:ext cx="8316600" cy="3725699"/>
          </a:xfrm>
          <a:prstGeom prst="rect">
            <a:avLst/>
          </a:prstGeom>
        </p:spPr>
        <p:txBody>
          <a:bodyPr anchorCtr="0" anchor="t" bIns="91425" lIns="91425" rIns="91425" tIns="91425">
            <a:noAutofit/>
          </a:bodyPr>
          <a:lstStyle/>
          <a:p>
            <a:pPr lvl="0" rtl="0">
              <a:spcBef>
                <a:spcPts val="0"/>
              </a:spcBef>
              <a:buNone/>
            </a:pPr>
            <a:r>
              <a:rPr lang="en" sz="1800">
                <a:latin typeface="Times New Roman"/>
                <a:ea typeface="Times New Roman"/>
                <a:cs typeface="Times New Roman"/>
                <a:sym typeface="Times New Roman"/>
              </a:rPr>
              <a:t>Among the present tense verbs in Greek, the endings seem to change slightly depending on whether or not the verb stem ends with a consonant or a vowel.</a:t>
            </a:r>
          </a:p>
          <a:p>
            <a:pPr rtl="0">
              <a:spcBef>
                <a:spcPts val="0"/>
              </a:spcBef>
              <a:buNone/>
            </a:pPr>
            <a:r>
              <a:rPr lang="en" sz="1800">
                <a:latin typeface="Times New Roman"/>
                <a:ea typeface="Times New Roman"/>
                <a:cs typeface="Times New Roman"/>
                <a:sym typeface="Times New Roman"/>
              </a:rPr>
              <a:t>Example: </a:t>
            </a:r>
          </a:p>
        </p:txBody>
      </p:sp>
      <p:graphicFrame>
        <p:nvGraphicFramePr>
          <p:cNvPr id="61" name="Shape 61"/>
          <p:cNvGraphicFramePr/>
          <p:nvPr/>
        </p:nvGraphicFramePr>
        <p:xfrm>
          <a:off x="558800" y="2268317"/>
          <a:ext cx="3000000" cy="3000000"/>
        </p:xfrm>
        <a:graphic>
          <a:graphicData uri="http://schemas.openxmlformats.org/drawingml/2006/table">
            <a:tbl>
              <a:tblPr>
                <a:noFill/>
                <a:tableStyleId>{C44D84B5-32F0-4DAA-9612-50E3BF008C0E}</a:tableStyleId>
              </a:tblPr>
              <a:tblGrid>
                <a:gridCol w="1396125"/>
                <a:gridCol w="1297525"/>
                <a:gridCol w="1101675"/>
              </a:tblGrid>
              <a:tr h="598525">
                <a:tc>
                  <a:txBody>
                    <a:bodyPr>
                      <a:noAutofit/>
                    </a:bodyPr>
                    <a:lstStyle/>
                    <a:p>
                      <a:pPr lvl="0" rtl="0" algn="ctr">
                        <a:spcBef>
                          <a:spcPts val="0"/>
                        </a:spcBef>
                        <a:buNone/>
                      </a:pPr>
                      <a:r>
                        <a:rPr lang="en">
                          <a:latin typeface="Times New Roman"/>
                          <a:ea typeface="Times New Roman"/>
                          <a:cs typeface="Times New Roman"/>
                          <a:sym typeface="Times New Roman"/>
                        </a:rPr>
                        <a:t>Stem ends with consonant:</a:t>
                      </a:r>
                    </a:p>
                    <a:p>
                      <a:pPr lvl="0" rtl="0" algn="ctr">
                        <a:spcBef>
                          <a:spcPts val="0"/>
                        </a:spcBef>
                        <a:buNone/>
                      </a:pPr>
                      <a:r>
                        <a:rPr lang="en">
                          <a:latin typeface="Times New Roman"/>
                          <a:ea typeface="Times New Roman"/>
                          <a:cs typeface="Times New Roman"/>
                          <a:sym typeface="Times New Roman"/>
                        </a:rPr>
                        <a:t>‘to give’ (stem = [</a:t>
                      </a:r>
                      <a:r>
                        <a:rPr lang="en">
                          <a:solidFill>
                            <a:schemeClr val="dk1"/>
                          </a:solidFill>
                          <a:latin typeface="Times New Roman"/>
                          <a:ea typeface="Times New Roman"/>
                          <a:cs typeface="Times New Roman"/>
                          <a:sym typeface="Times New Roman"/>
                        </a:rPr>
                        <a:t>ðin-])</a:t>
                      </a:r>
                    </a:p>
                  </a:txBody>
                  <a:tcPr marT="91425" marB="91425" marR="91425" marL="91425"/>
                </a:tc>
                <a:tc>
                  <a:txBody>
                    <a:bodyPr>
                      <a:noAutofit/>
                    </a:bodyPr>
                    <a:lstStyle/>
                    <a:p>
                      <a:pPr lvl="0" rtl="0" algn="ctr">
                        <a:spcBef>
                          <a:spcPts val="0"/>
                        </a:spcBef>
                        <a:buNone/>
                      </a:pPr>
                      <a:r>
                        <a:rPr lang="en">
                          <a:latin typeface="Times New Roman"/>
                          <a:ea typeface="Times New Roman"/>
                          <a:cs typeface="Times New Roman"/>
                          <a:sym typeface="Times New Roman"/>
                        </a:rPr>
                        <a:t>Stem ends with vowel:</a:t>
                      </a:r>
                    </a:p>
                    <a:p>
                      <a:pPr lvl="0" rtl="0" algn="ctr">
                        <a:spcBef>
                          <a:spcPts val="0"/>
                        </a:spcBef>
                        <a:buNone/>
                      </a:pPr>
                      <a:r>
                        <a:rPr lang="en">
                          <a:latin typeface="Times New Roman"/>
                          <a:ea typeface="Times New Roman"/>
                          <a:cs typeface="Times New Roman"/>
                          <a:sym typeface="Times New Roman"/>
                        </a:rPr>
                        <a:t>‘to eat’ (stem =[</a:t>
                      </a:r>
                      <a:r>
                        <a:rPr lang="en">
                          <a:solidFill>
                            <a:schemeClr val="dk1"/>
                          </a:solidFill>
                          <a:latin typeface="Times New Roman"/>
                          <a:ea typeface="Times New Roman"/>
                          <a:cs typeface="Times New Roman"/>
                          <a:sym typeface="Times New Roman"/>
                        </a:rPr>
                        <a:t>trɔ-])</a:t>
                      </a:r>
                    </a:p>
                  </a:txBody>
                  <a:tcPr marT="91425" marB="91425" marR="91425" marL="91425"/>
                </a:tc>
                <a:tc>
                  <a:txBody>
                    <a:bodyPr>
                      <a:noAutofit/>
                    </a:bodyPr>
                    <a:lstStyle/>
                    <a:p>
                      <a:pPr rtl="0" algn="ctr">
                        <a:spcBef>
                          <a:spcPts val="0"/>
                        </a:spcBef>
                        <a:buNone/>
                      </a:pPr>
                      <a:r>
                        <a:rPr lang="en">
                          <a:latin typeface="Times New Roman"/>
                          <a:ea typeface="Times New Roman"/>
                          <a:cs typeface="Times New Roman"/>
                          <a:sym typeface="Times New Roman"/>
                        </a:rPr>
                        <a:t>Unattested:</a:t>
                      </a:r>
                    </a:p>
                  </a:txBody>
                  <a:tcPr marT="91425" marB="91425" marR="91425" marL="91425"/>
                </a:tc>
              </a:tr>
              <a:tr h="393950">
                <a:tc>
                  <a:txBody>
                    <a:bodyPr>
                      <a:noAutofit/>
                    </a:bodyPr>
                    <a:lstStyle/>
                    <a:p>
                      <a:pPr lvl="0" rtl="0" algn="ctr">
                        <a:spcBef>
                          <a:spcPts val="0"/>
                        </a:spcBef>
                        <a:buNone/>
                      </a:pPr>
                      <a:r>
                        <a:rPr lang="en">
                          <a:latin typeface="Times New Roman"/>
                          <a:ea typeface="Times New Roman"/>
                          <a:cs typeface="Times New Roman"/>
                          <a:sym typeface="Times New Roman"/>
                        </a:rPr>
                        <a:t>[ðinis]</a:t>
                      </a:r>
                    </a:p>
                  </a:txBody>
                  <a:tcPr marT="91425" marB="91425" marR="91425" marL="91425"/>
                </a:tc>
                <a:tc>
                  <a:txBody>
                    <a:bodyPr>
                      <a:noAutofit/>
                    </a:bodyPr>
                    <a:lstStyle/>
                    <a:p>
                      <a:pPr lvl="0" rtl="0" algn="ctr">
                        <a:spcBef>
                          <a:spcPts val="0"/>
                        </a:spcBef>
                        <a:buNone/>
                      </a:pPr>
                      <a:r>
                        <a:rPr lang="en"/>
                        <a:t>[</a:t>
                      </a:r>
                      <a:r>
                        <a:rPr lang="en" sz="1200">
                          <a:solidFill>
                            <a:schemeClr val="dk1"/>
                          </a:solidFill>
                          <a:latin typeface="Times New Roman"/>
                          <a:ea typeface="Times New Roman"/>
                          <a:cs typeface="Times New Roman"/>
                          <a:sym typeface="Times New Roman"/>
                        </a:rPr>
                        <a:t>trɔ</a:t>
                      </a:r>
                      <a:r>
                        <a:rPr b="1" lang="en" sz="1200">
                          <a:solidFill>
                            <a:schemeClr val="dk1"/>
                          </a:solidFill>
                          <a:latin typeface="Times New Roman"/>
                          <a:ea typeface="Times New Roman"/>
                          <a:cs typeface="Times New Roman"/>
                          <a:sym typeface="Times New Roman"/>
                        </a:rPr>
                        <a:t>s</a:t>
                      </a:r>
                      <a:r>
                        <a:rPr lang="en"/>
                        <a:t>]</a:t>
                      </a:r>
                    </a:p>
                  </a:txBody>
                  <a:tcPr marT="91425" marB="91425" marR="91425" marL="91425"/>
                </a:tc>
                <a:tc>
                  <a:txBody>
                    <a:bodyPr>
                      <a:noAutofit/>
                    </a:bodyPr>
                    <a:lstStyle/>
                    <a:p>
                      <a:pPr rtl="0" algn="ctr">
                        <a:spcBef>
                          <a:spcPts val="0"/>
                        </a:spcBef>
                        <a:buNone/>
                      </a:pPr>
                      <a:r>
                        <a:rPr lang="en">
                          <a:solidFill>
                            <a:schemeClr val="dk1"/>
                          </a:solidFill>
                        </a:rPr>
                        <a:t>*[</a:t>
                      </a:r>
                      <a:r>
                        <a:rPr lang="en" sz="1200">
                          <a:solidFill>
                            <a:schemeClr val="dk1"/>
                          </a:solidFill>
                          <a:latin typeface="Times New Roman"/>
                          <a:ea typeface="Times New Roman"/>
                          <a:cs typeface="Times New Roman"/>
                          <a:sym typeface="Times New Roman"/>
                        </a:rPr>
                        <a:t>trɔ</a:t>
                      </a:r>
                      <a:r>
                        <a:rPr b="1" lang="en" sz="1200">
                          <a:solidFill>
                            <a:schemeClr val="dk1"/>
                          </a:solidFill>
                          <a:latin typeface="Times New Roman"/>
                          <a:ea typeface="Times New Roman"/>
                          <a:cs typeface="Times New Roman"/>
                          <a:sym typeface="Times New Roman"/>
                        </a:rPr>
                        <a:t>is</a:t>
                      </a:r>
                      <a:r>
                        <a:rPr lang="en">
                          <a:solidFill>
                            <a:schemeClr val="dk1"/>
                          </a:solidFill>
                        </a:rPr>
                        <a:t>]</a:t>
                      </a:r>
                    </a:p>
                  </a:txBody>
                  <a:tcPr marT="91425" marB="91425" marR="91425" marL="91425"/>
                </a:tc>
              </a:tr>
              <a:tr h="393950">
                <a:tc>
                  <a:txBody>
                    <a:bodyPr>
                      <a:noAutofit/>
                    </a:bodyPr>
                    <a:lstStyle/>
                    <a:p>
                      <a:pPr lvl="0" rtl="0" algn="ctr">
                        <a:spcBef>
                          <a:spcPts val="0"/>
                        </a:spcBef>
                        <a:buNone/>
                      </a:pPr>
                      <a:r>
                        <a:rPr lang="en">
                          <a:latin typeface="Times New Roman"/>
                          <a:ea typeface="Times New Roman"/>
                          <a:cs typeface="Times New Roman"/>
                          <a:sym typeface="Times New Roman"/>
                        </a:rPr>
                        <a:t>[ðinumɛ]</a:t>
                      </a:r>
                    </a:p>
                  </a:txBody>
                  <a:tcPr marT="91425" marB="91425" marR="91425" marL="91425"/>
                </a:tc>
                <a:tc>
                  <a:txBody>
                    <a:bodyPr>
                      <a:noAutofit/>
                    </a:bodyPr>
                    <a:lstStyle/>
                    <a:p>
                      <a:pPr lvl="0" rtl="0" algn="ctr">
                        <a:spcBef>
                          <a:spcPts val="0"/>
                        </a:spcBef>
                        <a:buNone/>
                      </a:pPr>
                      <a:r>
                        <a:rPr lang="en"/>
                        <a:t>[</a:t>
                      </a:r>
                      <a:r>
                        <a:rPr lang="en" sz="1200">
                          <a:solidFill>
                            <a:schemeClr val="dk1"/>
                          </a:solidFill>
                          <a:latin typeface="Times New Roman"/>
                          <a:ea typeface="Times New Roman"/>
                          <a:cs typeface="Times New Roman"/>
                          <a:sym typeface="Times New Roman"/>
                        </a:rPr>
                        <a:t>trɔ</a:t>
                      </a:r>
                      <a:r>
                        <a:rPr b="1" lang="en" sz="1200">
                          <a:solidFill>
                            <a:schemeClr val="dk1"/>
                          </a:solidFill>
                          <a:latin typeface="Times New Roman"/>
                          <a:ea typeface="Times New Roman"/>
                          <a:cs typeface="Times New Roman"/>
                          <a:sym typeface="Times New Roman"/>
                        </a:rPr>
                        <a:t>m</a:t>
                      </a:r>
                      <a:r>
                        <a:rPr b="1" lang="en" sz="1200">
                          <a:solidFill>
                            <a:srgbClr val="1A1A1A"/>
                          </a:solidFill>
                          <a:latin typeface="Times New Roman"/>
                          <a:ea typeface="Times New Roman"/>
                          <a:cs typeface="Times New Roman"/>
                          <a:sym typeface="Times New Roman"/>
                        </a:rPr>
                        <a:t>ɛ</a:t>
                      </a:r>
                      <a:r>
                        <a:rPr lang="en"/>
                        <a:t>]</a:t>
                      </a:r>
                    </a:p>
                  </a:txBody>
                  <a:tcPr marT="91425" marB="91425" marR="91425" marL="91425"/>
                </a:tc>
                <a:tc>
                  <a:txBody>
                    <a:bodyPr>
                      <a:noAutofit/>
                    </a:bodyPr>
                    <a:lstStyle/>
                    <a:p>
                      <a:pPr rtl="0" algn="ctr">
                        <a:spcBef>
                          <a:spcPts val="0"/>
                        </a:spcBef>
                        <a:buNone/>
                      </a:pPr>
                      <a:r>
                        <a:rPr lang="en">
                          <a:solidFill>
                            <a:schemeClr val="dk1"/>
                          </a:solidFill>
                        </a:rPr>
                        <a:t>*[</a:t>
                      </a:r>
                      <a:r>
                        <a:rPr lang="en" sz="1200">
                          <a:solidFill>
                            <a:schemeClr val="dk1"/>
                          </a:solidFill>
                          <a:latin typeface="Times New Roman"/>
                          <a:ea typeface="Times New Roman"/>
                          <a:cs typeface="Times New Roman"/>
                          <a:sym typeface="Times New Roman"/>
                        </a:rPr>
                        <a:t>trɔ</a:t>
                      </a:r>
                      <a:r>
                        <a:rPr b="1" lang="en" sz="1200">
                          <a:solidFill>
                            <a:schemeClr val="dk1"/>
                          </a:solidFill>
                          <a:latin typeface="Times New Roman"/>
                          <a:ea typeface="Times New Roman"/>
                          <a:cs typeface="Times New Roman"/>
                          <a:sym typeface="Times New Roman"/>
                        </a:rPr>
                        <a:t>um</a:t>
                      </a:r>
                      <a:r>
                        <a:rPr b="1" lang="en" sz="1200">
                          <a:solidFill>
                            <a:srgbClr val="1A1A1A"/>
                          </a:solidFill>
                          <a:latin typeface="Times New Roman"/>
                          <a:ea typeface="Times New Roman"/>
                          <a:cs typeface="Times New Roman"/>
                          <a:sym typeface="Times New Roman"/>
                        </a:rPr>
                        <a:t>ɛ</a:t>
                      </a:r>
                      <a:r>
                        <a:rPr lang="en">
                          <a:solidFill>
                            <a:schemeClr val="dk1"/>
                          </a:solidFill>
                        </a:rPr>
                        <a:t>]</a:t>
                      </a:r>
                    </a:p>
                  </a:txBody>
                  <a:tcPr marT="91425" marB="91425" marR="91425" marL="91425"/>
                </a:tc>
              </a:tr>
              <a:tr h="393950">
                <a:tc>
                  <a:txBody>
                    <a:bodyPr>
                      <a:noAutofit/>
                    </a:bodyPr>
                    <a:lstStyle/>
                    <a:p>
                      <a:pPr lvl="0" rtl="0" algn="ctr">
                        <a:spcBef>
                          <a:spcPts val="0"/>
                        </a:spcBef>
                        <a:buNone/>
                      </a:pPr>
                      <a:r>
                        <a:rPr lang="en">
                          <a:latin typeface="Times New Roman"/>
                          <a:ea typeface="Times New Roman"/>
                          <a:cs typeface="Times New Roman"/>
                          <a:sym typeface="Times New Roman"/>
                        </a:rPr>
                        <a:t>[ðinɛtɛ]</a:t>
                      </a:r>
                    </a:p>
                  </a:txBody>
                  <a:tcPr marT="91425" marB="91425" marR="91425" marL="91425"/>
                </a:tc>
                <a:tc>
                  <a:txBody>
                    <a:bodyPr>
                      <a:noAutofit/>
                    </a:bodyPr>
                    <a:lstStyle/>
                    <a:p>
                      <a:pPr lvl="0" rtl="0" algn="ctr">
                        <a:spcBef>
                          <a:spcPts val="0"/>
                        </a:spcBef>
                        <a:buNone/>
                      </a:pPr>
                      <a:r>
                        <a:rPr lang="en"/>
                        <a:t>[</a:t>
                      </a:r>
                      <a:r>
                        <a:rPr lang="en" sz="1200">
                          <a:solidFill>
                            <a:schemeClr val="dk1"/>
                          </a:solidFill>
                          <a:latin typeface="Times New Roman"/>
                          <a:ea typeface="Times New Roman"/>
                          <a:cs typeface="Times New Roman"/>
                          <a:sym typeface="Times New Roman"/>
                        </a:rPr>
                        <a:t>trɔ</a:t>
                      </a:r>
                      <a:r>
                        <a:rPr b="1" lang="en" sz="1200">
                          <a:solidFill>
                            <a:srgbClr val="1A1A1A"/>
                          </a:solidFill>
                          <a:latin typeface="Times New Roman"/>
                          <a:ea typeface="Times New Roman"/>
                          <a:cs typeface="Times New Roman"/>
                          <a:sym typeface="Times New Roman"/>
                        </a:rPr>
                        <a:t>tɛ</a:t>
                      </a:r>
                      <a:r>
                        <a:rPr lang="en"/>
                        <a:t>]</a:t>
                      </a:r>
                    </a:p>
                  </a:txBody>
                  <a:tcPr marT="91425" marB="91425" marR="91425" marL="91425"/>
                </a:tc>
                <a:tc>
                  <a:txBody>
                    <a:bodyPr>
                      <a:noAutofit/>
                    </a:bodyPr>
                    <a:lstStyle/>
                    <a:p>
                      <a:pPr rtl="0" algn="ctr">
                        <a:spcBef>
                          <a:spcPts val="0"/>
                        </a:spcBef>
                        <a:buNone/>
                      </a:pPr>
                      <a:r>
                        <a:rPr lang="en">
                          <a:solidFill>
                            <a:schemeClr val="dk1"/>
                          </a:solidFill>
                        </a:rPr>
                        <a:t>*[</a:t>
                      </a:r>
                      <a:r>
                        <a:rPr lang="en" sz="1200">
                          <a:solidFill>
                            <a:schemeClr val="dk1"/>
                          </a:solidFill>
                          <a:latin typeface="Times New Roman"/>
                          <a:ea typeface="Times New Roman"/>
                          <a:cs typeface="Times New Roman"/>
                          <a:sym typeface="Times New Roman"/>
                        </a:rPr>
                        <a:t>trɔ</a:t>
                      </a:r>
                      <a:r>
                        <a:rPr b="1" lang="en" sz="1200">
                          <a:solidFill>
                            <a:srgbClr val="1A1A1A"/>
                          </a:solidFill>
                          <a:latin typeface="Times New Roman"/>
                          <a:ea typeface="Times New Roman"/>
                          <a:cs typeface="Times New Roman"/>
                          <a:sym typeface="Times New Roman"/>
                        </a:rPr>
                        <a:t>ɛtɛ</a:t>
                      </a:r>
                      <a:r>
                        <a:rPr lang="en">
                          <a:solidFill>
                            <a:schemeClr val="dk1"/>
                          </a:solidFill>
                        </a:rPr>
                        <a:t>]</a:t>
                      </a:r>
                    </a:p>
                  </a:txBody>
                  <a:tcPr marT="91425" marB="91425" marR="91425" marL="91425"/>
                </a:tc>
              </a:tr>
              <a:tr h="393950">
                <a:tc>
                  <a:txBody>
                    <a:bodyPr>
                      <a:noAutofit/>
                    </a:bodyPr>
                    <a:lstStyle/>
                    <a:p>
                      <a:pPr lvl="0" rtl="0" algn="ctr">
                        <a:spcBef>
                          <a:spcPts val="0"/>
                        </a:spcBef>
                        <a:buNone/>
                      </a:pPr>
                      <a:r>
                        <a:rPr lang="en">
                          <a:latin typeface="Times New Roman"/>
                          <a:ea typeface="Times New Roman"/>
                          <a:cs typeface="Times New Roman"/>
                          <a:sym typeface="Times New Roman"/>
                        </a:rPr>
                        <a:t>[ðinun]</a:t>
                      </a:r>
                    </a:p>
                  </a:txBody>
                  <a:tcPr marT="91425" marB="91425" marR="91425" marL="91425"/>
                </a:tc>
                <a:tc>
                  <a:txBody>
                    <a:bodyPr>
                      <a:noAutofit/>
                    </a:bodyPr>
                    <a:lstStyle/>
                    <a:p>
                      <a:pPr lvl="0" rtl="0" algn="ctr">
                        <a:spcBef>
                          <a:spcPts val="0"/>
                        </a:spcBef>
                        <a:buNone/>
                      </a:pPr>
                      <a:r>
                        <a:rPr lang="en"/>
                        <a:t>[</a:t>
                      </a:r>
                      <a:r>
                        <a:rPr lang="en" sz="1200">
                          <a:solidFill>
                            <a:schemeClr val="dk1"/>
                          </a:solidFill>
                          <a:latin typeface="Times New Roman"/>
                          <a:ea typeface="Times New Roman"/>
                          <a:cs typeface="Times New Roman"/>
                          <a:sym typeface="Times New Roman"/>
                        </a:rPr>
                        <a:t>trɔ</a:t>
                      </a:r>
                      <a:r>
                        <a:rPr b="1" lang="en" sz="1200">
                          <a:solidFill>
                            <a:schemeClr val="dk1"/>
                          </a:solidFill>
                          <a:latin typeface="Times New Roman"/>
                          <a:ea typeface="Times New Roman"/>
                          <a:cs typeface="Times New Roman"/>
                          <a:sym typeface="Times New Roman"/>
                        </a:rPr>
                        <a:t>n</a:t>
                      </a:r>
                      <a:r>
                        <a:rPr b="1" lang="en" sz="1200">
                          <a:solidFill>
                            <a:srgbClr val="1A1A1A"/>
                          </a:solidFill>
                          <a:latin typeface="Times New Roman"/>
                          <a:ea typeface="Times New Roman"/>
                          <a:cs typeface="Times New Roman"/>
                          <a:sym typeface="Times New Roman"/>
                        </a:rPr>
                        <a:t>ɛ</a:t>
                      </a:r>
                      <a:r>
                        <a:rPr lang="en"/>
                        <a:t>]</a:t>
                      </a:r>
                    </a:p>
                  </a:txBody>
                  <a:tcPr marT="91425" marB="91425" marR="91425" marL="91425"/>
                </a:tc>
                <a:tc>
                  <a:txBody>
                    <a:bodyPr>
                      <a:noAutofit/>
                    </a:bodyPr>
                    <a:lstStyle/>
                    <a:p>
                      <a:pPr rtl="0" algn="ctr">
                        <a:spcBef>
                          <a:spcPts val="0"/>
                        </a:spcBef>
                        <a:buNone/>
                      </a:pPr>
                      <a:r>
                        <a:rPr lang="en">
                          <a:latin typeface="Times New Roman"/>
                          <a:ea typeface="Times New Roman"/>
                          <a:cs typeface="Times New Roman"/>
                          <a:sym typeface="Times New Roman"/>
                        </a:rPr>
                        <a:t>*[t</a:t>
                      </a:r>
                      <a:r>
                        <a:rPr lang="en" sz="1200">
                          <a:solidFill>
                            <a:schemeClr val="dk1"/>
                          </a:solidFill>
                          <a:latin typeface="Times New Roman"/>
                          <a:ea typeface="Times New Roman"/>
                          <a:cs typeface="Times New Roman"/>
                          <a:sym typeface="Times New Roman"/>
                        </a:rPr>
                        <a:t>rɔ</a:t>
                      </a:r>
                      <a:r>
                        <a:rPr b="1" lang="en" sz="1200">
                          <a:solidFill>
                            <a:schemeClr val="dk1"/>
                          </a:solidFill>
                          <a:latin typeface="Times New Roman"/>
                          <a:ea typeface="Times New Roman"/>
                          <a:cs typeface="Times New Roman"/>
                          <a:sym typeface="Times New Roman"/>
                        </a:rPr>
                        <a:t>un]</a:t>
                      </a:r>
                    </a:p>
                  </a:txBody>
                  <a:tcPr marT="91425" marB="91425" marR="91425" marL="91425"/>
                </a:tc>
              </a:tr>
            </a:tbl>
          </a:graphicData>
        </a:graphic>
      </p:graphicFrame>
      <p:graphicFrame>
        <p:nvGraphicFramePr>
          <p:cNvPr id="62" name="Shape 62"/>
          <p:cNvGraphicFramePr/>
          <p:nvPr/>
        </p:nvGraphicFramePr>
        <p:xfrm>
          <a:off x="5967775" y="3074000"/>
          <a:ext cx="3000000" cy="3000000"/>
        </p:xfrm>
        <a:graphic>
          <a:graphicData uri="http://schemas.openxmlformats.org/drawingml/2006/table">
            <a:tbl>
              <a:tblPr>
                <a:noFill/>
                <a:tableStyleId>{D0C39C44-0BE2-4815-9594-3C63A163D52A}</a:tableStyleId>
              </a:tblPr>
              <a:tblGrid>
                <a:gridCol w="2078550"/>
              </a:tblGrid>
              <a:tr h="402575">
                <a:tc>
                  <a:txBody>
                    <a:bodyPr>
                      <a:noAutofit/>
                    </a:bodyPr>
                    <a:lstStyle/>
                    <a:p>
                      <a:pPr lvl="0" rtl="0">
                        <a:spcBef>
                          <a:spcPts val="0"/>
                        </a:spcBef>
                        <a:buNone/>
                      </a:pPr>
                      <a:r>
                        <a:rPr lang="en">
                          <a:latin typeface="Times New Roman"/>
                          <a:ea typeface="Times New Roman"/>
                          <a:cs typeface="Times New Roman"/>
                          <a:sym typeface="Times New Roman"/>
                        </a:rPr>
                        <a:t>[is] → [s] / V __ #</a:t>
                      </a:r>
                    </a:p>
                  </a:txBody>
                  <a:tcPr marT="91425" marB="91425" marR="91425" marL="91425">
                    <a:lnL cap="flat" w="9525">
                      <a:solidFill>
                        <a:srgbClr val="FFFFFF"/>
                      </a:solidFill>
                      <a:prstDash val="solid"/>
                      <a:round/>
                      <a:headEnd len="med" w="med" type="none"/>
                      <a:tailEnd len="med" w="med" type="none"/>
                    </a:lnL>
                    <a:lnR cap="flat" w="9525">
                      <a:solidFill>
                        <a:srgbClr val="FFFFFF"/>
                      </a:solidFill>
                      <a:prstDash val="solid"/>
                      <a:round/>
                      <a:headEnd len="med" w="med" type="none"/>
                      <a:tailEnd len="med" w="med" type="none"/>
                    </a:lnR>
                    <a:lnT cap="flat" w="9525">
                      <a:solidFill>
                        <a:srgbClr val="FFFFFF"/>
                      </a:solidFill>
                      <a:prstDash val="solid"/>
                      <a:round/>
                      <a:headEnd len="med" w="med" type="none"/>
                      <a:tailEnd len="med" w="med" type="none"/>
                    </a:lnT>
                    <a:lnB cap="flat" w="9525">
                      <a:solidFill>
                        <a:srgbClr val="FFFFFF"/>
                      </a:solidFill>
                      <a:prstDash val="solid"/>
                      <a:round/>
                      <a:headEnd len="med" w="med" type="none"/>
                      <a:tailEnd len="med" w="med" type="none"/>
                    </a:lnB>
                  </a:tcPr>
                </a:tc>
              </a:tr>
              <a:tr h="402575">
                <a:tc>
                  <a:txBody>
                    <a:bodyPr>
                      <a:noAutofit/>
                    </a:bodyPr>
                    <a:lstStyle/>
                    <a:p>
                      <a:pPr lvl="0" rtl="0">
                        <a:spcBef>
                          <a:spcPts val="0"/>
                        </a:spcBef>
                        <a:buNone/>
                      </a:pPr>
                      <a:r>
                        <a:rPr lang="en">
                          <a:latin typeface="Times New Roman"/>
                          <a:ea typeface="Times New Roman"/>
                          <a:cs typeface="Times New Roman"/>
                          <a:sym typeface="Times New Roman"/>
                        </a:rPr>
                        <a:t>[um</a:t>
                      </a:r>
                      <a:r>
                        <a:rPr lang="en">
                          <a:solidFill>
                            <a:srgbClr val="1A1A1A"/>
                          </a:solidFill>
                          <a:latin typeface="Times New Roman"/>
                          <a:ea typeface="Times New Roman"/>
                          <a:cs typeface="Times New Roman"/>
                          <a:sym typeface="Times New Roman"/>
                        </a:rPr>
                        <a:t>ɛ] → [mɛ] / V __#</a:t>
                      </a:r>
                    </a:p>
                  </a:txBody>
                  <a:tcPr marT="91425" marB="91425" marR="91425" marL="91425">
                    <a:lnL cap="flat" w="9525">
                      <a:solidFill>
                        <a:srgbClr val="FFFFFF"/>
                      </a:solidFill>
                      <a:prstDash val="solid"/>
                      <a:round/>
                      <a:headEnd len="med" w="med" type="none"/>
                      <a:tailEnd len="med" w="med" type="none"/>
                    </a:lnL>
                    <a:lnR cap="flat" w="9525">
                      <a:solidFill>
                        <a:srgbClr val="FFFFFF"/>
                      </a:solidFill>
                      <a:prstDash val="solid"/>
                      <a:round/>
                      <a:headEnd len="med" w="med" type="none"/>
                      <a:tailEnd len="med" w="med" type="none"/>
                    </a:lnR>
                    <a:lnT cap="flat" w="9525">
                      <a:solidFill>
                        <a:srgbClr val="FFFFFF"/>
                      </a:solidFill>
                      <a:prstDash val="solid"/>
                      <a:round/>
                      <a:headEnd len="med" w="med" type="none"/>
                      <a:tailEnd len="med" w="med" type="none"/>
                    </a:lnT>
                    <a:lnB cap="flat" w="9525">
                      <a:solidFill>
                        <a:srgbClr val="FFFFFF"/>
                      </a:solidFill>
                      <a:prstDash val="solid"/>
                      <a:round/>
                      <a:headEnd len="med" w="med" type="none"/>
                      <a:tailEnd len="med" w="med" type="none"/>
                    </a:lnB>
                  </a:tcPr>
                </a:tc>
              </a:tr>
              <a:tr h="402575">
                <a:tc>
                  <a:txBody>
                    <a:bodyPr>
                      <a:noAutofit/>
                    </a:bodyPr>
                    <a:lstStyle/>
                    <a:p>
                      <a:pPr lvl="0" rtl="0">
                        <a:spcBef>
                          <a:spcPts val="0"/>
                        </a:spcBef>
                        <a:buNone/>
                      </a:pPr>
                      <a:r>
                        <a:rPr lang="en">
                          <a:latin typeface="Times New Roman"/>
                          <a:ea typeface="Times New Roman"/>
                          <a:cs typeface="Times New Roman"/>
                          <a:sym typeface="Times New Roman"/>
                        </a:rPr>
                        <a:t>[</a:t>
                      </a:r>
                      <a:r>
                        <a:rPr lang="en">
                          <a:solidFill>
                            <a:srgbClr val="1A1A1A"/>
                          </a:solidFill>
                          <a:latin typeface="Times New Roman"/>
                          <a:ea typeface="Times New Roman"/>
                          <a:cs typeface="Times New Roman"/>
                          <a:sym typeface="Times New Roman"/>
                        </a:rPr>
                        <a:t>ɛtɛ] → [tɛ] / V __ #</a:t>
                      </a:r>
                    </a:p>
                  </a:txBody>
                  <a:tcPr marT="91425" marB="91425" marR="91425" marL="91425">
                    <a:lnL cap="flat" w="9525">
                      <a:solidFill>
                        <a:srgbClr val="FFFFFF"/>
                      </a:solidFill>
                      <a:prstDash val="solid"/>
                      <a:round/>
                      <a:headEnd len="med" w="med" type="none"/>
                      <a:tailEnd len="med" w="med" type="none"/>
                    </a:lnL>
                    <a:lnR cap="flat" w="9525">
                      <a:solidFill>
                        <a:srgbClr val="FFFFFF"/>
                      </a:solidFill>
                      <a:prstDash val="solid"/>
                      <a:round/>
                      <a:headEnd len="med" w="med" type="none"/>
                      <a:tailEnd len="med" w="med" type="none"/>
                    </a:lnR>
                    <a:lnT cap="flat" w="9525">
                      <a:solidFill>
                        <a:srgbClr val="FFFFFF"/>
                      </a:solidFill>
                      <a:prstDash val="solid"/>
                      <a:round/>
                      <a:headEnd len="med" w="med" type="none"/>
                      <a:tailEnd len="med" w="med" type="none"/>
                    </a:lnT>
                    <a:lnB cap="flat" w="9525">
                      <a:solidFill>
                        <a:srgbClr val="FFFFFF"/>
                      </a:solidFill>
                      <a:prstDash val="solid"/>
                      <a:round/>
                      <a:headEnd len="med" w="med" type="none"/>
                      <a:tailEnd len="med" w="med" type="none"/>
                    </a:lnB>
                  </a:tcPr>
                </a:tc>
              </a:tr>
              <a:tr h="402575">
                <a:tc>
                  <a:txBody>
                    <a:bodyPr>
                      <a:noAutofit/>
                    </a:bodyPr>
                    <a:lstStyle/>
                    <a:p>
                      <a:pPr lvl="0" rtl="0">
                        <a:spcBef>
                          <a:spcPts val="0"/>
                        </a:spcBef>
                        <a:buNone/>
                      </a:pPr>
                      <a:r>
                        <a:rPr lang="en">
                          <a:latin typeface="Times New Roman"/>
                          <a:ea typeface="Times New Roman"/>
                          <a:cs typeface="Times New Roman"/>
                          <a:sym typeface="Times New Roman"/>
                        </a:rPr>
                        <a:t>[un] → [n</a:t>
                      </a:r>
                      <a:r>
                        <a:rPr lang="en">
                          <a:solidFill>
                            <a:srgbClr val="1A1A1A"/>
                          </a:solidFill>
                          <a:latin typeface="Times New Roman"/>
                          <a:ea typeface="Times New Roman"/>
                          <a:cs typeface="Times New Roman"/>
                          <a:sym typeface="Times New Roman"/>
                        </a:rPr>
                        <a:t>ɛ] / V __ #</a:t>
                      </a:r>
                    </a:p>
                  </a:txBody>
                  <a:tcPr marT="91425" marB="91425" marR="91425" marL="91425">
                    <a:lnL cap="flat" w="9525">
                      <a:solidFill>
                        <a:srgbClr val="FFFFFF"/>
                      </a:solidFill>
                      <a:prstDash val="solid"/>
                      <a:round/>
                      <a:headEnd len="med" w="med" type="none"/>
                      <a:tailEnd len="med" w="med" type="none"/>
                    </a:lnL>
                    <a:lnR cap="flat" w="9525">
                      <a:solidFill>
                        <a:srgbClr val="FFFFFF"/>
                      </a:solidFill>
                      <a:prstDash val="solid"/>
                      <a:round/>
                      <a:headEnd len="med" w="med" type="none"/>
                      <a:tailEnd len="med" w="med" type="none"/>
                    </a:lnR>
                    <a:lnT cap="flat" w="9525">
                      <a:solidFill>
                        <a:srgbClr val="FFFFFF"/>
                      </a:solidFill>
                      <a:prstDash val="solid"/>
                      <a:round/>
                      <a:headEnd len="med" w="med" type="none"/>
                      <a:tailEnd len="med" w="med" type="none"/>
                    </a:lnT>
                    <a:lnB cap="flat" w="9525">
                      <a:solidFill>
                        <a:srgbClr val="FFFFFF"/>
                      </a:solidFill>
                      <a:prstDash val="solid"/>
                      <a:round/>
                      <a:headEnd len="med" w="med" type="none"/>
                      <a:tailEnd len="med" w="med" type="none"/>
                    </a:lnB>
                  </a:tcPr>
                </a:tc>
              </a:tr>
            </a:tbl>
          </a:graphicData>
        </a:graphic>
      </p:graphicFrame>
      <p:sp>
        <p:nvSpPr>
          <p:cNvPr id="63" name="Shape 63"/>
          <p:cNvSpPr txBox="1"/>
          <p:nvPr/>
        </p:nvSpPr>
        <p:spPr>
          <a:xfrm>
            <a:off x="4979950" y="1804750"/>
            <a:ext cx="4054200" cy="1610400"/>
          </a:xfrm>
          <a:prstGeom prst="rect">
            <a:avLst/>
          </a:prstGeom>
          <a:noFill/>
          <a:ln>
            <a:noFill/>
          </a:ln>
        </p:spPr>
        <p:txBody>
          <a:bodyPr anchorCtr="0" anchor="t" bIns="91425" lIns="91425" rIns="91425" tIns="91425">
            <a:noAutofit/>
          </a:bodyPr>
          <a:lstStyle/>
          <a:p>
            <a:pPr lvl="0" rtl="0">
              <a:spcBef>
                <a:spcPts val="600"/>
              </a:spcBef>
              <a:buClr>
                <a:schemeClr val="dk1"/>
              </a:buClr>
              <a:buSzPct val="78571"/>
              <a:buFont typeface="Arial"/>
              <a:buNone/>
            </a:pPr>
            <a:r>
              <a:rPr b="1" lang="en">
                <a:solidFill>
                  <a:schemeClr val="dk1"/>
                </a:solidFill>
              </a:rPr>
              <a:t>Traditional schema for phonological alternation: </a:t>
            </a:r>
          </a:p>
          <a:p>
            <a:pPr lvl="0" rtl="0">
              <a:spcBef>
                <a:spcPts val="60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                  A → B / C __ D</a:t>
            </a:r>
          </a:p>
          <a:p>
            <a:pPr lvl="0" rtl="0">
              <a:spcBef>
                <a:spcPts val="600"/>
              </a:spcBef>
              <a:buClr>
                <a:schemeClr val="dk1"/>
              </a:buClr>
              <a:buSzPct val="61111"/>
              <a:buFont typeface="Arial"/>
              <a:buNone/>
            </a:pPr>
            <a:r>
              <a:rPr lang="en" sz="1800">
                <a:solidFill>
                  <a:schemeClr val="dk1"/>
                </a:solidFill>
                <a:latin typeface="Times New Roman"/>
                <a:ea typeface="Times New Roman"/>
                <a:cs typeface="Times New Roman"/>
                <a:sym typeface="Times New Roman"/>
              </a:rPr>
              <a:t>   Applied to Greek verb inflections: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