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Default Extension="gif" ContentType="image/gif"/>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9.xml" ContentType="application/vnd.openxmlformats-officedocument.presentationml.notesSlide+xml"/>
  <Override PartName="/ppt/notesSlides/notesSlide13.xml" ContentType="application/vnd.openxmlformats-officedocument.presentationml.notesSlide+xml"/>
  <Override PartName="/ppt/notesSlides/notesSlide16.xml" ContentType="application/vnd.openxmlformats-officedocument.presentationml.notesSlide+xml"/>
  <Override PartName="/ppt/notesSlides/notesSlide18.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0.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4.xml" Type="http://schemas.openxmlformats.org/officeDocument/2006/relationships/slide" Id="rId19"/><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7.xml" Type="http://schemas.openxmlformats.org/officeDocument/2006/relationships/slide" Id="rId12"/><Relationship Target="slides/slide8.xml" Type="http://schemas.openxmlformats.org/officeDocument/2006/relationships/slide" Id="rId13"/><Relationship Target="slides/slide5.xml" Type="http://schemas.openxmlformats.org/officeDocument/2006/relationships/slide" Id="rId10"/><Relationship Target="slides/slide6.xml" Type="http://schemas.openxmlformats.org/officeDocument/2006/relationships/slide" Id="rId11"/><Relationship Target="slides/slide20.xml" Type="http://schemas.openxmlformats.org/officeDocument/2006/relationships/slide" Id="rId25"/><Relationship Target="presProps.xml" Type="http://schemas.openxmlformats.org/officeDocument/2006/relationships/presProps" Id="rId2"/><Relationship Target="slides/slide16.xml" Type="http://schemas.openxmlformats.org/officeDocument/2006/relationships/slide" Id="rId21"/><Relationship Target="theme/theme3.xml" Type="http://schemas.openxmlformats.org/officeDocument/2006/relationships/theme" Id="rId1"/><Relationship Target="slides/slide17.xml" Type="http://schemas.openxmlformats.org/officeDocument/2006/relationships/slide" Id="rId22"/><Relationship Target="slideMasters/slideMaster1.xml" Type="http://schemas.openxmlformats.org/officeDocument/2006/relationships/slideMaster" Id="rId4"/><Relationship Target="slides/slide18.xml" Type="http://schemas.openxmlformats.org/officeDocument/2006/relationships/slide" Id="rId23"/><Relationship Target="tableStyles.xml" Type="http://schemas.openxmlformats.org/officeDocument/2006/relationships/tableStyles" Id="rId3"/><Relationship Target="slides/slide19.xml" Type="http://schemas.openxmlformats.org/officeDocument/2006/relationships/slide" Id="rId24"/><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1.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1" name="Shape 41"/>
        <p:cNvGrpSpPr/>
        <p:nvPr/>
      </p:nvGrpSpPr>
      <p:grpSpPr>
        <a:xfrm>
          <a:off y="0" x="0"/>
          <a:ext cy="0" cx="0"/>
          <a:chOff y="0" x="0"/>
          <a:chExt cy="0" cx="0"/>
        </a:xfrm>
      </p:grpSpPr>
      <p:sp>
        <p:nvSpPr>
          <p:cNvPr id="42" name="Shape 4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3" name="Shape 4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1" name="Shape 101"/>
        <p:cNvGrpSpPr/>
        <p:nvPr/>
      </p:nvGrpSpPr>
      <p:grpSpPr>
        <a:xfrm>
          <a:off y="0" x="0"/>
          <a:ext cy="0" cx="0"/>
          <a:chOff y="0" x="0"/>
          <a:chExt cy="0" cx="0"/>
        </a:xfrm>
      </p:grpSpPr>
      <p:sp>
        <p:nvSpPr>
          <p:cNvPr id="102" name="Shape 10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3" name="Shape 10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9" name="Shape 109"/>
        <p:cNvGrpSpPr/>
        <p:nvPr/>
      </p:nvGrpSpPr>
      <p:grpSpPr>
        <a:xfrm>
          <a:off y="0" x="0"/>
          <a:ext cy="0" cx="0"/>
          <a:chOff y="0" x="0"/>
          <a:chExt cy="0" cx="0"/>
        </a:xfrm>
      </p:grpSpPr>
      <p:sp>
        <p:nvSpPr>
          <p:cNvPr id="110" name="Shape 11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1" name="Shape 11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5" name="Shape 115"/>
        <p:cNvGrpSpPr/>
        <p:nvPr/>
      </p:nvGrpSpPr>
      <p:grpSpPr>
        <a:xfrm>
          <a:off y="0" x="0"/>
          <a:ext cy="0" cx="0"/>
          <a:chOff y="0" x="0"/>
          <a:chExt cy="0" cx="0"/>
        </a:xfrm>
      </p:grpSpPr>
      <p:sp>
        <p:nvSpPr>
          <p:cNvPr id="116" name="Shape 11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7" name="Shape 11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1" name="Shape 121"/>
        <p:cNvGrpSpPr/>
        <p:nvPr/>
      </p:nvGrpSpPr>
      <p:grpSpPr>
        <a:xfrm>
          <a:off y="0" x="0"/>
          <a:ext cy="0" cx="0"/>
          <a:chOff y="0" x="0"/>
          <a:chExt cy="0" cx="0"/>
        </a:xfrm>
      </p:grpSpPr>
      <p:sp>
        <p:nvSpPr>
          <p:cNvPr id="122" name="Shape 12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3" name="Shape 12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7" name="Shape 127"/>
        <p:cNvGrpSpPr/>
        <p:nvPr/>
      </p:nvGrpSpPr>
      <p:grpSpPr>
        <a:xfrm>
          <a:off y="0" x="0"/>
          <a:ext cy="0" cx="0"/>
          <a:chOff y="0" x="0"/>
          <a:chExt cy="0" cx="0"/>
        </a:xfrm>
      </p:grpSpPr>
      <p:sp>
        <p:nvSpPr>
          <p:cNvPr id="128" name="Shape 12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9" name="Shape 12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3" name="Shape 133"/>
        <p:cNvGrpSpPr/>
        <p:nvPr/>
      </p:nvGrpSpPr>
      <p:grpSpPr>
        <a:xfrm>
          <a:off y="0" x="0"/>
          <a:ext cy="0" cx="0"/>
          <a:chOff y="0" x="0"/>
          <a:chExt cy="0" cx="0"/>
        </a:xfrm>
      </p:grpSpPr>
      <p:sp>
        <p:nvSpPr>
          <p:cNvPr id="134" name="Shape 13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35" name="Shape 13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9" name="Shape 139"/>
        <p:cNvGrpSpPr/>
        <p:nvPr/>
      </p:nvGrpSpPr>
      <p:grpSpPr>
        <a:xfrm>
          <a:off y="0" x="0"/>
          <a:ext cy="0" cx="0"/>
          <a:chOff y="0" x="0"/>
          <a:chExt cy="0" cx="0"/>
        </a:xfrm>
      </p:grpSpPr>
      <p:sp>
        <p:nvSpPr>
          <p:cNvPr id="140" name="Shape 14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41" name="Shape 14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6" name="Shape 146"/>
        <p:cNvGrpSpPr/>
        <p:nvPr/>
      </p:nvGrpSpPr>
      <p:grpSpPr>
        <a:xfrm>
          <a:off y="0" x="0"/>
          <a:ext cy="0" cx="0"/>
          <a:chOff y="0" x="0"/>
          <a:chExt cy="0" cx="0"/>
        </a:xfrm>
      </p:grpSpPr>
      <p:sp>
        <p:nvSpPr>
          <p:cNvPr id="147" name="Shape 14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48" name="Shape 14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2" name="Shape 152"/>
        <p:cNvGrpSpPr/>
        <p:nvPr/>
      </p:nvGrpSpPr>
      <p:grpSpPr>
        <a:xfrm>
          <a:off y="0" x="0"/>
          <a:ext cy="0" cx="0"/>
          <a:chOff y="0" x="0"/>
          <a:chExt cy="0" cx="0"/>
        </a:xfrm>
      </p:grpSpPr>
      <p:sp>
        <p:nvSpPr>
          <p:cNvPr id="153" name="Shape 15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54" name="Shape 15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8" name="Shape 158"/>
        <p:cNvGrpSpPr/>
        <p:nvPr/>
      </p:nvGrpSpPr>
      <p:grpSpPr>
        <a:xfrm>
          <a:off y="0" x="0"/>
          <a:ext cy="0" cx="0"/>
          <a:chOff y="0" x="0"/>
          <a:chExt cy="0" cx="0"/>
        </a:xfrm>
      </p:grpSpPr>
      <p:sp>
        <p:nvSpPr>
          <p:cNvPr id="159" name="Shape 15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60" name="Shape 16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7" name="Shape 47"/>
        <p:cNvGrpSpPr/>
        <p:nvPr/>
      </p:nvGrpSpPr>
      <p:grpSpPr>
        <a:xfrm>
          <a:off y="0" x="0"/>
          <a:ext cy="0" cx="0"/>
          <a:chOff y="0" x="0"/>
          <a:chExt cy="0" cx="0"/>
        </a:xfrm>
      </p:grpSpPr>
      <p:sp>
        <p:nvSpPr>
          <p:cNvPr id="48" name="Shape 4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9" name="Shape 4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3" name="Shape 163"/>
        <p:cNvGrpSpPr/>
        <p:nvPr/>
      </p:nvGrpSpPr>
      <p:grpSpPr>
        <a:xfrm>
          <a:off y="0" x="0"/>
          <a:ext cy="0" cx="0"/>
          <a:chOff y="0" x="0"/>
          <a:chExt cy="0" cx="0"/>
        </a:xfrm>
      </p:grpSpPr>
      <p:sp>
        <p:nvSpPr>
          <p:cNvPr id="164" name="Shape 16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65" name="Shape 16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3" name="Shape 53"/>
        <p:cNvGrpSpPr/>
        <p:nvPr/>
      </p:nvGrpSpPr>
      <p:grpSpPr>
        <a:xfrm>
          <a:off y="0" x="0"/>
          <a:ext cy="0" cx="0"/>
          <a:chOff y="0" x="0"/>
          <a:chExt cy="0" cx="0"/>
        </a:xfrm>
      </p:grpSpPr>
      <p:sp>
        <p:nvSpPr>
          <p:cNvPr id="54" name="Shape 5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5" name="Shape 5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0" name="Shape 60"/>
        <p:cNvGrpSpPr/>
        <p:nvPr/>
      </p:nvGrpSpPr>
      <p:grpSpPr>
        <a:xfrm>
          <a:off y="0" x="0"/>
          <a:ext cy="0" cx="0"/>
          <a:chOff y="0" x="0"/>
          <a:chExt cy="0" cx="0"/>
        </a:xfrm>
      </p:grpSpPr>
      <p:sp>
        <p:nvSpPr>
          <p:cNvPr id="61" name="Shape 6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2" name="Shape 6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7" name="Shape 67"/>
        <p:cNvGrpSpPr/>
        <p:nvPr/>
      </p:nvGrpSpPr>
      <p:grpSpPr>
        <a:xfrm>
          <a:off y="0" x="0"/>
          <a:ext cy="0" cx="0"/>
          <a:chOff y="0" x="0"/>
          <a:chExt cy="0" cx="0"/>
        </a:xfrm>
      </p:grpSpPr>
      <p:sp>
        <p:nvSpPr>
          <p:cNvPr id="68" name="Shape 6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9" name="Shape 6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3" name="Shape 73"/>
        <p:cNvGrpSpPr/>
        <p:nvPr/>
      </p:nvGrpSpPr>
      <p:grpSpPr>
        <a:xfrm>
          <a:off y="0" x="0"/>
          <a:ext cy="0" cx="0"/>
          <a:chOff y="0" x="0"/>
          <a:chExt cy="0" cx="0"/>
        </a:xfrm>
      </p:grpSpPr>
      <p:sp>
        <p:nvSpPr>
          <p:cNvPr id="74" name="Shape 7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5" name="Shape 7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1" name="Shape 81"/>
        <p:cNvGrpSpPr/>
        <p:nvPr/>
      </p:nvGrpSpPr>
      <p:grpSpPr>
        <a:xfrm>
          <a:off y="0" x="0"/>
          <a:ext cy="0" cx="0"/>
          <a:chOff y="0" x="0"/>
          <a:chExt cy="0" cx="0"/>
        </a:xfrm>
      </p:grpSpPr>
      <p:sp>
        <p:nvSpPr>
          <p:cNvPr id="82" name="Shape 8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3" name="Shape 8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7" name="Shape 87"/>
        <p:cNvGrpSpPr/>
        <p:nvPr/>
      </p:nvGrpSpPr>
      <p:grpSpPr>
        <a:xfrm>
          <a:off y="0" x="0"/>
          <a:ext cy="0" cx="0"/>
          <a:chOff y="0" x="0"/>
          <a:chExt cy="0" cx="0"/>
        </a:xfrm>
      </p:grpSpPr>
      <p:sp>
        <p:nvSpPr>
          <p:cNvPr id="88" name="Shape 8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9" name="Shape 8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4" name="Shape 94"/>
        <p:cNvGrpSpPr/>
        <p:nvPr/>
      </p:nvGrpSpPr>
      <p:grpSpPr>
        <a:xfrm>
          <a:off y="0" x="0"/>
          <a:ext cy="0" cx="0"/>
          <a:chOff y="0" x="0"/>
          <a:chExt cy="0" cx="0"/>
        </a:xfrm>
      </p:grpSpPr>
      <p:sp>
        <p:nvSpPr>
          <p:cNvPr id="95" name="Shape 9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6" name="Shape 9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y="0" x="0"/>
          <a:ext cy="0" cx="0"/>
          <a:chOff y="0" x="0"/>
          <a:chExt cy="0" cx="0"/>
        </a:xfrm>
      </p:grpSpPr>
      <p:sp>
        <p:nvSpPr>
          <p:cNvPr id="10" name="Shape 10"/>
          <p:cNvSpPr txBox="1"/>
          <p:nvPr>
            <p:ph type="ctrTitle"/>
          </p:nvPr>
        </p:nvSpPr>
        <p:spPr>
          <a:xfrm>
            <a:off y="563759" x="457200"/>
            <a:ext cy="3009600" cx="8229600"/>
          </a:xfrm>
          <a:prstGeom prst="rect">
            <a:avLst/>
          </a:prstGeom>
        </p:spPr>
        <p:txBody>
          <a:bodyPr bIns="91425" rIns="91425" lIns="91425" tIns="91425" anchor="t" anchorCtr="0"/>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p:txBody>
      </p:sp>
      <p:sp>
        <p:nvSpPr>
          <p:cNvPr id="11" name="Shape 11"/>
          <p:cNvSpPr txBox="1"/>
          <p:nvPr>
            <p:ph idx="1" type="subTitle"/>
          </p:nvPr>
        </p:nvSpPr>
        <p:spPr>
          <a:xfrm>
            <a:off y="3716392" x="457200"/>
            <a:ext cy="1232699" cx="8229600"/>
          </a:xfrm>
          <a:prstGeom prst="rect">
            <a:avLst/>
          </a:prstGeom>
        </p:spPr>
        <p:txBody>
          <a:bodyPr bIns="91425" rIns="91425" lIns="91425" tIns="91425" anchor="t" anchorCtr="0"/>
          <a:lstStyle>
            <a:lvl1pPr>
              <a:spcBef>
                <a:spcPts val="0"/>
              </a:spcBef>
              <a:buClr>
                <a:schemeClr val="dk2"/>
              </a:buClr>
              <a:buSzPct val="100000"/>
              <a:buNone/>
              <a:defRPr sz="4800">
                <a:solidFill>
                  <a:schemeClr val="dk2"/>
                </a:solidFill>
              </a:defRPr>
            </a:lvl1pPr>
            <a:lvl2pPr>
              <a:spcBef>
                <a:spcPts val="0"/>
              </a:spcBef>
              <a:buClr>
                <a:schemeClr val="dk2"/>
              </a:buClr>
              <a:buSzPct val="100000"/>
              <a:buNone/>
              <a:defRPr sz="4800">
                <a:solidFill>
                  <a:schemeClr val="dk2"/>
                </a:solidFill>
              </a:defRPr>
            </a:lvl2pPr>
            <a:lvl3pPr>
              <a:spcBef>
                <a:spcPts val="0"/>
              </a:spcBef>
              <a:buClr>
                <a:schemeClr val="dk2"/>
              </a:buClr>
              <a:buSzPct val="100000"/>
              <a:buNone/>
              <a:defRPr sz="4800">
                <a:solidFill>
                  <a:schemeClr val="dk2"/>
                </a:solidFill>
              </a:defRPr>
            </a:lvl3pPr>
            <a:lvl4pPr>
              <a:spcBef>
                <a:spcPts val="0"/>
              </a:spcBef>
              <a:buClr>
                <a:schemeClr val="dk2"/>
              </a:buClr>
              <a:buSzPct val="100000"/>
              <a:buNone/>
              <a:defRPr sz="4800">
                <a:solidFill>
                  <a:schemeClr val="dk2"/>
                </a:solidFill>
              </a:defRPr>
            </a:lvl4pPr>
            <a:lvl5pPr>
              <a:spcBef>
                <a:spcPts val="0"/>
              </a:spcBef>
              <a:buClr>
                <a:schemeClr val="dk2"/>
              </a:buClr>
              <a:buSzPct val="100000"/>
              <a:buNone/>
              <a:defRPr sz="4800">
                <a:solidFill>
                  <a:schemeClr val="dk2"/>
                </a:solidFill>
              </a:defRPr>
            </a:lvl5pPr>
            <a:lvl6pPr>
              <a:spcBef>
                <a:spcPts val="0"/>
              </a:spcBef>
              <a:buClr>
                <a:schemeClr val="dk2"/>
              </a:buClr>
              <a:buSzPct val="100000"/>
              <a:buNone/>
              <a:defRPr sz="4800">
                <a:solidFill>
                  <a:schemeClr val="dk2"/>
                </a:solidFill>
              </a:defRPr>
            </a:lvl6pPr>
            <a:lvl7pPr>
              <a:spcBef>
                <a:spcPts val="0"/>
              </a:spcBef>
              <a:buClr>
                <a:schemeClr val="dk2"/>
              </a:buClr>
              <a:buSzPct val="100000"/>
              <a:buNone/>
              <a:defRPr sz="4800">
                <a:solidFill>
                  <a:schemeClr val="dk2"/>
                </a:solidFill>
              </a:defRPr>
            </a:lvl7pPr>
            <a:lvl8pPr>
              <a:spcBef>
                <a:spcPts val="0"/>
              </a:spcBef>
              <a:buClr>
                <a:schemeClr val="dk2"/>
              </a:buClr>
              <a:buSzPct val="100000"/>
              <a:buNone/>
              <a:defRPr sz="4800">
                <a:solidFill>
                  <a:schemeClr val="dk2"/>
                </a:solidFill>
              </a:defRPr>
            </a:lvl8pPr>
            <a:lvl9pPr>
              <a:spcBef>
                <a:spcPts val="0"/>
              </a:spcBef>
              <a:buClr>
                <a:schemeClr val="dk2"/>
              </a:buClr>
              <a:buSzPct val="100000"/>
              <a:buNone/>
              <a:defRPr sz="4800">
                <a:solidFill>
                  <a:schemeClr val="dk2"/>
                </a:solidFill>
              </a:defRPr>
            </a:lvl9pPr>
          </a:lstStyle>
          <a:p/>
        </p:txBody>
      </p:sp>
      <p:cxnSp>
        <p:nvCxnSpPr>
          <p:cNvPr id="12" name="Shape 12"/>
          <p:cNvCxnSpPr/>
          <p:nvPr/>
        </p:nvCxnSpPr>
        <p:spPr>
          <a:xfrm>
            <a:off y="411479" x="457200"/>
            <a:ext cy="0" cx="8229600"/>
          </a:xfrm>
          <a:prstGeom prst="straightConnector1">
            <a:avLst/>
          </a:prstGeom>
          <a:noFill/>
          <a:ln w="57150" cap="flat">
            <a:solidFill>
              <a:schemeClr val="accent1"/>
            </a:solidFill>
            <a:prstDash val="solid"/>
            <a:round/>
            <a:headEnd w="med" len="med" type="none"/>
            <a:tailEnd w="med" len="med" type="none"/>
          </a:ln>
        </p:spPr>
      </p:cxnSp>
      <p:cxnSp>
        <p:nvCxnSpPr>
          <p:cNvPr id="13" name="Shape 13"/>
          <p:cNvCxnSpPr/>
          <p:nvPr/>
        </p:nvCxnSpPr>
        <p:spPr>
          <a:xfrm>
            <a:off y="3633382" x="457200"/>
            <a:ext cy="0" cx="8229600"/>
          </a:xfrm>
          <a:prstGeom prst="straightConnector1">
            <a:avLst/>
          </a:prstGeom>
          <a:noFill/>
          <a:ln w="57150" cap="flat">
            <a:solidFill>
              <a:schemeClr val="accent1"/>
            </a:solidFill>
            <a:prstDash val="solid"/>
            <a:round/>
            <a:headEnd w="med" len="med" type="none"/>
            <a:tailEnd w="med" len="med" type="none"/>
          </a:ln>
        </p:spPr>
      </p:cxnSp>
      <p:sp>
        <p:nvSpPr>
          <p:cNvPr id="14" name="Shape 14"/>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y="0" x="0"/>
          <a:ext cy="0" cx="0"/>
          <a:chOff y="0" x="0"/>
          <a:chExt cy="0" cx="0"/>
        </a:xfrm>
      </p:grpSpPr>
      <p:sp>
        <p:nvSpPr>
          <p:cNvPr id="16" name="Shape 16"/>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defRPr>
                <a:solidFill>
                  <a:srgbClr val="DA0002"/>
                </a:solidFill>
              </a:defRPr>
            </a:lvl1pPr>
            <a:lvl2pPr>
              <a:spcBef>
                <a:spcPts val="0"/>
              </a:spcBef>
              <a:defRPr>
                <a:solidFill>
                  <a:srgbClr val="DA0002"/>
                </a:solidFill>
              </a:defRPr>
            </a:lvl2pPr>
            <a:lvl3pPr>
              <a:spcBef>
                <a:spcPts val="0"/>
              </a:spcBef>
              <a:defRPr>
                <a:solidFill>
                  <a:srgbClr val="DA0002"/>
                </a:solidFill>
              </a:defRPr>
            </a:lvl3pPr>
            <a:lvl4pPr>
              <a:spcBef>
                <a:spcPts val="0"/>
              </a:spcBef>
              <a:defRPr>
                <a:solidFill>
                  <a:srgbClr val="DA0002"/>
                </a:solidFill>
              </a:defRPr>
            </a:lvl4pPr>
            <a:lvl5pPr>
              <a:spcBef>
                <a:spcPts val="0"/>
              </a:spcBef>
              <a:defRPr>
                <a:solidFill>
                  <a:srgbClr val="DA0002"/>
                </a:solidFill>
              </a:defRPr>
            </a:lvl5pPr>
            <a:lvl6pPr>
              <a:spcBef>
                <a:spcPts val="0"/>
              </a:spcBef>
              <a:defRPr>
                <a:solidFill>
                  <a:srgbClr val="DA0002"/>
                </a:solidFill>
              </a:defRPr>
            </a:lvl6pPr>
            <a:lvl7pPr>
              <a:spcBef>
                <a:spcPts val="0"/>
              </a:spcBef>
              <a:defRPr>
                <a:solidFill>
                  <a:srgbClr val="DA0002"/>
                </a:solidFill>
              </a:defRPr>
            </a:lvl7pPr>
            <a:lvl8pPr>
              <a:spcBef>
                <a:spcPts val="0"/>
              </a:spcBef>
              <a:defRPr>
                <a:solidFill>
                  <a:srgbClr val="DA0002"/>
                </a:solidFill>
              </a:defRPr>
            </a:lvl8pPr>
            <a:lvl9pPr>
              <a:spcBef>
                <a:spcPts val="0"/>
              </a:spcBef>
              <a:defRPr>
                <a:solidFill>
                  <a:srgbClr val="DA0002"/>
                </a:solidFill>
              </a:defRPr>
            </a:lvl9pPr>
          </a:lstStyle>
          <a:p/>
        </p:txBody>
      </p:sp>
      <p:sp>
        <p:nvSpPr>
          <p:cNvPr id="17" name="Shape 17"/>
          <p:cNvSpPr txBox="1"/>
          <p:nvPr>
            <p:ph idx="1" type="body"/>
          </p:nvPr>
        </p:nvSpPr>
        <p:spPr>
          <a:xfrm>
            <a:off y="1200150" x="457200"/>
            <a:ext cy="3725699" cx="82296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cxnSp>
        <p:nvCxnSpPr>
          <p:cNvPr id="18" name="Shape 18"/>
          <p:cNvCxnSpPr/>
          <p:nvPr/>
        </p:nvCxnSpPr>
        <p:spPr>
          <a:xfrm>
            <a:off y="1143000" x="457200"/>
            <a:ext cy="0" cx="8229600"/>
          </a:xfrm>
          <a:prstGeom prst="straightConnector1">
            <a:avLst/>
          </a:prstGeom>
          <a:noFill/>
          <a:ln w="50800" cap="flat">
            <a:solidFill>
              <a:srgbClr val="DA0002"/>
            </a:solidFill>
            <a:prstDash val="solid"/>
            <a:round/>
            <a:headEnd w="med" len="med" type="none"/>
            <a:tailEnd w="med" len="med" type="none"/>
          </a:ln>
        </p:spPr>
      </p:cxnSp>
      <p:sp>
        <p:nvSpPr>
          <p:cNvPr id="19" name="Shape 19"/>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y="0" x="0"/>
          <a:ext cy="0" cx="0"/>
          <a:chOff y="0" x="0"/>
          <a:chExt cy="0" cx="0"/>
        </a:xfrm>
      </p:grpSpPr>
      <p:sp>
        <p:nvSpPr>
          <p:cNvPr id="21" name="Shape 21"/>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defRPr>
                <a:solidFill>
                  <a:srgbClr val="DA0002"/>
                </a:solidFill>
              </a:defRPr>
            </a:lvl1pPr>
            <a:lvl2pPr>
              <a:spcBef>
                <a:spcPts val="0"/>
              </a:spcBef>
              <a:defRPr>
                <a:solidFill>
                  <a:srgbClr val="DA0002"/>
                </a:solidFill>
              </a:defRPr>
            </a:lvl2pPr>
            <a:lvl3pPr>
              <a:spcBef>
                <a:spcPts val="0"/>
              </a:spcBef>
              <a:defRPr>
                <a:solidFill>
                  <a:srgbClr val="DA0002"/>
                </a:solidFill>
              </a:defRPr>
            </a:lvl3pPr>
            <a:lvl4pPr>
              <a:spcBef>
                <a:spcPts val="0"/>
              </a:spcBef>
              <a:defRPr>
                <a:solidFill>
                  <a:srgbClr val="DA0002"/>
                </a:solidFill>
              </a:defRPr>
            </a:lvl4pPr>
            <a:lvl5pPr>
              <a:spcBef>
                <a:spcPts val="0"/>
              </a:spcBef>
              <a:defRPr>
                <a:solidFill>
                  <a:srgbClr val="DA0002"/>
                </a:solidFill>
              </a:defRPr>
            </a:lvl5pPr>
            <a:lvl6pPr>
              <a:spcBef>
                <a:spcPts val="0"/>
              </a:spcBef>
              <a:defRPr>
                <a:solidFill>
                  <a:srgbClr val="DA0002"/>
                </a:solidFill>
              </a:defRPr>
            </a:lvl6pPr>
            <a:lvl7pPr>
              <a:spcBef>
                <a:spcPts val="0"/>
              </a:spcBef>
              <a:defRPr>
                <a:solidFill>
                  <a:srgbClr val="DA0002"/>
                </a:solidFill>
              </a:defRPr>
            </a:lvl7pPr>
            <a:lvl8pPr>
              <a:spcBef>
                <a:spcPts val="0"/>
              </a:spcBef>
              <a:defRPr>
                <a:solidFill>
                  <a:srgbClr val="DA0002"/>
                </a:solidFill>
              </a:defRPr>
            </a:lvl8pPr>
            <a:lvl9pPr>
              <a:spcBef>
                <a:spcPts val="0"/>
              </a:spcBef>
              <a:defRPr>
                <a:solidFill>
                  <a:srgbClr val="DA0002"/>
                </a:solidFill>
              </a:defRPr>
            </a:lvl9pPr>
          </a:lstStyle>
          <a:p/>
        </p:txBody>
      </p:sp>
      <p:sp>
        <p:nvSpPr>
          <p:cNvPr id="22" name="Shape 22"/>
          <p:cNvSpPr txBox="1"/>
          <p:nvPr>
            <p:ph idx="1" type="body"/>
          </p:nvPr>
        </p:nvSpPr>
        <p:spPr>
          <a:xfrm>
            <a:off y="1200150" x="457200"/>
            <a:ext cy="3725699"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2" type="body"/>
          </p:nvPr>
        </p:nvSpPr>
        <p:spPr>
          <a:xfrm>
            <a:off y="1200150" x="4692273"/>
            <a:ext cy="3725699"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cxnSp>
        <p:nvCxnSpPr>
          <p:cNvPr id="24" name="Shape 24"/>
          <p:cNvCxnSpPr/>
          <p:nvPr/>
        </p:nvCxnSpPr>
        <p:spPr>
          <a:xfrm>
            <a:off y="1143000" x="457200"/>
            <a:ext cy="0" cx="8229600"/>
          </a:xfrm>
          <a:prstGeom prst="straightConnector1">
            <a:avLst/>
          </a:prstGeom>
          <a:noFill/>
          <a:ln w="50800" cap="flat">
            <a:solidFill>
              <a:srgbClr val="DA0002"/>
            </a:solidFill>
            <a:prstDash val="solid"/>
            <a:round/>
            <a:headEnd w="med" len="med" type="none"/>
            <a:tailEnd w="med" len="med" type="none"/>
          </a:ln>
        </p:spPr>
      </p:cxnSp>
      <p:sp>
        <p:nvSpPr>
          <p:cNvPr id="25" name="Shape 25"/>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6" name="Shape 26"/>
        <p:cNvGrpSpPr/>
        <p:nvPr/>
      </p:nvGrpSpPr>
      <p:grpSpPr>
        <a:xfrm>
          <a:off y="0" x="0"/>
          <a:ext cy="0" cx="0"/>
          <a:chOff y="0" x="0"/>
          <a:chExt cy="0" cx="0"/>
        </a:xfrm>
      </p:grpSpPr>
      <p:sp>
        <p:nvSpPr>
          <p:cNvPr id="27" name="Shape 27"/>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cxnSp>
        <p:nvCxnSpPr>
          <p:cNvPr id="28" name="Shape 28"/>
          <p:cNvCxnSpPr/>
          <p:nvPr/>
        </p:nvCxnSpPr>
        <p:spPr>
          <a:xfrm>
            <a:off y="1143000" x="457200"/>
            <a:ext cy="0" cx="8229600"/>
          </a:xfrm>
          <a:prstGeom prst="straightConnector1">
            <a:avLst/>
          </a:prstGeom>
          <a:noFill/>
          <a:ln w="50800" cap="flat">
            <a:solidFill>
              <a:schemeClr val="accent1"/>
            </a:solidFill>
            <a:prstDash val="solid"/>
            <a:round/>
            <a:headEnd w="med" len="med" type="none"/>
            <a:tailEnd w="med" len="med" type="none"/>
          </a:ln>
        </p:spPr>
      </p:cxnSp>
      <p:sp>
        <p:nvSpPr>
          <p:cNvPr id="29" name="Shape 29"/>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0" name="Shape 30"/>
        <p:cNvGrpSpPr/>
        <p:nvPr/>
      </p:nvGrpSpPr>
      <p:grpSpPr>
        <a:xfrm>
          <a:off y="0" x="0"/>
          <a:ext cy="0" cx="0"/>
          <a:chOff y="0" x="0"/>
          <a:chExt cy="0" cx="0"/>
        </a:xfrm>
      </p:grpSpPr>
      <p:sp>
        <p:nvSpPr>
          <p:cNvPr id="31" name="Shape 31"/>
          <p:cNvSpPr txBox="1"/>
          <p:nvPr>
            <p:ph idx="1" type="body"/>
          </p:nvPr>
        </p:nvSpPr>
        <p:spPr>
          <a:xfrm>
            <a:off y="4406309" x="457200"/>
            <a:ext cy="519599" cx="8229600"/>
          </a:xfrm>
          <a:prstGeom prst="rect">
            <a:avLst/>
          </a:prstGeom>
        </p:spPr>
        <p:txBody>
          <a:bodyPr bIns="91425" rIns="91425" lIns="91425" tIns="91425" anchor="t" anchorCtr="0"/>
          <a:lstStyle>
            <a:lvl1pPr algn="ctr">
              <a:spcBef>
                <a:spcPts val="0"/>
              </a:spcBef>
              <a:buSzPct val="100000"/>
              <a:buNone/>
              <a:defRPr sz="1800"/>
            </a:lvl1pPr>
          </a:lstStyle>
          <a:p/>
        </p:txBody>
      </p:sp>
      <p:cxnSp>
        <p:nvCxnSpPr>
          <p:cNvPr id="32" name="Shape 32"/>
          <p:cNvCxnSpPr/>
          <p:nvPr/>
        </p:nvCxnSpPr>
        <p:spPr>
          <a:xfrm>
            <a:off y="4317760" x="457200"/>
            <a:ext cy="0" cx="8229600"/>
          </a:xfrm>
          <a:prstGeom prst="straightConnector1">
            <a:avLst/>
          </a:prstGeom>
          <a:noFill/>
          <a:ln w="50800" cap="flat">
            <a:solidFill>
              <a:schemeClr val="lt2"/>
            </a:solidFill>
            <a:prstDash val="solid"/>
            <a:round/>
            <a:headEnd w="med" len="med" type="none"/>
            <a:tailEnd w="med" len="med" type="none"/>
          </a:ln>
        </p:spPr>
      </p:cxnSp>
      <p:sp>
        <p:nvSpPr>
          <p:cNvPr id="33" name="Shape 33"/>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4" name="Shape 34"/>
        <p:cNvGrpSpPr/>
        <p:nvPr/>
      </p:nvGrpSpPr>
      <p:grpSpPr>
        <a:xfrm>
          <a:off y="0" x="0"/>
          <a:ext cy="0" cx="0"/>
          <a:chOff y="0" x="0"/>
          <a:chExt cy="0" cx="0"/>
        </a:xfrm>
      </p:grpSpPr>
      <p:cxnSp>
        <p:nvCxnSpPr>
          <p:cNvPr id="35" name="Shape 35"/>
          <p:cNvCxnSpPr/>
          <p:nvPr/>
        </p:nvCxnSpPr>
        <p:spPr>
          <a:xfrm>
            <a:off y="113139" x="457200"/>
            <a:ext cy="0" cx="8229600"/>
          </a:xfrm>
          <a:prstGeom prst="straightConnector1">
            <a:avLst/>
          </a:prstGeom>
          <a:noFill/>
          <a:ln w="50800" cap="flat">
            <a:solidFill>
              <a:schemeClr val="lt2"/>
            </a:solidFill>
            <a:prstDash val="solid"/>
            <a:round/>
            <a:headEnd w="med" len="med" type="none"/>
            <a:tailEnd w="med" len="med" type="none"/>
          </a:ln>
        </p:spPr>
      </p:cxnSp>
      <p:sp>
        <p:nvSpPr>
          <p:cNvPr id="36" name="Shape 36"/>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2.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y="0" x="0"/>
          <a:ext cy="0" cx="0"/>
          <a:chOff y="0" x="0"/>
          <a:chExt cy="0" cx="0"/>
        </a:xfrm>
      </p:grpSpPr>
      <p:sp>
        <p:nvSpPr>
          <p:cNvPr id="5" name="Shape 5"/>
          <p:cNvSpPr txBox="1"/>
          <p:nvPr>
            <p:ph type="title"/>
          </p:nvPr>
        </p:nvSpPr>
        <p:spPr>
          <a:xfrm>
            <a:off y="205978" x="457200"/>
            <a:ext cy="857400" cx="8229600"/>
          </a:xfrm>
          <a:prstGeom prst="rect">
            <a:avLst/>
          </a:prstGeom>
          <a:noFill/>
          <a:ln>
            <a:noFill/>
          </a:ln>
        </p:spPr>
        <p:txBody>
          <a:bodyPr bIns="91425" rIns="91425" lIns="91425" tIns="91425" anchor="b" anchorCtr="0"/>
          <a:lstStyle>
            <a:lvl1pPr>
              <a:spcBef>
                <a:spcPts val="0"/>
              </a:spcBef>
              <a:buClr>
                <a:schemeClr val="accent1"/>
              </a:buClr>
              <a:buSzPct val="100000"/>
              <a:buNone/>
              <a:defRPr b="1" sz="3600">
                <a:solidFill>
                  <a:schemeClr val="accent1"/>
                </a:solidFill>
              </a:defRPr>
            </a:lvl1pPr>
            <a:lvl2pPr>
              <a:spcBef>
                <a:spcPts val="0"/>
              </a:spcBef>
              <a:buClr>
                <a:schemeClr val="accent1"/>
              </a:buClr>
              <a:buSzPct val="100000"/>
              <a:buNone/>
              <a:defRPr b="1" sz="3600">
                <a:solidFill>
                  <a:schemeClr val="accent1"/>
                </a:solidFill>
              </a:defRPr>
            </a:lvl2pPr>
            <a:lvl3pPr>
              <a:spcBef>
                <a:spcPts val="0"/>
              </a:spcBef>
              <a:buClr>
                <a:schemeClr val="accent1"/>
              </a:buClr>
              <a:buSzPct val="100000"/>
              <a:buNone/>
              <a:defRPr b="1" sz="3600">
                <a:solidFill>
                  <a:schemeClr val="accent1"/>
                </a:solidFill>
              </a:defRPr>
            </a:lvl3pPr>
            <a:lvl4pPr>
              <a:spcBef>
                <a:spcPts val="0"/>
              </a:spcBef>
              <a:buClr>
                <a:schemeClr val="accent1"/>
              </a:buClr>
              <a:buSzPct val="100000"/>
              <a:buNone/>
              <a:defRPr b="1" sz="3600">
                <a:solidFill>
                  <a:schemeClr val="accent1"/>
                </a:solidFill>
              </a:defRPr>
            </a:lvl4pPr>
            <a:lvl5pPr>
              <a:spcBef>
                <a:spcPts val="0"/>
              </a:spcBef>
              <a:buClr>
                <a:schemeClr val="accent1"/>
              </a:buClr>
              <a:buSzPct val="100000"/>
              <a:buNone/>
              <a:defRPr b="1" sz="3600">
                <a:solidFill>
                  <a:schemeClr val="accent1"/>
                </a:solidFill>
              </a:defRPr>
            </a:lvl5pPr>
            <a:lvl6pPr>
              <a:spcBef>
                <a:spcPts val="0"/>
              </a:spcBef>
              <a:buClr>
                <a:schemeClr val="accent1"/>
              </a:buClr>
              <a:buSzPct val="100000"/>
              <a:buNone/>
              <a:defRPr b="1" sz="3600">
                <a:solidFill>
                  <a:schemeClr val="accent1"/>
                </a:solidFill>
              </a:defRPr>
            </a:lvl6pPr>
            <a:lvl7pPr>
              <a:spcBef>
                <a:spcPts val="0"/>
              </a:spcBef>
              <a:buClr>
                <a:schemeClr val="accent1"/>
              </a:buClr>
              <a:buSzPct val="100000"/>
              <a:buNone/>
              <a:defRPr b="1" sz="3600">
                <a:solidFill>
                  <a:schemeClr val="accent1"/>
                </a:solidFill>
              </a:defRPr>
            </a:lvl7pPr>
            <a:lvl8pPr>
              <a:spcBef>
                <a:spcPts val="0"/>
              </a:spcBef>
              <a:buClr>
                <a:schemeClr val="accent1"/>
              </a:buClr>
              <a:buSzPct val="100000"/>
              <a:buNone/>
              <a:defRPr b="1" sz="3600">
                <a:solidFill>
                  <a:schemeClr val="accent1"/>
                </a:solidFill>
              </a:defRPr>
            </a:lvl8pPr>
            <a:lvl9pPr>
              <a:spcBef>
                <a:spcPts val="0"/>
              </a:spcBef>
              <a:buClr>
                <a:schemeClr val="accent1"/>
              </a:buClr>
              <a:buSzPct val="100000"/>
              <a:buNone/>
              <a:defRPr b="1" sz="3600">
                <a:solidFill>
                  <a:schemeClr val="accent1"/>
                </a:solidFill>
              </a:defRPr>
            </a:lvl9pPr>
          </a:lstStyle>
          <a:p/>
        </p:txBody>
      </p:sp>
      <p:sp>
        <p:nvSpPr>
          <p:cNvPr id="6" name="Shape 6"/>
          <p:cNvSpPr txBox="1"/>
          <p:nvPr>
            <p:ph idx="1" type="body"/>
          </p:nvPr>
        </p:nvSpPr>
        <p:spPr>
          <a:xfrm>
            <a:off y="1200150" x="457200"/>
            <a:ext cy="3725699" cx="8229600"/>
          </a:xfrm>
          <a:prstGeom prst="rect">
            <a:avLst/>
          </a:prstGeom>
          <a:noFill/>
          <a:ln>
            <a:noFill/>
          </a:ln>
        </p:spPr>
        <p:txBody>
          <a:bodyPr bIns="91425" rIns="91425" lIns="91425" t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cxnSp>
        <p:nvCxnSpPr>
          <p:cNvPr id="7" name="Shape 7"/>
          <p:cNvCxnSpPr/>
          <p:nvPr/>
        </p:nvCxnSpPr>
        <p:spPr>
          <a:xfrm>
            <a:off y="5023259" x="457200"/>
            <a:ext cy="0" cx="8229600"/>
          </a:xfrm>
          <a:prstGeom prst="straightConnector1">
            <a:avLst/>
          </a:prstGeom>
          <a:noFill/>
          <a:ln w="50800" cap="flat">
            <a:solidFill>
              <a:schemeClr val="lt2"/>
            </a:solidFill>
            <a:prstDash val="solid"/>
            <a:round/>
            <a:headEnd w="med" len="med" type="none"/>
            <a:tailEnd w="med" len="med" type="none"/>
          </a:ln>
        </p:spPr>
      </p:cxnSp>
      <p:sp>
        <p:nvSpPr>
          <p:cNvPr id="8" name="Shape 8"/>
          <p:cNvSpPr txBox="1"/>
          <p:nvPr>
            <p:ph idx="12" type="sldNum"/>
          </p:nvPr>
        </p:nvSpPr>
        <p:spPr>
          <a:xfrm>
            <a:off y="4749850" x="8556791"/>
            <a:ext cy="393600" cx="548699"/>
          </a:xfrm>
          <a:prstGeom prst="rect">
            <a:avLst/>
          </a:prstGeom>
          <a:noFill/>
          <a:ln>
            <a:noFill/>
          </a:ln>
        </p:spPr>
        <p:txBody>
          <a:bodyPr bIns="91425" rIns="91425" lIns="91425" tIns="91425" anchor="ctr" anchorCtr="0">
            <a:noAutofit/>
          </a:bodyPr>
          <a:lstStyle>
            <a:lvl1pPr algn="r">
              <a:spcBef>
                <a:spcPts val="0"/>
              </a:spcBef>
              <a:buNone/>
              <a:defRPr sz="1300">
                <a:solidFill>
                  <a:schemeClr val="dk1"/>
                </a:solidFill>
              </a:defRPr>
            </a:lvl1pPr>
          </a:lstStyle>
          <a:p>
            <a:pPr>
              <a:spcBef>
                <a:spcPts val="0"/>
              </a:spcBef>
              <a:buNone/>
            </a:pPr>
            <a:fld id="{00000000-1234-1234-1234-123412341234}" type="slidenum">
              <a:rPr lang="en"/>
              <a:t>‹#›</a:t>
            </a:fld>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 Target="../media/image05.gif" Type="http://schemas.openxmlformats.org/officeDocument/2006/relationships/image" Id="rId3"/></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 Target="../media/image02.jpg" Type="http://schemas.openxmlformats.org/officeDocument/2006/relationships/image" Id="rId3"/></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 Target="../media/image01.jpg" Type="http://schemas.openxmlformats.org/officeDocument/2006/relationships/image" Id="rId4"/><Relationship Target="../media/image04.jpg" Type="http://schemas.openxmlformats.org/officeDocument/2006/relationships/image" Id="rId3"/></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xml" Type="http://schemas.openxmlformats.org/officeDocument/2006/relationships/slideLayout" Id="rId1"/><Relationship Target="../media/image08.jpg" Type="http://schemas.openxmlformats.org/officeDocument/2006/relationships/image" Id="rId3"/></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6.xml" Type="http://schemas.openxmlformats.org/officeDocument/2006/relationships/slideLayout" Id="rId1"/><Relationship Target="../media/image10.png" Type="http://schemas.openxmlformats.org/officeDocument/2006/relationships/image" Id="rId3"/></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2.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6.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 Target="../media/image03.jpg" Type="http://schemas.openxmlformats.org/officeDocument/2006/relationships/image" Id="rId3"/></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 Target="../media/image11.png" Type="http://schemas.openxmlformats.org/officeDocument/2006/relationships/image" Id="rId3"/></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 Target="../media/image09.png" Type="http://schemas.openxmlformats.org/officeDocument/2006/relationships/image" Id="rId3"/></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 Target="../media/image00.jpg" Type="http://schemas.openxmlformats.org/officeDocument/2006/relationships/image" Id="rId4"/><Relationship Target="../media/image07.jpg" Type="http://schemas.openxmlformats.org/officeDocument/2006/relationships/image" Id="rId3"/></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 Target="../media/image06.jpg" Type="http://schemas.openxmlformats.org/officeDocument/2006/relationships/image" Id="rId3"/></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 name="Shape 37"/>
        <p:cNvGrpSpPr/>
        <p:nvPr/>
      </p:nvGrpSpPr>
      <p:grpSpPr>
        <a:xfrm>
          <a:off y="0" x="0"/>
          <a:ext cy="0" cx="0"/>
          <a:chOff y="0" x="0"/>
          <a:chExt cy="0" cx="0"/>
        </a:xfrm>
      </p:grpSpPr>
      <p:sp>
        <p:nvSpPr>
          <p:cNvPr id="38" name="Shape 38"/>
          <p:cNvSpPr txBox="1"/>
          <p:nvPr>
            <p:ph type="ctrTitle"/>
          </p:nvPr>
        </p:nvSpPr>
        <p:spPr>
          <a:xfrm>
            <a:off y="563759" x="457200"/>
            <a:ext cy="3009600" cx="8229600"/>
          </a:xfrm>
          <a:prstGeom prst="rect">
            <a:avLst/>
          </a:prstGeom>
        </p:spPr>
        <p:txBody>
          <a:bodyPr bIns="91425" rIns="91425" lIns="91425" tIns="91425" anchor="t" anchorCtr="0">
            <a:noAutofit/>
          </a:bodyPr>
          <a:lstStyle/>
          <a:p>
            <a:pPr>
              <a:spcBef>
                <a:spcPts val="0"/>
              </a:spcBef>
              <a:buNone/>
            </a:pPr>
            <a:r>
              <a:rPr lang="en"/>
              <a:t>Investigating Ithkuil</a:t>
            </a:r>
          </a:p>
        </p:txBody>
      </p:sp>
      <p:sp>
        <p:nvSpPr>
          <p:cNvPr id="39" name="Shape 39"/>
          <p:cNvSpPr txBox="1"/>
          <p:nvPr>
            <p:ph idx="1" type="subTitle"/>
          </p:nvPr>
        </p:nvSpPr>
        <p:spPr>
          <a:xfrm>
            <a:off y="3716392" x="457200"/>
            <a:ext cy="1232699" cx="8229600"/>
          </a:xfrm>
          <a:prstGeom prst="rect">
            <a:avLst/>
          </a:prstGeom>
        </p:spPr>
        <p:txBody>
          <a:bodyPr bIns="91425" rIns="91425" lIns="91425" tIns="91425" anchor="t" anchorCtr="0">
            <a:noAutofit/>
          </a:bodyPr>
          <a:lstStyle/>
          <a:p>
            <a:pPr>
              <a:spcBef>
                <a:spcPts val="0"/>
              </a:spcBef>
              <a:buNone/>
            </a:pPr>
            <a:r>
              <a:rPr lang="en"/>
              <a:t>Michael G. Phillips</a:t>
            </a:r>
          </a:p>
        </p:txBody>
      </p:sp>
      <p:pic>
        <p:nvPicPr>
          <p:cNvPr id="40" name="Shape 40"/>
          <p:cNvPicPr preferRelativeResize="0"/>
          <p:nvPr/>
        </p:nvPicPr>
        <p:blipFill>
          <a:blip r:embed="rId3">
            <a:alphaModFix/>
          </a:blip>
          <a:stretch>
            <a:fillRect/>
          </a:stretch>
        </p:blipFill>
        <p:spPr>
          <a:xfrm>
            <a:off y="1771700" x="3836275"/>
            <a:ext cy="1801650" cx="4164800"/>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y="0" x="0"/>
          <a:ext cy="0" cx="0"/>
          <a:chOff y="0" x="0"/>
          <a:chExt cy="0" cx="0"/>
        </a:xfrm>
      </p:grpSpPr>
      <p:sp>
        <p:nvSpPr>
          <p:cNvPr id="98" name="Shape 98"/>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sz="2400" lang="en"/>
              <a:t>Metaphor and REPRESENTATIONAL Context</a:t>
            </a:r>
          </a:p>
        </p:txBody>
      </p:sp>
      <p:sp>
        <p:nvSpPr>
          <p:cNvPr id="99" name="Shape 99"/>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Handling metaphors using grammar:</a:t>
            </a:r>
          </a:p>
          <a:p>
            <a:pPr>
              <a:spcBef>
                <a:spcPts val="0"/>
              </a:spcBef>
              <a:buNone/>
            </a:pPr>
            <a:r>
              <a:t/>
            </a:r>
            <a:endParaRPr/>
          </a:p>
        </p:txBody>
      </p:sp>
      <p:pic>
        <p:nvPicPr>
          <p:cNvPr id="100" name="Shape 100"/>
          <p:cNvPicPr preferRelativeResize="0"/>
          <p:nvPr/>
        </p:nvPicPr>
        <p:blipFill>
          <a:blip r:embed="rId3">
            <a:alphaModFix/>
          </a:blip>
          <a:stretch>
            <a:fillRect/>
          </a:stretch>
        </p:blipFill>
        <p:spPr>
          <a:xfrm>
            <a:off y="2331800" x="1173812"/>
            <a:ext cy="1295400" cx="6581775"/>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y="0" x="0"/>
          <a:ext cy="0" cx="0"/>
          <a:chOff y="0" x="0"/>
          <a:chExt cy="0" cx="0"/>
        </a:xfrm>
      </p:grpSpPr>
      <p:sp>
        <p:nvSpPr>
          <p:cNvPr id="105" name="Shape 105"/>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sz="2400" lang="en"/>
              <a:t>Gestalts and the COHERENT/COMPOSITE</a:t>
            </a:r>
          </a:p>
        </p:txBody>
      </p:sp>
      <p:sp>
        <p:nvSpPr>
          <p:cNvPr id="106" name="Shape 106"/>
          <p:cNvSpPr txBox="1"/>
          <p:nvPr>
            <p:ph idx="1" type="body"/>
          </p:nvPr>
        </p:nvSpPr>
        <p:spPr>
          <a:xfrm>
            <a:off y="1221600" x="457200"/>
            <a:ext cy="3725699" cx="8229600"/>
          </a:xfrm>
          <a:prstGeom prst="rect">
            <a:avLst/>
          </a:prstGeom>
        </p:spPr>
        <p:txBody>
          <a:bodyPr bIns="91425" rIns="91425" lIns="91425" tIns="91425" anchor="t" anchorCtr="0">
            <a:noAutofit/>
          </a:bodyPr>
          <a:lstStyle/>
          <a:p>
            <a:pPr rtl="0">
              <a:spcBef>
                <a:spcPts val="0"/>
              </a:spcBef>
              <a:buNone/>
            </a:pPr>
            <a:r>
              <a:rPr lang="en"/>
              <a:t>Gestalt - The mind’s formation of a central “whole” from the summation of parts and vice versa.</a:t>
            </a:r>
          </a:p>
          <a:p>
            <a:pPr rtl="0">
              <a:spcBef>
                <a:spcPts val="0"/>
              </a:spcBef>
              <a:buNone/>
            </a:pPr>
            <a:r>
              <a:rPr lang="en"/>
              <a:t>COHERENT - multiple connected elements</a:t>
            </a:r>
          </a:p>
          <a:p>
            <a:pPr rtl="0">
              <a:spcBef>
                <a:spcPts val="0"/>
              </a:spcBef>
              <a:buNone/>
            </a:pPr>
            <a:r>
              <a:t/>
            </a:r>
            <a:endParaRPr/>
          </a:p>
          <a:p>
            <a:pPr>
              <a:spcBef>
                <a:spcPts val="0"/>
              </a:spcBef>
              <a:buNone/>
            </a:pPr>
            <a:r>
              <a:rPr lang="en"/>
              <a:t>COMPOSITE  - non-similar elements</a:t>
            </a:r>
          </a:p>
        </p:txBody>
      </p:sp>
      <p:pic>
        <p:nvPicPr>
          <p:cNvPr id="107" name="Shape 107"/>
          <p:cNvPicPr preferRelativeResize="0"/>
          <p:nvPr/>
        </p:nvPicPr>
        <p:blipFill>
          <a:blip r:embed="rId3">
            <a:alphaModFix/>
          </a:blip>
          <a:stretch>
            <a:fillRect/>
          </a:stretch>
        </p:blipFill>
        <p:spPr>
          <a:xfrm>
            <a:off y="4031637" x="6940775"/>
            <a:ext cy="771525" cx="1314450"/>
          </a:xfrm>
          <a:prstGeom prst="rect">
            <a:avLst/>
          </a:prstGeom>
          <a:noFill/>
          <a:ln>
            <a:noFill/>
          </a:ln>
        </p:spPr>
      </p:pic>
      <p:pic>
        <p:nvPicPr>
          <p:cNvPr id="108" name="Shape 108"/>
          <p:cNvPicPr preferRelativeResize="0"/>
          <p:nvPr/>
        </p:nvPicPr>
        <p:blipFill>
          <a:blip r:embed="rId4">
            <a:alphaModFix/>
          </a:blip>
          <a:stretch>
            <a:fillRect/>
          </a:stretch>
        </p:blipFill>
        <p:spPr>
          <a:xfrm>
            <a:off y="3260100" x="6972675"/>
            <a:ext cy="857400" cx="2133950"/>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y="0" x="0"/>
          <a:ext cy="0" cx="0"/>
          <a:chOff y="0" x="0"/>
          <a:chExt cy="0" cx="0"/>
        </a:xfrm>
      </p:grpSpPr>
      <p:sp>
        <p:nvSpPr>
          <p:cNvPr id="113" name="Shape 113"/>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A notion on Iconicity in Ithkuil</a:t>
            </a:r>
          </a:p>
        </p:txBody>
      </p:sp>
      <p:sp>
        <p:nvSpPr>
          <p:cNvPr id="114" name="Shape 11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sz="1400" lang="en"/>
              <a:t>Iconicity - How word order influences the reflected order of perception for listeners in developing an understanding of the speaker. </a:t>
            </a:r>
          </a:p>
          <a:p>
            <a:pPr rtl="0">
              <a:spcBef>
                <a:spcPts val="0"/>
              </a:spcBef>
              <a:buNone/>
            </a:pPr>
            <a:r>
              <a:t/>
            </a:r>
            <a:endParaRPr sz="1400"/>
          </a:p>
          <a:p>
            <a:pPr rtl="0" lvl="0" indent="-317500" marL="457200">
              <a:spcBef>
                <a:spcPts val="0"/>
              </a:spcBef>
              <a:buClr>
                <a:schemeClr val="dk1"/>
              </a:buClr>
              <a:buSzPct val="100000"/>
              <a:buFont typeface="Arial"/>
              <a:buAutoNum type="alphaLcPeriod"/>
            </a:pPr>
            <a:r>
              <a:rPr sz="1400" lang="en" i="1"/>
              <a:t>Jane got married and had a baby.</a:t>
            </a:r>
          </a:p>
          <a:p>
            <a:pPr rtl="0" lvl="0" indent="-317500" marL="457200">
              <a:spcBef>
                <a:spcPts val="0"/>
              </a:spcBef>
              <a:buClr>
                <a:schemeClr val="dk1"/>
              </a:buClr>
              <a:buSzPct val="100000"/>
              <a:buFont typeface="Arial"/>
              <a:buAutoNum type="alphaLcPeriod"/>
            </a:pPr>
            <a:r>
              <a:rPr sz="1400" lang="en" i="1"/>
              <a:t>Jane had a baby and got married.</a:t>
            </a:r>
          </a:p>
          <a:p>
            <a:pPr rtl="0">
              <a:spcBef>
                <a:spcPts val="0"/>
              </a:spcBef>
              <a:buNone/>
            </a:pPr>
            <a:r>
              <a:t/>
            </a:r>
            <a:endParaRPr sz="1400"/>
          </a:p>
          <a:p>
            <a:pPr>
              <a:spcBef>
                <a:spcPts val="0"/>
              </a:spcBef>
              <a:buNone/>
            </a:pPr>
            <a:r>
              <a:rPr sz="1400" lang="en"/>
              <a:t>“</a:t>
            </a:r>
            <a:r>
              <a:rPr u="sng" b="1" sz="1400" lang="en">
                <a:solidFill>
                  <a:srgbClr val="000000"/>
                </a:solidFill>
              </a:rPr>
              <a:t>Ithkuil does not display iconicity.</a:t>
            </a:r>
            <a:r>
              <a:rPr sz="1400" lang="en"/>
              <a:t> While the order of words in an Ithkuil phrase or sentence may coincidentally reflect a temporal or causative sequence of events, this is not by syntactic design. Because of the myriad means available in Ithkuil to morphologically distinguish sequence, cause-and-effect, resulting states, and the distinction of recipients from directional goals, no iconicity patterns are required.” (Quijada 2012)</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y="0" x="0"/>
          <a:ext cy="0" cx="0"/>
          <a:chOff y="0" x="0"/>
          <a:chExt cy="0" cx="0"/>
        </a:xfrm>
      </p:grpSpPr>
      <p:sp>
        <p:nvSpPr>
          <p:cNvPr id="119" name="Shape 119"/>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Part II: Language Optimality</a:t>
            </a:r>
          </a:p>
        </p:txBody>
      </p:sp>
      <p:sp>
        <p:nvSpPr>
          <p:cNvPr id="120" name="Shape 12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chemeClr val="dk1"/>
              </a:buClr>
              <a:buSzPct val="100000"/>
              <a:buFont typeface="Arial"/>
              <a:buChar char="●"/>
            </a:pPr>
            <a:r>
              <a:rPr lang="en"/>
              <a:t>Language Evolution</a:t>
            </a:r>
          </a:p>
          <a:p>
            <a:pPr rtl="0" lvl="0" indent="-419100" marL="457200">
              <a:spcBef>
                <a:spcPts val="0"/>
              </a:spcBef>
              <a:buClr>
                <a:schemeClr val="dk1"/>
              </a:buClr>
              <a:buSzPct val="100000"/>
              <a:buFont typeface="Arial"/>
              <a:buChar char="●"/>
            </a:pPr>
            <a:r>
              <a:rPr lang="en"/>
              <a:t>Ambiguity</a:t>
            </a:r>
          </a:p>
          <a:p>
            <a:pPr lvl="0" indent="-419100" marL="457200">
              <a:spcBef>
                <a:spcPts val="0"/>
              </a:spcBef>
              <a:buClr>
                <a:schemeClr val="dk1"/>
              </a:buClr>
              <a:buSzPct val="100000"/>
              <a:buFont typeface="Arial"/>
              <a:buChar char="●"/>
            </a:pPr>
            <a:r>
              <a:rPr lang="en"/>
              <a:t>Limitations and Domains of Language</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y="0" x="0"/>
          <a:ext cy="0" cx="0"/>
          <a:chOff y="0" x="0"/>
          <a:chExt cy="0" cx="0"/>
        </a:xfrm>
      </p:grpSpPr>
      <p:sp>
        <p:nvSpPr>
          <p:cNvPr id="125" name="Shape 125"/>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Language Evolution</a:t>
            </a:r>
          </a:p>
        </p:txBody>
      </p:sp>
      <p:sp>
        <p:nvSpPr>
          <p:cNvPr id="126" name="Shape 12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chemeClr val="dk1"/>
              </a:buClr>
              <a:buSzPct val="100000"/>
              <a:buFont typeface="Arial"/>
              <a:buChar char="●"/>
            </a:pPr>
            <a:r>
              <a:rPr lang="en"/>
              <a:t>Little is known about language evolution</a:t>
            </a:r>
          </a:p>
          <a:p>
            <a:pPr rtl="0" lvl="0" indent="-419100" marL="457200">
              <a:spcBef>
                <a:spcPts val="0"/>
              </a:spcBef>
              <a:buClr>
                <a:schemeClr val="dk1"/>
              </a:buClr>
              <a:buSzPct val="100000"/>
              <a:buFont typeface="Arial"/>
              <a:buChar char="●"/>
            </a:pPr>
            <a:r>
              <a:rPr lang="en"/>
              <a:t>Consider that language evolved as a spandrel (by product) </a:t>
            </a:r>
          </a:p>
          <a:p>
            <a:pPr lvl="0" indent="-419100" marL="457200">
              <a:spcBef>
                <a:spcPts val="0"/>
              </a:spcBef>
              <a:buClr>
                <a:schemeClr val="dk1"/>
              </a:buClr>
              <a:buSzPct val="100000"/>
              <a:buFont typeface="Arial"/>
              <a:buChar char="●"/>
            </a:pPr>
            <a:r>
              <a:rPr lang="en"/>
              <a:t>If language is simply a byproduct, how can it be efficient for human communication vs a language which has been purposefully designed for maximum cognitive descriptiveness?</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y="0" x="0"/>
          <a:ext cy="0" cx="0"/>
          <a:chOff y="0" x="0"/>
          <a:chExt cy="0" cx="0"/>
        </a:xfrm>
      </p:grpSpPr>
      <p:sp>
        <p:nvSpPr>
          <p:cNvPr id="131" name="Shape 131"/>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Ambiguity: </a:t>
            </a:r>
            <a:r>
              <a:rPr b="0" lang="en" i="1"/>
              <a:t>a “bug” or a “feature”?</a:t>
            </a:r>
          </a:p>
        </p:txBody>
      </p:sp>
      <p:sp>
        <p:nvSpPr>
          <p:cNvPr id="132" name="Shape 13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Disadvantage: Higher potential for miscommunication</a:t>
            </a:r>
          </a:p>
          <a:p>
            <a:pPr rtl="0">
              <a:spcBef>
                <a:spcPts val="0"/>
              </a:spcBef>
              <a:buNone/>
            </a:pPr>
            <a:r>
              <a:rPr lang="en"/>
              <a:t>Advantage: Re-use easy words to make language more human-usable (less complex)</a:t>
            </a:r>
          </a:p>
          <a:p>
            <a:pPr rtl="0">
              <a:spcBef>
                <a:spcPts val="0"/>
              </a:spcBef>
              <a:buNone/>
            </a:pPr>
            <a:r>
              <a:rPr lang="en"/>
              <a:t>(Context for disambiguation)</a:t>
            </a:r>
          </a:p>
          <a:p>
            <a:pPr rtl="0">
              <a:spcBef>
                <a:spcPts val="0"/>
              </a:spcBef>
              <a:buNone/>
            </a:pPr>
            <a:r>
              <a:rPr lang="en"/>
              <a:t>Consider: “mean”</a:t>
            </a:r>
          </a:p>
          <a:p>
            <a:pPr>
              <a:spcBef>
                <a:spcPts val="0"/>
              </a:spcBef>
              <a:buNone/>
            </a:pPr>
            <a:r>
              <a:t/>
            </a:r>
            <a:endParaRP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y="0" x="0"/>
          <a:ext cy="0" cx="0"/>
          <a:chOff y="0" x="0"/>
          <a:chExt cy="0" cx="0"/>
        </a:xfrm>
      </p:grpSpPr>
      <p:sp>
        <p:nvSpPr>
          <p:cNvPr id="137" name="Shape 137"/>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Ambiguity</a:t>
            </a:r>
          </a:p>
        </p:txBody>
      </p:sp>
      <p:sp>
        <p:nvSpPr>
          <p:cNvPr id="138" name="Shape 13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As the descriptive and cognitive conciseness of a language increases, so does the morphological complexity of said language.</a:t>
            </a:r>
          </a:p>
          <a:p>
            <a:pPr rtl="0">
              <a:spcBef>
                <a:spcPts val="0"/>
              </a:spcBef>
              <a:buNone/>
            </a:pPr>
            <a:r>
              <a:t/>
            </a:r>
            <a:endParaRPr/>
          </a:p>
          <a:p>
            <a:pPr>
              <a:spcBef>
                <a:spcPts val="0"/>
              </a:spcBef>
              <a:buNone/>
            </a:pPr>
            <a:r>
              <a:rPr lang="en"/>
              <a:t>As the general ambiguity of a language increases, so does the simplicity of said language. Natural languages tend to strike a balance. </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y="0" x="0"/>
          <a:ext cy="0" cx="0"/>
          <a:chOff y="0" x="0"/>
          <a:chExt cy="0" cx="0"/>
        </a:xfrm>
      </p:grpSpPr>
      <p:sp>
        <p:nvSpPr>
          <p:cNvPr id="143" name="Shape 143"/>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sz="3000" lang="en"/>
              <a:t>The Limitations and Domain of Language</a:t>
            </a:r>
          </a:p>
        </p:txBody>
      </p:sp>
      <p:sp>
        <p:nvSpPr>
          <p:cNvPr id="144" name="Shape 14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Language can be defined by its limitations. </a:t>
            </a:r>
          </a:p>
          <a:p>
            <a:pPr rtl="0">
              <a:spcBef>
                <a:spcPts val="0"/>
              </a:spcBef>
              <a:buNone/>
            </a:pPr>
            <a:r>
              <a:rPr lang="en"/>
              <a:t>Some limitations include: qualia, production, and descriptive expression.</a:t>
            </a:r>
          </a:p>
          <a:p>
            <a:pPr rtl="0">
              <a:spcBef>
                <a:spcPts val="0"/>
              </a:spcBef>
              <a:buNone/>
            </a:pPr>
            <a:r>
              <a:rPr lang="en"/>
              <a:t>These limitations define a domain, </a:t>
            </a:r>
          </a:p>
          <a:p>
            <a:pPr rtl="0">
              <a:spcBef>
                <a:spcPts val="0"/>
              </a:spcBef>
              <a:buNone/>
            </a:pPr>
            <a:r>
              <a:rPr lang="en"/>
              <a:t>within which all languages exist. </a:t>
            </a:r>
          </a:p>
          <a:p>
            <a:pPr>
              <a:spcBef>
                <a:spcPts val="0"/>
              </a:spcBef>
              <a:buNone/>
            </a:pPr>
            <a:r>
              <a:rPr sz="2400" lang="en" i="1"/>
              <a:t>(including the most optimal language)</a:t>
            </a:r>
          </a:p>
        </p:txBody>
      </p:sp>
      <p:pic>
        <p:nvPicPr>
          <p:cNvPr id="145" name="Shape 145"/>
          <p:cNvPicPr preferRelativeResize="0"/>
          <p:nvPr/>
        </p:nvPicPr>
        <p:blipFill>
          <a:blip r:embed="rId3">
            <a:alphaModFix/>
          </a:blip>
          <a:stretch>
            <a:fillRect/>
          </a:stretch>
        </p:blipFill>
        <p:spPr>
          <a:xfrm>
            <a:off y="2624146" x="6486450"/>
            <a:ext cy="2364050" cx="2200349"/>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y="0" x="0"/>
          <a:ext cy="0" cx="0"/>
          <a:chOff y="0" x="0"/>
          <a:chExt cy="0" cx="0"/>
        </a:xfrm>
      </p:grpSpPr>
      <p:sp>
        <p:nvSpPr>
          <p:cNvPr id="150" name="Shape 150"/>
          <p:cNvSpPr txBox="1"/>
          <p:nvPr>
            <p:ph idx="1" type="body"/>
          </p:nvPr>
        </p:nvSpPr>
        <p:spPr>
          <a:xfrm>
            <a:off y="205975" x="457200"/>
            <a:ext cy="4719900" cx="8229600"/>
          </a:xfrm>
          <a:prstGeom prst="rect">
            <a:avLst/>
          </a:prstGeom>
          <a:noFill/>
          <a:ln>
            <a:noFill/>
          </a:ln>
        </p:spPr>
        <p:txBody>
          <a:bodyPr bIns="91425" rIns="91425" lIns="91425" tIns="91425" anchor="t" anchorCtr="0">
            <a:noAutofit/>
          </a:bodyPr>
          <a:lstStyle/>
          <a:p>
            <a:pPr rtl="0">
              <a:spcBef>
                <a:spcPts val="0"/>
              </a:spcBef>
              <a:buNone/>
            </a:pPr>
            <a:r>
              <a:rPr sz="2400" lang="en"/>
              <a:t>We can use this domain to identify natural languages as well as Ithkuil, in terms of the concepts previously discussed: </a:t>
            </a:r>
          </a:p>
          <a:p>
            <a:pPr>
              <a:spcBef>
                <a:spcPts val="0"/>
              </a:spcBef>
              <a:buNone/>
            </a:pPr>
            <a:r>
              <a:t/>
            </a:r>
            <a:endParaRPr sz="2400"/>
          </a:p>
        </p:txBody>
      </p:sp>
      <p:pic>
        <p:nvPicPr>
          <p:cNvPr id="151" name="Shape 151"/>
          <p:cNvPicPr preferRelativeResize="0"/>
          <p:nvPr/>
        </p:nvPicPr>
        <p:blipFill>
          <a:blip r:embed="rId3">
            <a:alphaModFix/>
          </a:blip>
          <a:stretch>
            <a:fillRect/>
          </a:stretch>
        </p:blipFill>
        <p:spPr>
          <a:xfrm>
            <a:off y="1085873" x="2445550"/>
            <a:ext cy="3529124" cx="4121374"/>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y="0" x="0"/>
          <a:ext cy="0" cx="0"/>
          <a:chOff y="0" x="0"/>
          <a:chExt cy="0" cx="0"/>
        </a:xfrm>
      </p:grpSpPr>
      <p:sp>
        <p:nvSpPr>
          <p:cNvPr id="156" name="Shape 156"/>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Conclusions</a:t>
            </a:r>
          </a:p>
        </p:txBody>
      </p:sp>
      <p:sp>
        <p:nvSpPr>
          <p:cNvPr id="157" name="Shape 157"/>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to Part I: Ithkuil </a:t>
            </a:r>
            <a:r>
              <a:rPr u="sng" lang="en" i="1"/>
              <a:t>is</a:t>
            </a:r>
            <a:r>
              <a:rPr lang="en" i="1"/>
              <a:t> </a:t>
            </a:r>
            <a:r>
              <a:rPr lang="en"/>
              <a:t>capable of expressing deeper levels of human cognition </a:t>
            </a:r>
          </a:p>
          <a:p>
            <a:pPr rtl="0">
              <a:spcBef>
                <a:spcPts val="0"/>
              </a:spcBef>
              <a:buNone/>
            </a:pPr>
            <a:r>
              <a:t/>
            </a:r>
            <a:endParaRPr/>
          </a:p>
          <a:p>
            <a:pPr>
              <a:spcBef>
                <a:spcPts val="0"/>
              </a:spcBef>
              <a:buNone/>
            </a:pPr>
            <a:r>
              <a:rPr lang="en"/>
              <a:t>to Part II: the most “optimal” language is a language that can strike “balance” between linguistic and cognitive expression</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 name="Shape 44"/>
        <p:cNvGrpSpPr/>
        <p:nvPr/>
      </p:nvGrpSpPr>
      <p:grpSpPr>
        <a:xfrm>
          <a:off y="0" x="0"/>
          <a:ext cy="0" cx="0"/>
          <a:chOff y="0" x="0"/>
          <a:chExt cy="0" cx="0"/>
        </a:xfrm>
      </p:grpSpPr>
      <p:sp>
        <p:nvSpPr>
          <p:cNvPr id="45" name="Shape 45"/>
          <p:cNvSpPr txBox="1"/>
          <p:nvPr>
            <p:ph type="title"/>
          </p:nvPr>
        </p:nvSpPr>
        <p:spPr>
          <a:xfrm>
            <a:off y="130653" x="487325"/>
            <a:ext cy="857400" cx="8229600"/>
          </a:xfrm>
          <a:prstGeom prst="rect">
            <a:avLst/>
          </a:prstGeom>
        </p:spPr>
        <p:txBody>
          <a:bodyPr bIns="91425" rIns="91425" lIns="91425" tIns="91425" anchor="b" anchorCtr="0">
            <a:noAutofit/>
          </a:bodyPr>
          <a:lstStyle/>
          <a:p>
            <a:pPr>
              <a:spcBef>
                <a:spcPts val="0"/>
              </a:spcBef>
              <a:buNone/>
            </a:pPr>
            <a:r>
              <a:rPr lang="en"/>
              <a:t>Main claim: </a:t>
            </a:r>
          </a:p>
        </p:txBody>
      </p:sp>
      <p:sp>
        <p:nvSpPr>
          <p:cNvPr id="46" name="Shape 46"/>
          <p:cNvSpPr txBox="1"/>
          <p:nvPr>
            <p:ph idx="1" type="body"/>
          </p:nvPr>
        </p:nvSpPr>
        <p:spPr>
          <a:xfrm>
            <a:off y="1200150" x="457200"/>
            <a:ext cy="3725699" cx="8229600"/>
          </a:xfrm>
          <a:prstGeom prst="rect">
            <a:avLst/>
          </a:prstGeom>
        </p:spPr>
        <p:txBody>
          <a:bodyPr bIns="91425" rIns="91425" lIns="91425" tIns="91425" anchor="t" anchorCtr="0">
            <a:noAutofit/>
          </a:bodyPr>
          <a:lstStyle/>
          <a:p>
            <a:pPr>
              <a:spcBef>
                <a:spcPts val="0"/>
              </a:spcBef>
              <a:buNone/>
            </a:pPr>
            <a:r>
              <a:rPr sz="2400" lang="en">
                <a:solidFill>
                  <a:srgbClr val="000000"/>
                </a:solidFill>
                <a:latin typeface="Times New Roman"/>
                <a:ea typeface="Times New Roman"/>
                <a:cs typeface="Times New Roman"/>
                <a:sym typeface="Times New Roman"/>
              </a:rPr>
              <a:t>“The findings of cognitive science and cognitive linguistics since the 1980s show that human cognition gives rise to and processes far more information than is overtly expressed by natural human languages. Theoretically, it should be possible to design a human-usable language that overtly expresses more (or “deeper”) levels/aspects of human cognition than are found in natural human languages” (Quijada 2012).</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y="0" x="0"/>
          <a:ext cy="0" cx="0"/>
          <a:chOff y="0" x="0"/>
          <a:chExt cy="0" cx="0"/>
        </a:xfrm>
      </p:grpSpPr>
      <p:sp>
        <p:nvSpPr>
          <p:cNvPr id="162" name="Shape 162"/>
          <p:cNvSpPr txBox="1"/>
          <p:nvPr/>
        </p:nvSpPr>
        <p:spPr>
          <a:xfrm>
            <a:off y="1686775" x="1435350"/>
            <a:ext cy="2071200" cx="6273299"/>
          </a:xfrm>
          <a:prstGeom prst="rect">
            <a:avLst/>
          </a:prstGeom>
          <a:noFill/>
          <a:ln>
            <a:noFill/>
          </a:ln>
        </p:spPr>
        <p:txBody>
          <a:bodyPr bIns="91425" rIns="91425" lIns="91425" tIns="91425" anchor="t" anchorCtr="0">
            <a:noAutofit/>
          </a:bodyPr>
          <a:lstStyle/>
          <a:p>
            <a:pPr>
              <a:spcBef>
                <a:spcPts val="0"/>
              </a:spcBef>
              <a:buNone/>
            </a:pPr>
            <a:r>
              <a:rPr b="1" sz="7200" lang="en">
                <a:solidFill>
                  <a:srgbClr val="FF0000"/>
                </a:solidFill>
              </a:rPr>
              <a:t>Ük</a:t>
            </a:r>
            <a:r>
              <a:rPr b="1" baseline="30000" sz="7200" lang="en">
                <a:solidFill>
                  <a:srgbClr val="FF0000"/>
                </a:solidFill>
              </a:rPr>
              <a:t>h</a:t>
            </a:r>
            <a:r>
              <a:rPr b="1" sz="7200" lang="en">
                <a:solidFill>
                  <a:srgbClr val="FF0000"/>
                </a:solidFill>
              </a:rPr>
              <a:t>u  ettàlûk!</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 name="Shape 50"/>
        <p:cNvGrpSpPr/>
        <p:nvPr/>
      </p:nvGrpSpPr>
      <p:grpSpPr>
        <a:xfrm>
          <a:off y="0" x="0"/>
          <a:ext cy="0" cx="0"/>
          <a:chOff y="0" x="0"/>
          <a:chExt cy="0" cx="0"/>
        </a:xfrm>
      </p:grpSpPr>
      <p:sp>
        <p:nvSpPr>
          <p:cNvPr id="51" name="Shape 51"/>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Part I: Ithkuil’s Grammar</a:t>
            </a:r>
          </a:p>
        </p:txBody>
      </p:sp>
      <p:sp>
        <p:nvSpPr>
          <p:cNvPr id="52" name="Shape 5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81000" marL="457200">
              <a:spcBef>
                <a:spcPts val="0"/>
              </a:spcBef>
              <a:buClr>
                <a:schemeClr val="dk1"/>
              </a:buClr>
              <a:buSzPct val="100000"/>
              <a:buFont typeface="Arial"/>
              <a:buChar char="●"/>
            </a:pPr>
            <a:r>
              <a:rPr sz="2400" lang="en"/>
              <a:t>Word Formation &amp; Grammatical Categories</a:t>
            </a:r>
          </a:p>
          <a:p>
            <a:pPr rtl="0" lvl="0" indent="-381000" marL="457200">
              <a:spcBef>
                <a:spcPts val="0"/>
              </a:spcBef>
              <a:buClr>
                <a:schemeClr val="dk1"/>
              </a:buClr>
              <a:buSzPct val="100000"/>
              <a:buFont typeface="Arial"/>
              <a:buChar char="●"/>
            </a:pPr>
            <a:r>
              <a:rPr sz="2400" lang="en"/>
              <a:t>Plexity and the UNIPLEX/DUPLEX configurations</a:t>
            </a:r>
          </a:p>
          <a:p>
            <a:pPr rtl="0" lvl="0" indent="-381000" marL="457200">
              <a:spcBef>
                <a:spcPts val="0"/>
              </a:spcBef>
              <a:buClr>
                <a:schemeClr val="dk1"/>
              </a:buClr>
              <a:buSzPct val="100000"/>
              <a:buFont typeface="Arial"/>
              <a:buChar char="●"/>
            </a:pPr>
            <a:r>
              <a:rPr sz="2400" lang="en"/>
              <a:t>Prototype Theory and the NOMIC Perspective</a:t>
            </a:r>
          </a:p>
          <a:p>
            <a:pPr rtl="0" lvl="0" indent="-381000" marL="457200">
              <a:spcBef>
                <a:spcPts val="0"/>
              </a:spcBef>
              <a:buClr>
                <a:schemeClr val="dk1"/>
              </a:buClr>
              <a:buSzPct val="100000"/>
              <a:buFont typeface="Arial"/>
              <a:buChar char="●"/>
            </a:pPr>
            <a:r>
              <a:rPr sz="2400" lang="en"/>
              <a:t>Fuzzy Sets and the MULTIFORM configuration</a:t>
            </a:r>
          </a:p>
          <a:p>
            <a:pPr rtl="0" lvl="0" indent="-381000" marL="457200">
              <a:spcBef>
                <a:spcPts val="0"/>
              </a:spcBef>
              <a:buClr>
                <a:schemeClr val="dk1"/>
              </a:buClr>
              <a:buSzPct val="100000"/>
              <a:buFont typeface="Arial"/>
              <a:buChar char="●"/>
            </a:pPr>
            <a:r>
              <a:rPr sz="2400" lang="en"/>
              <a:t>Conceptual Metaphors and the REPRESENTATIONAL Context</a:t>
            </a:r>
          </a:p>
          <a:p>
            <a:pPr rtl="0" lvl="0" indent="-381000" marL="457200">
              <a:spcBef>
                <a:spcPts val="0"/>
              </a:spcBef>
              <a:buClr>
                <a:schemeClr val="dk1"/>
              </a:buClr>
              <a:buSzPct val="100000"/>
              <a:buFont typeface="Arial"/>
              <a:buChar char="●"/>
            </a:pPr>
            <a:r>
              <a:rPr sz="2400" lang="en"/>
              <a:t>Gestalt Psychology and the COHERENT configuration</a:t>
            </a:r>
          </a:p>
          <a:p>
            <a:pPr lvl="0" indent="-381000" marL="457200">
              <a:spcBef>
                <a:spcPts val="0"/>
              </a:spcBef>
              <a:buClr>
                <a:schemeClr val="dk1"/>
              </a:buClr>
              <a:buSzPct val="100000"/>
              <a:buFont typeface="Arial"/>
              <a:buChar char="●"/>
            </a:pPr>
            <a:r>
              <a:rPr sz="2400" lang="en"/>
              <a:t>Cognitive Grammar and Notion on Iconicity in Ithkuil</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 name="Shape 56"/>
        <p:cNvGrpSpPr/>
        <p:nvPr/>
      </p:nvGrpSpPr>
      <p:grpSpPr>
        <a:xfrm>
          <a:off y="0" x="0"/>
          <a:ext cy="0" cx="0"/>
          <a:chOff y="0" x="0"/>
          <a:chExt cy="0" cx="0"/>
        </a:xfrm>
      </p:grpSpPr>
      <p:sp>
        <p:nvSpPr>
          <p:cNvPr id="57" name="Shape 57"/>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Word Formation: </a:t>
            </a:r>
          </a:p>
        </p:txBody>
      </p:sp>
      <p:sp>
        <p:nvSpPr>
          <p:cNvPr id="58" name="Shape 5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Two parts of speech: formatives and adjuncts</a:t>
            </a:r>
          </a:p>
          <a:p>
            <a:pPr>
              <a:spcBef>
                <a:spcPts val="0"/>
              </a:spcBef>
              <a:buNone/>
            </a:pPr>
            <a:r>
              <a:t/>
            </a:r>
            <a:endParaRPr/>
          </a:p>
        </p:txBody>
      </p:sp>
      <p:pic>
        <p:nvPicPr>
          <p:cNvPr id="59" name="Shape 59"/>
          <p:cNvPicPr preferRelativeResize="0"/>
          <p:nvPr/>
        </p:nvPicPr>
        <p:blipFill>
          <a:blip r:embed="rId3">
            <a:alphaModFix/>
          </a:blip>
          <a:stretch>
            <a:fillRect/>
          </a:stretch>
        </p:blipFill>
        <p:spPr>
          <a:xfrm>
            <a:off y="1900300" x="821525"/>
            <a:ext cy="2607475" cx="7379575"/>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y="0" x="0"/>
          <a:ext cy="0" cx="0"/>
          <a:chOff y="0" x="0"/>
          <a:chExt cy="0" cx="0"/>
        </a:xfrm>
      </p:grpSpPr>
      <p:sp>
        <p:nvSpPr>
          <p:cNvPr id="64" name="Shape 64"/>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Grammatical Categories</a:t>
            </a:r>
          </a:p>
        </p:txBody>
      </p:sp>
      <p:sp>
        <p:nvSpPr>
          <p:cNvPr id="65" name="Shape 65"/>
          <p:cNvSpPr txBox="1"/>
          <p:nvPr>
            <p:ph idx="1" type="body"/>
          </p:nvPr>
        </p:nvSpPr>
        <p:spPr>
          <a:xfrm>
            <a:off y="1200150" x="457200"/>
            <a:ext cy="3725699" cx="8229600"/>
          </a:xfrm>
          <a:prstGeom prst="rect">
            <a:avLst/>
          </a:prstGeom>
        </p:spPr>
        <p:txBody>
          <a:bodyPr bIns="91425" rIns="91425" lIns="91425" tIns="91425" anchor="t" anchorCtr="0">
            <a:noAutofit/>
          </a:bodyPr>
          <a:lstStyle/>
          <a:p>
            <a:pPr>
              <a:spcBef>
                <a:spcPts val="0"/>
              </a:spcBef>
              <a:buNone/>
            </a:pPr>
            <a:r>
              <a:rPr lang="en"/>
              <a:t>Forming formatives: </a:t>
            </a:r>
          </a:p>
        </p:txBody>
      </p:sp>
      <p:pic>
        <p:nvPicPr>
          <p:cNvPr id="66" name="Shape 66"/>
          <p:cNvPicPr preferRelativeResize="0"/>
          <p:nvPr/>
        </p:nvPicPr>
        <p:blipFill>
          <a:blip r:embed="rId3">
            <a:alphaModFix/>
          </a:blip>
          <a:stretch>
            <a:fillRect/>
          </a:stretch>
        </p:blipFill>
        <p:spPr>
          <a:xfrm>
            <a:off y="2242250" x="622350"/>
            <a:ext cy="1860850" cx="7797548"/>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y="0" x="0"/>
          <a:ext cy="0" cx="0"/>
          <a:chOff y="0" x="0"/>
          <a:chExt cy="0" cx="0"/>
        </a:xfrm>
      </p:grpSpPr>
      <p:sp>
        <p:nvSpPr>
          <p:cNvPr id="71" name="Shape 71"/>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Example of Grammatical Affixes</a:t>
            </a:r>
          </a:p>
        </p:txBody>
      </p:sp>
      <p:pic>
        <p:nvPicPr>
          <p:cNvPr id="72" name="Shape 72"/>
          <p:cNvPicPr preferRelativeResize="0"/>
          <p:nvPr/>
        </p:nvPicPr>
        <p:blipFill>
          <a:blip r:embed="rId3">
            <a:alphaModFix/>
          </a:blip>
          <a:stretch>
            <a:fillRect/>
          </a:stretch>
        </p:blipFill>
        <p:spPr>
          <a:xfrm>
            <a:off y="1187625" x="457200"/>
            <a:ext cy="3602949" cx="8229600"/>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y="0" x="0"/>
          <a:ext cy="0" cx="0"/>
          <a:chOff y="0" x="0"/>
          <a:chExt cy="0" cx="0"/>
        </a:xfrm>
      </p:grpSpPr>
      <p:sp>
        <p:nvSpPr>
          <p:cNvPr id="77" name="Shape 77"/>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Plexity and UNIPLEX/DUPLEX</a:t>
            </a:r>
          </a:p>
        </p:txBody>
      </p:sp>
      <p:sp>
        <p:nvSpPr>
          <p:cNvPr id="78" name="Shape 7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Plexity - </a:t>
            </a:r>
            <a:r>
              <a:rPr sz="2400" lang="en">
                <a:latin typeface="Times New Roman"/>
                <a:ea typeface="Times New Roman"/>
                <a:cs typeface="Times New Roman"/>
                <a:sym typeface="Times New Roman"/>
              </a:rPr>
              <a:t>a category for identifying a quantity’s state of articulation into equivalent elements. (Talmy 2002)</a:t>
            </a:r>
          </a:p>
          <a:p>
            <a:pPr rtl="0">
              <a:spcBef>
                <a:spcPts val="0"/>
              </a:spcBef>
              <a:buNone/>
            </a:pPr>
            <a:r>
              <a:t/>
            </a:r>
            <a:endParaRPr sz="2400">
              <a:latin typeface="Times New Roman"/>
              <a:ea typeface="Times New Roman"/>
              <a:cs typeface="Times New Roman"/>
              <a:sym typeface="Times New Roman"/>
            </a:endParaRPr>
          </a:p>
          <a:p>
            <a:pPr rtl="0">
              <a:spcBef>
                <a:spcPts val="0"/>
              </a:spcBef>
              <a:buNone/>
            </a:pPr>
            <a:r>
              <a:rPr sz="2400" lang="en">
                <a:latin typeface="Times New Roman"/>
                <a:ea typeface="Times New Roman"/>
                <a:cs typeface="Times New Roman"/>
                <a:sym typeface="Times New Roman"/>
              </a:rPr>
              <a:t>UNIPLEX - configuration for “one” manifestation</a:t>
            </a:r>
          </a:p>
          <a:p>
            <a:pPr rtl="0">
              <a:spcBef>
                <a:spcPts val="0"/>
              </a:spcBef>
              <a:buNone/>
            </a:pPr>
            <a:r>
              <a:t/>
            </a:r>
            <a:endParaRPr sz="2400">
              <a:latin typeface="Times New Roman"/>
              <a:ea typeface="Times New Roman"/>
              <a:cs typeface="Times New Roman"/>
              <a:sym typeface="Times New Roman"/>
            </a:endParaRPr>
          </a:p>
          <a:p>
            <a:pPr>
              <a:spcBef>
                <a:spcPts val="0"/>
              </a:spcBef>
              <a:buNone/>
            </a:pPr>
            <a:r>
              <a:rPr sz="2400" lang="en">
                <a:latin typeface="Times New Roman"/>
                <a:ea typeface="Times New Roman"/>
                <a:cs typeface="Times New Roman"/>
                <a:sym typeface="Times New Roman"/>
              </a:rPr>
              <a:t>DUPLEX - configuration for two (binary) manifestation(s)</a:t>
            </a:r>
          </a:p>
        </p:txBody>
      </p:sp>
      <p:pic>
        <p:nvPicPr>
          <p:cNvPr id="79" name="Shape 79"/>
          <p:cNvPicPr preferRelativeResize="0"/>
          <p:nvPr/>
        </p:nvPicPr>
        <p:blipFill>
          <a:blip r:embed="rId3">
            <a:alphaModFix/>
          </a:blip>
          <a:stretch>
            <a:fillRect/>
          </a:stretch>
        </p:blipFill>
        <p:spPr>
          <a:xfrm>
            <a:off y="2462212" x="6958012"/>
            <a:ext cy="733425" cx="1000125"/>
          </a:xfrm>
          <a:prstGeom prst="rect">
            <a:avLst/>
          </a:prstGeom>
          <a:noFill/>
          <a:ln>
            <a:noFill/>
          </a:ln>
        </p:spPr>
      </p:pic>
      <p:pic>
        <p:nvPicPr>
          <p:cNvPr id="80" name="Shape 80"/>
          <p:cNvPicPr preferRelativeResize="0"/>
          <p:nvPr/>
        </p:nvPicPr>
        <p:blipFill rotWithShape="1">
          <a:blip r:embed="rId4">
            <a:alphaModFix/>
          </a:blip>
          <a:srcRect t="0" b="0" r="0" l="0"/>
          <a:stretch/>
        </p:blipFill>
        <p:spPr>
          <a:xfrm>
            <a:off y="4033825" x="7019912"/>
            <a:ext cy="704850" cx="1666875"/>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y="0" x="0"/>
          <a:ext cy="0" cx="0"/>
          <a:chOff y="0" x="0"/>
          <a:chExt cy="0" cx="0"/>
        </a:xfrm>
      </p:grpSpPr>
      <p:sp>
        <p:nvSpPr>
          <p:cNvPr id="85" name="Shape 85"/>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sz="3000" lang="en"/>
              <a:t>Prototype Theory and NOMIC perspective</a:t>
            </a:r>
          </a:p>
        </p:txBody>
      </p:sp>
      <p:sp>
        <p:nvSpPr>
          <p:cNvPr id="86" name="Shape 8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Prototypes - </a:t>
            </a:r>
            <a:r>
              <a:rPr sz="2400" lang="en">
                <a:latin typeface="Times New Roman"/>
                <a:ea typeface="Times New Roman"/>
                <a:cs typeface="Times New Roman"/>
                <a:sym typeface="Times New Roman"/>
              </a:rPr>
              <a:t>“those members of a category that most reflect the redundancy structure of the category as a whole” (Rosch 1978)</a:t>
            </a:r>
          </a:p>
          <a:p>
            <a:pPr rtl="0">
              <a:spcBef>
                <a:spcPts val="0"/>
              </a:spcBef>
              <a:buNone/>
            </a:pPr>
            <a:r>
              <a:t/>
            </a:r>
            <a:endParaRPr sz="2400">
              <a:latin typeface="Times New Roman"/>
              <a:ea typeface="Times New Roman"/>
              <a:cs typeface="Times New Roman"/>
              <a:sym typeface="Times New Roman"/>
            </a:endParaRPr>
          </a:p>
          <a:p>
            <a:pPr rtl="0">
              <a:spcBef>
                <a:spcPts val="0"/>
              </a:spcBef>
              <a:buNone/>
            </a:pPr>
            <a:r>
              <a:rPr lang="en">
                <a:latin typeface="Times New Roman"/>
                <a:ea typeface="Times New Roman"/>
                <a:cs typeface="Times New Roman"/>
                <a:sym typeface="Times New Roman"/>
              </a:rPr>
              <a:t>Nomic </a:t>
            </a:r>
            <a:r>
              <a:rPr sz="2400" lang="en">
                <a:latin typeface="Times New Roman"/>
                <a:ea typeface="Times New Roman"/>
                <a:cs typeface="Times New Roman"/>
                <a:sym typeface="Times New Roman"/>
              </a:rPr>
              <a:t>- a category for expressing prototypes (archetypal elements representing a group or set)</a:t>
            </a:r>
          </a:p>
          <a:p>
            <a:pPr rtl="0">
              <a:spcBef>
                <a:spcPts val="0"/>
              </a:spcBef>
              <a:buNone/>
            </a:pPr>
            <a:r>
              <a:t/>
            </a:r>
            <a:endParaRPr sz="2400">
              <a:latin typeface="Times New Roman"/>
              <a:ea typeface="Times New Roman"/>
              <a:cs typeface="Times New Roman"/>
              <a:sym typeface="Times New Roman"/>
            </a:endParaRPr>
          </a:p>
          <a:p>
            <a:pPr rtl="0">
              <a:spcBef>
                <a:spcPts val="0"/>
              </a:spcBef>
              <a:buNone/>
            </a:pPr>
            <a:r>
              <a:rPr sz="2400" lang="en">
                <a:latin typeface="Times New Roman"/>
                <a:ea typeface="Times New Roman"/>
                <a:cs typeface="Times New Roman"/>
                <a:sym typeface="Times New Roman"/>
              </a:rPr>
              <a:t>(express general concepts)</a:t>
            </a:r>
          </a:p>
          <a:p>
            <a:pPr>
              <a:spcBef>
                <a:spcPts val="0"/>
              </a:spcBef>
              <a:buNone/>
            </a:pPr>
            <a:r>
              <a:t/>
            </a:r>
            <a:endParaRPr sz="2400">
              <a:latin typeface="Times New Roman"/>
              <a:ea typeface="Times New Roman"/>
              <a:cs typeface="Times New Roman"/>
              <a:sym typeface="Times New Roman"/>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y="0" x="0"/>
          <a:ext cy="0" cx="0"/>
          <a:chOff y="0" x="0"/>
          <a:chExt cy="0" cx="0"/>
        </a:xfrm>
      </p:grpSpPr>
      <p:sp>
        <p:nvSpPr>
          <p:cNvPr id="91" name="Shape 91"/>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Fuzzy Sets and the MULTIFORM</a:t>
            </a:r>
          </a:p>
        </p:txBody>
      </p:sp>
      <p:sp>
        <p:nvSpPr>
          <p:cNvPr id="92" name="Shape 9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sz="2400" lang="en">
                <a:latin typeface="Times New Roman"/>
                <a:ea typeface="Times New Roman"/>
                <a:cs typeface="Times New Roman"/>
                <a:sym typeface="Times New Roman"/>
              </a:rPr>
              <a:t>Fuzzy Sets - “More often than not, the classes of objects encountered in the real physical world do not have precisely defined criteria of membership” (Zadeh 1965) </a:t>
            </a:r>
          </a:p>
          <a:p>
            <a:pPr rtl="0">
              <a:spcBef>
                <a:spcPts val="0"/>
              </a:spcBef>
              <a:buNone/>
            </a:pPr>
            <a:r>
              <a:t/>
            </a:r>
            <a:endParaRPr sz="2400">
              <a:latin typeface="Times New Roman"/>
              <a:ea typeface="Times New Roman"/>
              <a:cs typeface="Times New Roman"/>
              <a:sym typeface="Times New Roman"/>
            </a:endParaRPr>
          </a:p>
          <a:p>
            <a:pPr>
              <a:spcBef>
                <a:spcPts val="0"/>
              </a:spcBef>
              <a:buNone/>
            </a:pPr>
            <a:r>
              <a:rPr sz="2400" lang="en">
                <a:latin typeface="Times New Roman"/>
                <a:ea typeface="Times New Roman"/>
                <a:cs typeface="Times New Roman"/>
                <a:sym typeface="Times New Roman"/>
              </a:rPr>
              <a:t>MULTIFORM - describe objects with varying degrees of membership of a given conceptual set. </a:t>
            </a:r>
          </a:p>
        </p:txBody>
      </p:sp>
      <p:pic>
        <p:nvPicPr>
          <p:cNvPr id="93" name="Shape 93"/>
          <p:cNvPicPr preferRelativeResize="0"/>
          <p:nvPr/>
        </p:nvPicPr>
        <p:blipFill>
          <a:blip r:embed="rId3">
            <a:alphaModFix/>
          </a:blip>
          <a:stretch>
            <a:fillRect/>
          </a:stretch>
        </p:blipFill>
        <p:spPr>
          <a:xfrm>
            <a:off y="3617100" x="5460212"/>
            <a:ext cy="781050" cx="2181225"/>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Custom 218">
      <a:dk1>
        <a:srgbClr val="000000"/>
      </a:dk1>
      <a:lt1>
        <a:srgbClr val="FFFFFF"/>
      </a:lt1>
      <a:dk2>
        <a:srgbClr val="5B595A"/>
      </a:dk2>
      <a:lt2>
        <a:srgbClr val="CFD4D4"/>
      </a:lt2>
      <a:accent1>
        <a:srgbClr val="CC0202"/>
      </a:accent1>
      <a:accent2>
        <a:srgbClr val="228AFF"/>
      </a:accent2>
      <a:accent3>
        <a:srgbClr val="FBC82F"/>
      </a:accent3>
      <a:accent4>
        <a:srgbClr val="253E91"/>
      </a:accent4>
      <a:accent5>
        <a:srgbClr val="F68D0C"/>
      </a:accent5>
      <a:accent6>
        <a:srgbClr val="257E12"/>
      </a:accent6>
      <a:hlink>
        <a:srgbClr val="144C72"/>
      </a:hlink>
      <a:folHlink>
        <a:srgbClr val="8C9D92"/>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