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7" r:id="rId4"/>
    <p:sldId id="268" r:id="rId5"/>
    <p:sldId id="259" r:id="rId6"/>
    <p:sldId id="271" r:id="rId7"/>
    <p:sldId id="278" r:id="rId8"/>
    <p:sldId id="279" r:id="rId9"/>
    <p:sldId id="261" r:id="rId10"/>
    <p:sldId id="280" r:id="rId11"/>
    <p:sldId id="263" r:id="rId12"/>
    <p:sldId id="264" r:id="rId13"/>
    <p:sldId id="272" r:id="rId14"/>
    <p:sldId id="267" r:id="rId15"/>
    <p:sldId id="273" r:id="rId16"/>
    <p:sldId id="274" r:id="rId17"/>
    <p:sldId id="281" r:id="rId18"/>
    <p:sldId id="275" r:id="rId19"/>
    <p:sldId id="276" r:id="rId20"/>
    <p:sldId id="270" r:id="rId21"/>
    <p:sldId id="269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9" autoAdjust="0"/>
  </p:normalViewPr>
  <p:slideViewPr>
    <p:cSldViewPr>
      <p:cViewPr varScale="1">
        <p:scale>
          <a:sx n="64" d="100"/>
          <a:sy n="64" d="100"/>
        </p:scale>
        <p:origin x="-71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75F21A-2DAD-422F-9F2B-65F9F683FBBC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4520B-149B-489E-904E-09FC9341DFA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13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935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941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27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9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25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82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33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19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26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49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27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24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C12-9C4B-4939-A01A-C3FE557BE61F}" type="datetimeFigureOut">
              <a:rPr lang="en-US" smtClean="0"/>
              <a:pPr/>
              <a:t>3/6/2016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0986-FA1C-4B4D-ACCC-9802EB7ED55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10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ve2d.org/" TargetMode="External"/><Relationship Id="rId2" Type="http://schemas.openxmlformats.org/officeDocument/2006/relationships/hyperlink" Target="http://www.lu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imp.org/" TargetMode="External"/><Relationship Id="rId4" Type="http://schemas.openxmlformats.org/officeDocument/2006/relationships/hyperlink" Target="http://studio.zerobran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baffa@inf.puc-rio.br" TargetMode="External"/><Relationship Id="rId2" Type="http://schemas.openxmlformats.org/officeDocument/2006/relationships/hyperlink" Target="http://www.inf.puc-rio.br/~abaffa/eng1000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dirlei\Desktop\puc-rio-cursos-2011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-27384"/>
            <a:ext cx="4384675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544" y="2996952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dirty="0" smtClean="0"/>
              <a:t>Apresentação</a:t>
            </a:r>
            <a:endParaRPr lang="pt-BR" sz="3200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13542" y="1262651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smtClean="0"/>
              <a:t>Introdução à Engenharia</a:t>
            </a:r>
            <a:br>
              <a:rPr lang="pt-BR" sz="4000" dirty="0" smtClean="0"/>
            </a:br>
            <a:r>
              <a:rPr lang="pt-BR" sz="2800" dirty="0" smtClean="0"/>
              <a:t>ENG1000</a:t>
            </a:r>
            <a:endParaRPr lang="en-US" sz="4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0206" y="5744340"/>
            <a:ext cx="2448272" cy="8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3" y="5569399"/>
            <a:ext cx="2249679" cy="1296425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44474" y="5871163"/>
            <a:ext cx="6400800" cy="980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>
                <a:solidFill>
                  <a:schemeClr val="tx1"/>
                </a:solidFill>
              </a:rPr>
              <a:t>Prof. Augusto Baffa</a:t>
            </a:r>
          </a:p>
          <a:p>
            <a:r>
              <a:rPr lang="en-US" sz="2200" smtClean="0">
                <a:solidFill>
                  <a:schemeClr val="tx1"/>
                </a:solidFill>
              </a:rPr>
              <a:t>&lt;abaffa@inf.puc-rio.br&gt;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0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Löve2D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5991906" cy="4525963"/>
          </a:xfrm>
        </p:spPr>
        <p:txBody>
          <a:bodyPr>
            <a:normAutofit/>
          </a:bodyPr>
          <a:lstStyle/>
          <a:p>
            <a:r>
              <a:rPr lang="pt-BR" sz="2400" b="1" dirty="0" smtClean="0"/>
              <a:t>Löve2D</a:t>
            </a:r>
            <a:r>
              <a:rPr lang="pt-BR" sz="2400" dirty="0" smtClean="0"/>
              <a:t> </a:t>
            </a:r>
            <a:r>
              <a:rPr lang="pt-BR" sz="2400" dirty="0"/>
              <a:t>é um Framework para criação de jogos 2D na linguagem de programação Lua</a:t>
            </a:r>
          </a:p>
          <a:p>
            <a:endParaRPr lang="pt-BR" sz="2400" dirty="0" smtClean="0"/>
          </a:p>
          <a:p>
            <a:r>
              <a:rPr lang="pt-BR" sz="2400" b="1" dirty="0" err="1" smtClean="0"/>
              <a:t>Multiplataforma</a:t>
            </a:r>
            <a:r>
              <a:rPr lang="pt-BR" sz="2400" dirty="0" smtClean="0"/>
              <a:t> </a:t>
            </a:r>
            <a:r>
              <a:rPr lang="pt-BR" sz="2400" dirty="0"/>
              <a:t>(Windows, Linux, Mac e </a:t>
            </a:r>
            <a:r>
              <a:rPr lang="pt-BR" sz="2400" dirty="0" err="1"/>
              <a:t>Android</a:t>
            </a:r>
            <a:r>
              <a:rPr lang="pt-BR" sz="2400" dirty="0"/>
              <a:t>)</a:t>
            </a:r>
          </a:p>
          <a:p>
            <a:endParaRPr lang="pt-BR" sz="2400" dirty="0" smtClean="0"/>
          </a:p>
          <a:p>
            <a:r>
              <a:rPr lang="pt-BR" sz="2400" b="1" dirty="0" smtClean="0"/>
              <a:t>Open </a:t>
            </a:r>
            <a:r>
              <a:rPr lang="pt-BR" sz="2400" b="1" dirty="0" err="1" smtClean="0"/>
              <a:t>Source</a:t>
            </a:r>
            <a:endParaRPr lang="pt-BR" sz="2400" b="1" dirty="0"/>
          </a:p>
          <a:p>
            <a:endParaRPr lang="pt-BR" sz="2400" dirty="0" smtClean="0"/>
          </a:p>
          <a:p>
            <a:r>
              <a:rPr lang="pt-BR" sz="2400" b="1" dirty="0" smtClean="0"/>
              <a:t>Totalmente </a:t>
            </a:r>
            <a:r>
              <a:rPr lang="pt-BR" sz="2400" b="1" dirty="0"/>
              <a:t>gratuito </a:t>
            </a:r>
            <a:r>
              <a:rPr lang="pt-BR" sz="2400" dirty="0"/>
              <a:t>e pode ser usado em qualquer tipo de projeto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9106" y="1600200"/>
            <a:ext cx="2390174" cy="154076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88" y="4005064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582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Os </a:t>
            </a:r>
            <a:r>
              <a:rPr lang="pt-BR" dirty="0"/>
              <a:t>softwares que serão utilizados nesta disciplina são: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Lua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>
                <a:hlinkClick r:id="rId2"/>
              </a:rPr>
              <a:t>http://www.lua.org</a:t>
            </a:r>
            <a:endParaRPr lang="en-US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Löve2D </a:t>
            </a:r>
            <a:r>
              <a:rPr lang="pt-BR" dirty="0"/>
              <a:t>- </a:t>
            </a:r>
            <a:r>
              <a:rPr lang="pt-BR" dirty="0">
                <a:hlinkClick r:id="rId3"/>
              </a:rPr>
              <a:t>https://love2d.org/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ZeroBrane</a:t>
            </a:r>
            <a:r>
              <a:rPr lang="pt-BR" dirty="0" smtClean="0"/>
              <a:t> </a:t>
            </a:r>
            <a:r>
              <a:rPr lang="pt-BR" dirty="0"/>
              <a:t>Studio - </a:t>
            </a:r>
            <a:r>
              <a:rPr lang="pt-BR" dirty="0">
                <a:hlinkClick r:id="rId4"/>
              </a:rPr>
              <a:t>http://studio.zerobrane.com/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GIMP </a:t>
            </a:r>
            <a:r>
              <a:rPr lang="pt-BR" dirty="0"/>
              <a:t>- </a:t>
            </a:r>
            <a:r>
              <a:rPr lang="pt-BR" dirty="0">
                <a:hlinkClick r:id="rId5"/>
              </a:rPr>
              <a:t>http://www.gimp.org/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411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Introdução à Engenharia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Forma </a:t>
            </a:r>
            <a:r>
              <a:rPr lang="pt-BR" b="1" dirty="0"/>
              <a:t>de Avaliação: </a:t>
            </a:r>
            <a:endParaRPr lang="pt-BR" b="1" dirty="0" smtClean="0"/>
          </a:p>
          <a:p>
            <a:endParaRPr lang="pt-BR" dirty="0"/>
          </a:p>
          <a:p>
            <a:pPr lvl="1"/>
            <a:r>
              <a:rPr lang="pt-BR" sz="2700" dirty="0" smtClean="0"/>
              <a:t>(</a:t>
            </a:r>
            <a:r>
              <a:rPr lang="pt-BR" sz="2700" dirty="0"/>
              <a:t>1) Listas de </a:t>
            </a:r>
            <a:r>
              <a:rPr lang="pt-BR" sz="2700" dirty="0" smtClean="0"/>
              <a:t>exercícios (10%).</a:t>
            </a:r>
          </a:p>
          <a:p>
            <a:pPr lvl="1"/>
            <a:endParaRPr lang="pt-BR" sz="2700" dirty="0"/>
          </a:p>
          <a:p>
            <a:pPr lvl="1"/>
            <a:r>
              <a:rPr lang="pt-BR" sz="2700" dirty="0" smtClean="0"/>
              <a:t>(2) Relatórios (20%). </a:t>
            </a:r>
          </a:p>
          <a:p>
            <a:pPr lvl="1"/>
            <a:endParaRPr lang="pt-BR" sz="2700" dirty="0"/>
          </a:p>
          <a:p>
            <a:pPr lvl="1"/>
            <a:r>
              <a:rPr lang="pt-BR" sz="2700" dirty="0" smtClean="0"/>
              <a:t>(</a:t>
            </a:r>
            <a:r>
              <a:rPr lang="pt-BR" sz="2700" dirty="0"/>
              <a:t>3</a:t>
            </a:r>
            <a:r>
              <a:rPr lang="pt-BR" sz="2700" dirty="0" smtClean="0"/>
              <a:t>) </a:t>
            </a:r>
            <a:r>
              <a:rPr lang="pt-BR" sz="2700" dirty="0"/>
              <a:t>Trabalho final desenvolvido em </a:t>
            </a:r>
            <a:r>
              <a:rPr lang="pt-BR" sz="2700" dirty="0" smtClean="0"/>
              <a:t>grupo (60%).  </a:t>
            </a:r>
          </a:p>
          <a:p>
            <a:pPr lvl="1"/>
            <a:endParaRPr lang="pt-BR" sz="2700" dirty="0"/>
          </a:p>
          <a:p>
            <a:pPr lvl="1"/>
            <a:r>
              <a:rPr lang="pt-BR" sz="2700" b="1" dirty="0" smtClean="0">
                <a:solidFill>
                  <a:srgbClr val="FF0000"/>
                </a:solidFill>
              </a:rPr>
              <a:t>(4) </a:t>
            </a:r>
            <a:r>
              <a:rPr lang="pt-BR" sz="2700" b="1" dirty="0">
                <a:solidFill>
                  <a:srgbClr val="FF0000"/>
                </a:solidFill>
              </a:rPr>
              <a:t>Presença (10%)</a:t>
            </a:r>
            <a:r>
              <a:rPr lang="pt-BR" sz="2700" b="1" dirty="0" smtClean="0">
                <a:solidFill>
                  <a:srgbClr val="FF0000"/>
                </a:solidFill>
              </a:rPr>
              <a:t>! </a:t>
            </a:r>
            <a:endParaRPr lang="pt-BR" sz="2700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439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Trabalho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Tema: Jogos Digitais</a:t>
            </a:r>
            <a:r>
              <a:rPr lang="pt-BR" b="1" dirty="0" smtClean="0"/>
              <a:t>;</a:t>
            </a:r>
          </a:p>
          <a:p>
            <a:endParaRPr lang="pt-BR" dirty="0" smtClean="0"/>
          </a:p>
          <a:p>
            <a:r>
              <a:rPr lang="pt-BR" b="1" dirty="0" smtClean="0"/>
              <a:t>Projeto </a:t>
            </a:r>
            <a:r>
              <a:rPr lang="pt-BR" b="1" dirty="0"/>
              <a:t>desenvolvido em equipes</a:t>
            </a:r>
            <a:r>
              <a:rPr lang="pt-BR" b="1" dirty="0" smtClean="0"/>
              <a:t>:</a:t>
            </a:r>
          </a:p>
          <a:p>
            <a:pPr lvl="1"/>
            <a:r>
              <a:rPr lang="pt-BR" dirty="0" smtClean="0"/>
              <a:t>De 5 a </a:t>
            </a:r>
            <a:r>
              <a:rPr lang="pt-BR" dirty="0" smtClean="0"/>
              <a:t>6 </a:t>
            </a:r>
            <a:r>
              <a:rPr lang="pt-BR" dirty="0"/>
              <a:t>alunos por equipe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r>
              <a:rPr lang="pt-BR" b="1" dirty="0" smtClean="0"/>
              <a:t>Etapas:</a:t>
            </a:r>
          </a:p>
          <a:p>
            <a:pPr lvl="1"/>
            <a:r>
              <a:rPr lang="pt-BR" dirty="0" smtClean="0"/>
              <a:t>Definição </a:t>
            </a:r>
            <a:r>
              <a:rPr lang="pt-BR" dirty="0"/>
              <a:t>da ideia geral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Elaboração </a:t>
            </a:r>
            <a:r>
              <a:rPr lang="pt-BR" dirty="0"/>
              <a:t>de um game design </a:t>
            </a:r>
            <a:r>
              <a:rPr lang="pt-BR" dirty="0" err="1"/>
              <a:t>document</a:t>
            </a:r>
            <a:r>
              <a:rPr lang="pt-BR" dirty="0"/>
              <a:t> (GDD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Implementação </a:t>
            </a:r>
            <a:r>
              <a:rPr lang="pt-BR" dirty="0"/>
              <a:t>do jogo (arte, programação, testes</a:t>
            </a:r>
            <a:r>
              <a:rPr lang="pt-BR" dirty="0" smtClean="0"/>
              <a:t>...);</a:t>
            </a:r>
          </a:p>
          <a:p>
            <a:pPr lvl="1"/>
            <a:r>
              <a:rPr lang="pt-BR" dirty="0" smtClean="0"/>
              <a:t>Apresentação </a:t>
            </a:r>
            <a:r>
              <a:rPr lang="pt-BR" dirty="0"/>
              <a:t>do produto final.</a:t>
            </a:r>
          </a:p>
        </p:txBody>
      </p:sp>
    </p:spTree>
    <p:extLst>
      <p:ext uri="{BB962C8B-B14F-4D97-AF65-F5344CB8AC3E}">
        <p14:creationId xmlns:p14="http://schemas.microsoft.com/office/powerpoint/2010/main" xmlns="" val="16480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Introdução à Engenharia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</a:t>
            </a:r>
            <a:r>
              <a:rPr lang="pt-BR" b="1" dirty="0"/>
              <a:t>presença </a:t>
            </a:r>
            <a:r>
              <a:rPr lang="pt-BR" dirty="0"/>
              <a:t>em todas as aulas é importante! </a:t>
            </a:r>
          </a:p>
          <a:p>
            <a:endParaRPr lang="pt-BR" dirty="0" smtClean="0"/>
          </a:p>
          <a:p>
            <a:r>
              <a:rPr lang="pt-BR" dirty="0" smtClean="0"/>
              <a:t>Aprender </a:t>
            </a:r>
            <a:r>
              <a:rPr lang="pt-BR" dirty="0"/>
              <a:t>a programar requer </a:t>
            </a:r>
            <a:r>
              <a:rPr lang="pt-BR" b="1" dirty="0"/>
              <a:t>prática! </a:t>
            </a:r>
            <a:endParaRPr lang="pt-BR" dirty="0"/>
          </a:p>
          <a:p>
            <a:pPr lvl="1"/>
            <a:r>
              <a:rPr lang="pt-BR" dirty="0" smtClean="0"/>
              <a:t>Exercícios </a:t>
            </a:r>
            <a:r>
              <a:rPr lang="pt-BR" dirty="0"/>
              <a:t>durante as aulas e em casa. </a:t>
            </a:r>
          </a:p>
          <a:p>
            <a:endParaRPr lang="pt-BR" dirty="0"/>
          </a:p>
          <a:p>
            <a:r>
              <a:rPr lang="pt-BR" dirty="0" smtClean="0"/>
              <a:t>Não </a:t>
            </a:r>
            <a:r>
              <a:rPr lang="pt-BR" dirty="0"/>
              <a:t>desperdice o tempo da aula brincado na internet! </a:t>
            </a:r>
          </a:p>
          <a:p>
            <a:endParaRPr lang="pt-BR" dirty="0"/>
          </a:p>
          <a:p>
            <a:r>
              <a:rPr lang="pt-BR" dirty="0" smtClean="0"/>
              <a:t>Leia </a:t>
            </a:r>
            <a:r>
              <a:rPr lang="pt-BR" dirty="0"/>
              <a:t>sempre o </a:t>
            </a:r>
            <a:r>
              <a:rPr lang="pt-BR" b="1" dirty="0"/>
              <a:t>material adicional </a:t>
            </a:r>
            <a:r>
              <a:rPr lang="pt-BR" dirty="0"/>
              <a:t>que será disponibilizado no site.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759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Critério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Critério 3: </a:t>
            </a:r>
            <a:endParaRPr lang="pt-BR" b="1" dirty="0" smtClean="0"/>
          </a:p>
          <a:p>
            <a:pPr lvl="1"/>
            <a:r>
              <a:rPr lang="pt-BR" dirty="0" smtClean="0"/>
              <a:t>Se </a:t>
            </a:r>
            <a:r>
              <a:rPr lang="pt-BR" dirty="0"/>
              <a:t>G2 ≥ 3.0 → MÉDIA = (G1 + G2)/2 ≥ 5.0 </a:t>
            </a:r>
            <a:endParaRPr lang="pt-BR" dirty="0" smtClean="0"/>
          </a:p>
          <a:p>
            <a:pPr lvl="1"/>
            <a:r>
              <a:rPr lang="pt-BR" dirty="0" smtClean="0"/>
              <a:t>Se </a:t>
            </a:r>
            <a:r>
              <a:rPr lang="pt-BR" dirty="0"/>
              <a:t>G2 &lt; 3.0 → MÉDIA = (G1 + 3xG2)/4 ≥ </a:t>
            </a:r>
            <a:r>
              <a:rPr lang="pt-BR" dirty="0" smtClean="0"/>
              <a:t>5.0</a:t>
            </a:r>
          </a:p>
          <a:p>
            <a:endParaRPr lang="pt-BR" dirty="0" smtClean="0"/>
          </a:p>
          <a:p>
            <a:r>
              <a:rPr lang="pt-BR" b="1" dirty="0" smtClean="0"/>
              <a:t>Composição </a:t>
            </a:r>
            <a:r>
              <a:rPr lang="pt-BR" b="1" dirty="0"/>
              <a:t>dos graus</a:t>
            </a:r>
            <a:r>
              <a:rPr lang="pt-BR" b="1" dirty="0" smtClean="0"/>
              <a:t>:</a:t>
            </a:r>
          </a:p>
          <a:p>
            <a:pPr lvl="1"/>
            <a:r>
              <a:rPr lang="pt-BR" dirty="0" smtClean="0"/>
              <a:t>GRAU </a:t>
            </a:r>
            <a:r>
              <a:rPr lang="pt-BR" dirty="0"/>
              <a:t>1: G1 = 0.5 I + 0.2 AT + 0.3 </a:t>
            </a:r>
            <a:r>
              <a:rPr lang="pt-BR" dirty="0" smtClean="0"/>
              <a:t>RP</a:t>
            </a:r>
          </a:p>
          <a:p>
            <a:pPr lvl="1"/>
            <a:r>
              <a:rPr lang="pt-BR" dirty="0" smtClean="0"/>
              <a:t>GRAU </a:t>
            </a:r>
            <a:r>
              <a:rPr lang="pt-BR" dirty="0"/>
              <a:t>2: G2 = 0.5 I + 0.2 AT + 0.3 RF </a:t>
            </a:r>
            <a:endParaRPr lang="pt-BR" dirty="0" smtClean="0"/>
          </a:p>
          <a:p>
            <a:pPr lvl="1"/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AT </a:t>
            </a:r>
            <a:r>
              <a:rPr lang="pt-BR" dirty="0"/>
              <a:t>= Atividades Propostas via EAD (Coordenação) 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RP </a:t>
            </a:r>
            <a:r>
              <a:rPr lang="pt-BR" dirty="0"/>
              <a:t>= Relatório Parcial (Professor) 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RF </a:t>
            </a:r>
            <a:r>
              <a:rPr lang="pt-BR" dirty="0"/>
              <a:t>= Relatório e Apresentação Final (Convidados da Coordenação) 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I </a:t>
            </a:r>
            <a:r>
              <a:rPr lang="pt-BR" dirty="0"/>
              <a:t>= Participação Individual (Professor, Monitores e próprios Alunos)</a:t>
            </a:r>
          </a:p>
        </p:txBody>
      </p:sp>
    </p:spTree>
    <p:extLst>
      <p:ext uri="{BB962C8B-B14F-4D97-AF65-F5344CB8AC3E}">
        <p14:creationId xmlns:p14="http://schemas.microsoft.com/office/powerpoint/2010/main" xmlns="" val="3671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Critério de Avaliação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Avaliação baseada no projeto desenvolvido durante o </a:t>
            </a:r>
            <a:r>
              <a:rPr lang="pt-BR" sz="2400" dirty="0" smtClean="0"/>
              <a:t>curso:</a:t>
            </a:r>
          </a:p>
          <a:p>
            <a:pPr lvl="1"/>
            <a:r>
              <a:rPr lang="pt-BR" sz="2000" dirty="0" smtClean="0"/>
              <a:t>Game </a:t>
            </a:r>
            <a:r>
              <a:rPr lang="pt-BR" sz="2000" dirty="0"/>
              <a:t>Design </a:t>
            </a:r>
            <a:r>
              <a:rPr lang="pt-BR" sz="2000" dirty="0" err="1" smtClean="0"/>
              <a:t>Document</a:t>
            </a:r>
            <a:r>
              <a:rPr lang="pt-BR" sz="2000" dirty="0" smtClean="0"/>
              <a:t> + Apresentação;</a:t>
            </a:r>
          </a:p>
          <a:p>
            <a:pPr lvl="1"/>
            <a:r>
              <a:rPr lang="pt-BR" sz="2000" dirty="0" smtClean="0"/>
              <a:t>Participação;</a:t>
            </a:r>
          </a:p>
          <a:p>
            <a:pPr lvl="1"/>
            <a:r>
              <a:rPr lang="pt-BR" sz="2000" dirty="0" smtClean="0"/>
              <a:t>Software + Relatório </a:t>
            </a:r>
            <a:r>
              <a:rPr lang="pt-BR" sz="2000" dirty="0"/>
              <a:t>Final + Apresentação</a:t>
            </a:r>
            <a:r>
              <a:rPr lang="pt-BR" sz="2000" dirty="0" smtClean="0"/>
              <a:t>;</a:t>
            </a:r>
          </a:p>
          <a:p>
            <a:endParaRPr lang="pt-BR" sz="2000" dirty="0" smtClean="0"/>
          </a:p>
          <a:p>
            <a:r>
              <a:rPr lang="pt-BR" sz="2400" dirty="0" smtClean="0"/>
              <a:t>Avaliação parcial realizada mediante a entrega do GDD e a apresenta</a:t>
            </a:r>
            <a:r>
              <a:rPr lang="en-US" sz="2400" dirty="0" err="1" smtClean="0"/>
              <a:t>ção</a:t>
            </a:r>
            <a:r>
              <a:rPr lang="en-US" sz="2400" dirty="0" smtClean="0"/>
              <a:t> do </a:t>
            </a:r>
            <a:r>
              <a:rPr lang="en-US" sz="2400" dirty="0" err="1" smtClean="0"/>
              <a:t>projeto</a:t>
            </a:r>
            <a:endParaRPr lang="en-US" sz="2400" dirty="0" smtClean="0"/>
          </a:p>
          <a:p>
            <a:pPr lvl="1"/>
            <a:r>
              <a:rPr lang="pt-BR" sz="2000" dirty="0"/>
              <a:t>A exata data ainda será definida (Semana de 27/</a:t>
            </a:r>
            <a:r>
              <a:rPr lang="pt-BR" sz="2000" dirty="0" err="1"/>
              <a:t>Jun</a:t>
            </a:r>
            <a:r>
              <a:rPr lang="pt-BR" sz="2000" dirty="0"/>
              <a:t>)</a:t>
            </a:r>
          </a:p>
          <a:p>
            <a:endParaRPr lang="pt-BR" sz="2000" dirty="0"/>
          </a:p>
          <a:p>
            <a:r>
              <a:rPr lang="pt-BR" sz="2400" dirty="0"/>
              <a:t>Avaliação final realizada por uma banca composta por professores do departamento de informática. </a:t>
            </a:r>
          </a:p>
          <a:p>
            <a:pPr lvl="1"/>
            <a:r>
              <a:rPr lang="pt-BR" sz="2000" dirty="0" smtClean="0"/>
              <a:t>A </a:t>
            </a:r>
            <a:r>
              <a:rPr lang="pt-BR" sz="2000" dirty="0"/>
              <a:t>exata data ainda será definida </a:t>
            </a:r>
            <a:r>
              <a:rPr lang="pt-BR" sz="2000" dirty="0" smtClean="0"/>
              <a:t>(Semana de 27/</a:t>
            </a:r>
            <a:r>
              <a:rPr lang="pt-BR" sz="2000" dirty="0" err="1" smtClean="0"/>
              <a:t>Jun</a:t>
            </a:r>
            <a:r>
              <a:rPr lang="pt-BR" sz="2000" dirty="0" smtClean="0"/>
              <a:t>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2446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da </a:t>
            </a:r>
            <a:r>
              <a:rPr lang="en-US" dirty="0" err="1" smtClean="0"/>
              <a:t>Turma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Presença obrigatória (75%)</a:t>
            </a:r>
          </a:p>
          <a:p>
            <a:pPr lvl="1"/>
            <a:r>
              <a:rPr lang="pt-BR" sz="2400" dirty="0" smtClean="0"/>
              <a:t>Lista </a:t>
            </a:r>
            <a:r>
              <a:rPr lang="pt-BR" sz="2400" dirty="0"/>
              <a:t>de chamada;</a:t>
            </a:r>
          </a:p>
          <a:p>
            <a:endParaRPr lang="pt-BR" sz="2800" dirty="0" smtClean="0"/>
          </a:p>
          <a:p>
            <a:r>
              <a:rPr lang="pt-BR" sz="2800" b="1" dirty="0" smtClean="0"/>
              <a:t>Projeto </a:t>
            </a:r>
            <a:r>
              <a:rPr lang="pt-BR" sz="2800" b="1" dirty="0"/>
              <a:t>desenvolvido em equipe:</a:t>
            </a:r>
          </a:p>
          <a:p>
            <a:pPr lvl="1"/>
            <a:r>
              <a:rPr lang="pt-BR" sz="2400" dirty="0" smtClean="0"/>
              <a:t>Todos </a:t>
            </a:r>
            <a:r>
              <a:rPr lang="pt-BR" sz="2400" dirty="0"/>
              <a:t>os membros da equipe devem participar ativamente do desenvolvimento do projeto;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Não </a:t>
            </a:r>
            <a:r>
              <a:rPr lang="pt-BR" sz="2400" dirty="0"/>
              <a:t>participar do desenvolvimento do projeto resultará em redução individual da nota;</a:t>
            </a:r>
          </a:p>
        </p:txBody>
      </p:sp>
    </p:spTree>
    <p:extLst>
      <p:ext uri="{BB962C8B-B14F-4D97-AF65-F5344CB8AC3E}">
        <p14:creationId xmlns:p14="http://schemas.microsoft.com/office/powerpoint/2010/main" xmlns="" val="1205443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Premiação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Alunos </a:t>
            </a:r>
            <a:r>
              <a:rPr lang="pt-BR" dirty="0"/>
              <a:t>com média &gt; 8.5 receberão certificado de destaque acadêmico;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Alunos </a:t>
            </a:r>
            <a:r>
              <a:rPr lang="pt-BR" dirty="0"/>
              <a:t>com média &gt; 9.5 concorrerá ao sorteio de </a:t>
            </a:r>
            <a:r>
              <a:rPr lang="pt-BR" dirty="0" smtClean="0"/>
              <a:t>uma </a:t>
            </a:r>
            <a:r>
              <a:rPr lang="pt-BR" dirty="0"/>
              <a:t>premiação especial;</a:t>
            </a:r>
          </a:p>
        </p:txBody>
      </p:sp>
    </p:spTree>
    <p:extLst>
      <p:ext uri="{BB962C8B-B14F-4D97-AF65-F5344CB8AC3E}">
        <p14:creationId xmlns:p14="http://schemas.microsoft.com/office/powerpoint/2010/main" xmlns="" val="42388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Monitoria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Monitores </a:t>
            </a:r>
            <a:r>
              <a:rPr lang="pt-BR" dirty="0"/>
              <a:t>da Turma: </a:t>
            </a:r>
          </a:p>
          <a:p>
            <a:pPr lvl="1"/>
            <a:r>
              <a:rPr lang="pt-BR" dirty="0" smtClean="0"/>
              <a:t>Auxílio </a:t>
            </a:r>
            <a:r>
              <a:rPr lang="pt-BR" dirty="0"/>
              <a:t>nas aulas praticas; </a:t>
            </a:r>
            <a:endParaRPr lang="pt-BR" dirty="0" smtClean="0"/>
          </a:p>
          <a:p>
            <a:pPr lvl="1"/>
            <a:r>
              <a:rPr lang="pt-BR" dirty="0" smtClean="0"/>
              <a:t>Auxílio no desenvolvimento dos relatórios;</a:t>
            </a:r>
          </a:p>
          <a:p>
            <a:pPr lvl="1"/>
            <a:r>
              <a:rPr lang="pt-BR" dirty="0" smtClean="0"/>
              <a:t>Auxílio </a:t>
            </a:r>
            <a:r>
              <a:rPr lang="pt-BR" dirty="0"/>
              <a:t>no desenvolvimento dos projetos;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Monitores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/>
              <a:t>Luís Fernando  </a:t>
            </a:r>
            <a:r>
              <a:rPr lang="pt-BR" sz="2400" dirty="0" smtClean="0"/>
              <a:t>&lt;lfernandotexbicalho@hotmail.com &gt;</a:t>
            </a:r>
            <a:endParaRPr lang="pt-BR" dirty="0" smtClean="0"/>
          </a:p>
          <a:p>
            <a:pPr lvl="1"/>
            <a:r>
              <a:rPr lang="pt-BR" dirty="0" smtClean="0"/>
              <a:t>Leonardo Lages</a:t>
            </a:r>
            <a:r>
              <a:rPr lang="pt-BR" dirty="0" smtClean="0"/>
              <a:t> </a:t>
            </a:r>
            <a:r>
              <a:rPr lang="pt-BR" sz="2400" dirty="0" smtClean="0"/>
              <a:t>&lt;leonardolages@hotmail.com&gt;</a:t>
            </a:r>
          </a:p>
          <a:p>
            <a:pPr lvl="1"/>
            <a:r>
              <a:rPr lang="pt-BR" dirty="0" smtClean="0"/>
              <a:t>Victor </a:t>
            </a:r>
            <a:r>
              <a:rPr lang="pt-BR" dirty="0" smtClean="0"/>
              <a:t>Rossi &lt;</a:t>
            </a:r>
            <a:r>
              <a:rPr lang="pt-BR" sz="2400" dirty="0" smtClean="0"/>
              <a:t>victorsrossi95@gmail.com</a:t>
            </a:r>
            <a:r>
              <a:rPr lang="pt-BR" dirty="0" smtClean="0"/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447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Introdução à Engenharia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Fundamentos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+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Design de </a:t>
            </a:r>
            <a:r>
              <a:rPr lang="en-US" dirty="0" err="1" smtClean="0"/>
              <a:t>Jogos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+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Programação</a:t>
            </a:r>
            <a:r>
              <a:rPr lang="en-US" dirty="0" smtClean="0"/>
              <a:t> de </a:t>
            </a:r>
            <a:r>
              <a:rPr lang="en-US" dirty="0" err="1" smtClean="0"/>
              <a:t>Jogos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7130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Introdução à Engenharia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Página </a:t>
            </a:r>
            <a:r>
              <a:rPr lang="pt-BR" b="1" dirty="0"/>
              <a:t>do Curso: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http://www.inf.puc-rio.br/~abaffa/eng1000/</a:t>
            </a:r>
            <a:endParaRPr lang="pt-BR" dirty="0"/>
          </a:p>
          <a:p>
            <a:endParaRPr lang="pt-BR" dirty="0"/>
          </a:p>
          <a:p>
            <a:r>
              <a:rPr lang="pt-BR" b="1" dirty="0" smtClean="0"/>
              <a:t>Contato</a:t>
            </a:r>
            <a:r>
              <a:rPr lang="pt-BR" b="1" dirty="0"/>
              <a:t>: 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>
                <a:hlinkClick r:id="rId3"/>
              </a:rPr>
              <a:t>abaffa@inf.puc-rio.br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985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Bibliografia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44216"/>
            <a:ext cx="6555296" cy="3917032"/>
          </a:xfrm>
        </p:spPr>
        <p:txBody>
          <a:bodyPr>
            <a:normAutofit/>
          </a:bodyPr>
          <a:lstStyle/>
          <a:p>
            <a:r>
              <a:rPr lang="en-US" dirty="0"/>
              <a:t>Rogers, S. </a:t>
            </a:r>
            <a:r>
              <a:rPr lang="en-US" b="1" dirty="0"/>
              <a:t>Level Up!: The Guide to Great Video Game Design</a:t>
            </a:r>
            <a:r>
              <a:rPr lang="en-US" dirty="0"/>
              <a:t>; Wiley, 2010.</a:t>
            </a:r>
            <a:endParaRPr lang="pt-BR" dirty="0"/>
          </a:p>
          <a:p>
            <a:endParaRPr lang="en-US" dirty="0" smtClean="0"/>
          </a:p>
          <a:p>
            <a:r>
              <a:rPr lang="en-US" dirty="0" err="1" smtClean="0"/>
              <a:t>Ierusalimschy</a:t>
            </a:r>
            <a:r>
              <a:rPr lang="en-US" dirty="0"/>
              <a:t>, R. </a:t>
            </a:r>
            <a:r>
              <a:rPr lang="en-US" b="1" dirty="0"/>
              <a:t>Programming in </a:t>
            </a:r>
            <a:r>
              <a:rPr lang="en-US" b="1" dirty="0" err="1"/>
              <a:t>Lua</a:t>
            </a:r>
            <a:r>
              <a:rPr lang="en-US" dirty="0"/>
              <a:t>, Third Edition; Lua.org, 2013.</a:t>
            </a:r>
          </a:p>
          <a:p>
            <a:endParaRPr lang="en-US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3897" y="1052736"/>
            <a:ext cx="1858925" cy="230425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53899" y="3821426"/>
            <a:ext cx="1858924" cy="23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74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Objetivos </a:t>
            </a:r>
            <a:r>
              <a:rPr lang="pt-BR" b="1" dirty="0"/>
              <a:t>da Disciplina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pt-BR" sz="2000" dirty="0"/>
              <a:t>Apresentar os </a:t>
            </a:r>
            <a:r>
              <a:rPr lang="pt-BR" sz="2000" b="1" dirty="0"/>
              <a:t>conceitos fundamentais de </a:t>
            </a:r>
            <a:r>
              <a:rPr lang="pt-BR" sz="2000" b="1" dirty="0" smtClean="0"/>
              <a:t>engenharia</a:t>
            </a:r>
            <a:r>
              <a:rPr lang="pt-BR" sz="2000" dirty="0" smtClean="0"/>
              <a:t> </a:t>
            </a:r>
            <a:r>
              <a:rPr lang="pt-BR" sz="2000" dirty="0"/>
              <a:t>ao longo do período e aplicá-los em projetos específicos em cada </a:t>
            </a:r>
            <a:r>
              <a:rPr lang="pt-BR" sz="2000" dirty="0" err="1"/>
              <a:t>sub-área</a:t>
            </a:r>
            <a:r>
              <a:rPr lang="pt-BR" sz="2000" dirty="0"/>
              <a:t> da engenharia ou em projetos interdisciplinares, orientados por professores do CTC</a:t>
            </a:r>
            <a:r>
              <a:rPr lang="pt-BR" sz="2000" dirty="0" smtClean="0"/>
              <a:t>. Nesta turma, trataremos de projetos para Engenharia da Computação.</a:t>
            </a:r>
          </a:p>
          <a:p>
            <a:pPr>
              <a:lnSpc>
                <a:spcPct val="120000"/>
              </a:lnSpc>
            </a:pPr>
            <a:endParaRPr lang="pt-BR" sz="1100" dirty="0" smtClean="0"/>
          </a:p>
          <a:p>
            <a:pPr>
              <a:lnSpc>
                <a:spcPct val="120000"/>
              </a:lnSpc>
            </a:pPr>
            <a:r>
              <a:rPr lang="pt-BR" sz="2000" b="1" dirty="0"/>
              <a:t>Ao final do curso o aluno será deverá: </a:t>
            </a:r>
            <a:endParaRPr lang="pt-BR" sz="2000" b="1" dirty="0" smtClean="0"/>
          </a:p>
          <a:p>
            <a:pPr lvl="1">
              <a:lnSpc>
                <a:spcPct val="120000"/>
              </a:lnSpc>
            </a:pPr>
            <a:r>
              <a:rPr lang="pt-BR" sz="1600" dirty="0" smtClean="0"/>
              <a:t>Compreender </a:t>
            </a:r>
            <a:r>
              <a:rPr lang="pt-BR" sz="1600" dirty="0"/>
              <a:t>e ter a vivência do procedimento de tratamento de projetos de </a:t>
            </a:r>
            <a:r>
              <a:rPr lang="pt-BR" sz="1600" dirty="0" smtClean="0"/>
              <a:t>engenharia;</a:t>
            </a:r>
          </a:p>
          <a:p>
            <a:pPr lvl="1">
              <a:lnSpc>
                <a:spcPct val="120000"/>
              </a:lnSpc>
            </a:pPr>
            <a:r>
              <a:rPr lang="pt-BR" sz="1600" dirty="0" smtClean="0"/>
              <a:t>Ter </a:t>
            </a:r>
            <a:r>
              <a:rPr lang="pt-BR" sz="1600" dirty="0"/>
              <a:t>noções de como gerenciar um projeto de </a:t>
            </a:r>
            <a:r>
              <a:rPr lang="pt-BR" sz="1600" dirty="0" smtClean="0"/>
              <a:t>engenharia;</a:t>
            </a:r>
          </a:p>
          <a:p>
            <a:pPr lvl="1">
              <a:lnSpc>
                <a:spcPct val="120000"/>
              </a:lnSpc>
            </a:pPr>
            <a:r>
              <a:rPr lang="pt-BR" sz="1600" dirty="0" smtClean="0"/>
              <a:t>Saber </a:t>
            </a:r>
            <a:r>
              <a:rPr lang="pt-BR" sz="1600" dirty="0"/>
              <a:t>redigir um relatório e fazer uma apresentação oral descrevendo um projeto de engenharia; </a:t>
            </a:r>
            <a:endParaRPr lang="pt-BR" sz="1600" dirty="0" smtClean="0"/>
          </a:p>
          <a:p>
            <a:pPr lvl="1">
              <a:lnSpc>
                <a:spcPct val="120000"/>
              </a:lnSpc>
            </a:pPr>
            <a:endParaRPr lang="pt-BR" sz="1100" dirty="0"/>
          </a:p>
          <a:p>
            <a:pPr>
              <a:lnSpc>
                <a:spcPct val="120000"/>
              </a:lnSpc>
            </a:pPr>
            <a:r>
              <a:rPr lang="pt-BR" sz="2000" b="1" dirty="0"/>
              <a:t>Tema dos projetos dessa turma:</a:t>
            </a:r>
            <a:r>
              <a:rPr lang="pt-BR" sz="2000" dirty="0"/>
              <a:t> </a:t>
            </a:r>
            <a:r>
              <a:rPr lang="pt-BR" sz="2000" u="sng" dirty="0"/>
              <a:t>Jogos </a:t>
            </a:r>
            <a:r>
              <a:rPr lang="pt-BR" sz="2000" u="sng" dirty="0" smtClean="0"/>
              <a:t>Digitais</a:t>
            </a:r>
            <a:r>
              <a:rPr lang="pt-BR" sz="2000" dirty="0" smtClean="0"/>
              <a:t>	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xmlns="" val="10061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Introdução à Engenharia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Horário </a:t>
            </a:r>
            <a:r>
              <a:rPr lang="pt-BR" b="1" dirty="0"/>
              <a:t>das Aulas: </a:t>
            </a:r>
            <a:endParaRPr lang="pt-BR" dirty="0"/>
          </a:p>
          <a:p>
            <a:pPr lvl="1"/>
            <a:r>
              <a:rPr lang="pt-BR" dirty="0" smtClean="0"/>
              <a:t>Terças </a:t>
            </a:r>
            <a:r>
              <a:rPr lang="pt-BR" dirty="0" smtClean="0"/>
              <a:t>e </a:t>
            </a:r>
            <a:r>
              <a:rPr lang="pt-BR" dirty="0" smtClean="0"/>
              <a:t>Quintas, </a:t>
            </a:r>
            <a:r>
              <a:rPr lang="pt-BR" dirty="0"/>
              <a:t>das </a:t>
            </a:r>
            <a:r>
              <a:rPr lang="pt-BR" dirty="0" smtClean="0"/>
              <a:t>11h </a:t>
            </a:r>
            <a:r>
              <a:rPr lang="pt-BR" dirty="0"/>
              <a:t>às </a:t>
            </a:r>
            <a:r>
              <a:rPr lang="pt-BR" dirty="0" smtClean="0"/>
              <a:t>13h </a:t>
            </a:r>
            <a:endParaRPr lang="pt-BR" dirty="0"/>
          </a:p>
          <a:p>
            <a:endParaRPr lang="pt-BR" dirty="0"/>
          </a:p>
          <a:p>
            <a:r>
              <a:rPr lang="pt-BR" b="1" dirty="0" smtClean="0"/>
              <a:t>Sala: </a:t>
            </a:r>
            <a:endParaRPr lang="pt-BR" dirty="0"/>
          </a:p>
          <a:p>
            <a:pPr lvl="1"/>
            <a:r>
              <a:rPr lang="en-US" dirty="0" smtClean="0"/>
              <a:t>L270</a:t>
            </a:r>
            <a:endParaRPr lang="en-US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Turma 33I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067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Esquema</a:t>
            </a:r>
            <a:r>
              <a:rPr lang="pt-BR" dirty="0"/>
              <a:t> de Aulas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Parte 1</a:t>
            </a:r>
            <a:r>
              <a:rPr lang="pt-BR" dirty="0"/>
              <a:t> – Aulas teóricas e praticas: </a:t>
            </a:r>
            <a:endParaRPr lang="pt-BR" dirty="0" smtClean="0"/>
          </a:p>
          <a:p>
            <a:pPr lvl="1"/>
            <a:r>
              <a:rPr lang="pt-BR" dirty="0" smtClean="0"/>
              <a:t>Aulas </a:t>
            </a:r>
            <a:r>
              <a:rPr lang="pt-BR" dirty="0"/>
              <a:t>teóricas sobre projeto de software, </a:t>
            </a:r>
            <a:r>
              <a:rPr lang="pt-BR" dirty="0" smtClean="0"/>
              <a:t>game </a:t>
            </a:r>
            <a:r>
              <a:rPr lang="pt-BR" dirty="0"/>
              <a:t>design e programação</a:t>
            </a:r>
            <a:r>
              <a:rPr lang="pt-BR" dirty="0" smtClean="0"/>
              <a:t>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Aulas </a:t>
            </a:r>
            <a:r>
              <a:rPr lang="pt-BR" dirty="0"/>
              <a:t>praticas para a definição do projeto e resolução de exercícios de programação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b="1" dirty="0" smtClean="0"/>
              <a:t>Parte </a:t>
            </a:r>
            <a:r>
              <a:rPr lang="pt-BR" b="1" dirty="0"/>
              <a:t>2</a:t>
            </a:r>
            <a:r>
              <a:rPr lang="pt-BR" dirty="0"/>
              <a:t> – Desenvolvimento do projeto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Todas </a:t>
            </a:r>
            <a:r>
              <a:rPr lang="pt-BR" dirty="0"/>
              <a:t>as aulas serão dedicadas ao desenvolvimento do projeto;</a:t>
            </a:r>
          </a:p>
        </p:txBody>
      </p:sp>
    </p:spTree>
    <p:extLst>
      <p:ext uri="{BB962C8B-B14F-4D97-AF65-F5344CB8AC3E}">
        <p14:creationId xmlns:p14="http://schemas.microsoft.com/office/powerpoint/2010/main" xmlns="" val="6008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Ementa </a:t>
            </a:r>
            <a:r>
              <a:rPr lang="pt-BR" b="1" dirty="0"/>
              <a:t>da Disciplina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Fundamentos </a:t>
            </a:r>
            <a:r>
              <a:rPr lang="pt-BR" b="1" dirty="0"/>
              <a:t>de Game </a:t>
            </a:r>
            <a:r>
              <a:rPr lang="pt-BR" b="1" dirty="0" smtClean="0"/>
              <a:t>Design</a:t>
            </a:r>
          </a:p>
          <a:p>
            <a:endParaRPr lang="pt-BR" b="1" dirty="0"/>
          </a:p>
          <a:p>
            <a:pPr lvl="1"/>
            <a:r>
              <a:rPr lang="pt-BR" dirty="0" smtClean="0"/>
              <a:t>Introdução </a:t>
            </a:r>
            <a:r>
              <a:rPr lang="pt-BR" dirty="0"/>
              <a:t>a Game </a:t>
            </a:r>
            <a:r>
              <a:rPr lang="pt-BR" dirty="0" smtClean="0"/>
              <a:t>Design</a:t>
            </a:r>
          </a:p>
          <a:p>
            <a:pPr lvl="2"/>
            <a:r>
              <a:rPr lang="pt-BR" dirty="0" smtClean="0"/>
              <a:t>Jogos</a:t>
            </a:r>
            <a:r>
              <a:rPr lang="pt-BR" dirty="0"/>
              <a:t>; Equipe de desenvolvimento; Game design; </a:t>
            </a:r>
            <a:r>
              <a:rPr lang="pt-BR" dirty="0" smtClean="0"/>
              <a:t>Roteiro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Game </a:t>
            </a:r>
            <a:r>
              <a:rPr lang="pt-BR" dirty="0"/>
              <a:t>Design </a:t>
            </a:r>
            <a:r>
              <a:rPr lang="pt-BR" dirty="0" err="1" smtClean="0"/>
              <a:t>Document</a:t>
            </a:r>
            <a:endParaRPr lang="pt-BR" dirty="0" smtClean="0"/>
          </a:p>
          <a:p>
            <a:pPr lvl="2"/>
            <a:r>
              <a:rPr lang="pt-BR" dirty="0" smtClean="0"/>
              <a:t>Formato</a:t>
            </a:r>
            <a:r>
              <a:rPr lang="pt-BR" dirty="0"/>
              <a:t>; </a:t>
            </a:r>
            <a:r>
              <a:rPr lang="pt-BR" dirty="0" err="1"/>
              <a:t>Gameplay</a:t>
            </a:r>
            <a:r>
              <a:rPr lang="pt-BR" dirty="0"/>
              <a:t>; Personagens; Câmeras; Controles; Interfaces; Áudio</a:t>
            </a:r>
          </a:p>
        </p:txBody>
      </p:sp>
    </p:spTree>
    <p:extLst>
      <p:ext uri="{BB962C8B-B14F-4D97-AF65-F5344CB8AC3E}">
        <p14:creationId xmlns:p14="http://schemas.microsoft.com/office/powerpoint/2010/main" xmlns="" val="12306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Ementa </a:t>
            </a:r>
            <a:r>
              <a:rPr lang="pt-BR" b="1" dirty="0"/>
              <a:t>da </a:t>
            </a:r>
            <a:r>
              <a:rPr lang="pt-BR" b="1" dirty="0" smtClean="0"/>
              <a:t>Disciplina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 smtClean="0"/>
              <a:t>Introdução a Programação</a:t>
            </a:r>
          </a:p>
          <a:p>
            <a:endParaRPr lang="pt-BR" dirty="0"/>
          </a:p>
          <a:p>
            <a:pPr lvl="1"/>
            <a:r>
              <a:rPr lang="pt-BR" dirty="0" smtClean="0"/>
              <a:t>Resolução </a:t>
            </a:r>
            <a:r>
              <a:rPr lang="pt-BR" dirty="0"/>
              <a:t>de Problemas Lógicos </a:t>
            </a:r>
          </a:p>
          <a:p>
            <a:pPr lvl="1"/>
            <a:r>
              <a:rPr lang="pt-BR" dirty="0" smtClean="0"/>
              <a:t>Algoritmos </a:t>
            </a:r>
            <a:r>
              <a:rPr lang="pt-BR" dirty="0"/>
              <a:t>e Ciclo de Desenvolvimento </a:t>
            </a:r>
          </a:p>
          <a:p>
            <a:pPr lvl="1"/>
            <a:r>
              <a:rPr lang="pt-BR" dirty="0" smtClean="0"/>
              <a:t>Introdução </a:t>
            </a:r>
            <a:r>
              <a:rPr lang="pt-BR" dirty="0"/>
              <a:t>à Linguagem </a:t>
            </a:r>
            <a:r>
              <a:rPr lang="pt-BR" dirty="0" smtClean="0"/>
              <a:t>Lua</a:t>
            </a:r>
          </a:p>
          <a:p>
            <a:pPr lvl="2"/>
            <a:r>
              <a:rPr lang="pt-BR" dirty="0"/>
              <a:t>Variáveis; Operadores Aritméticos; Entrada e Saída; </a:t>
            </a:r>
            <a:r>
              <a:rPr lang="pt-BR" dirty="0" smtClean="0"/>
              <a:t>Funções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Operadores </a:t>
            </a:r>
            <a:r>
              <a:rPr lang="pt-BR" dirty="0"/>
              <a:t>Condicionais </a:t>
            </a:r>
            <a:endParaRPr lang="pt-BR" dirty="0" smtClean="0"/>
          </a:p>
          <a:p>
            <a:pPr lvl="2"/>
            <a:r>
              <a:rPr lang="pt-BR" dirty="0" err="1"/>
              <a:t>If-else</a:t>
            </a:r>
            <a:r>
              <a:rPr lang="pt-BR" dirty="0"/>
              <a:t>; 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Operadores </a:t>
            </a:r>
            <a:r>
              <a:rPr lang="pt-BR" dirty="0"/>
              <a:t>de Repetições </a:t>
            </a:r>
            <a:endParaRPr lang="pt-BR" dirty="0" smtClean="0"/>
          </a:p>
          <a:p>
            <a:pPr lvl="2"/>
            <a:r>
              <a:rPr lang="pt-BR" dirty="0"/>
              <a:t>For, </a:t>
            </a:r>
            <a:r>
              <a:rPr lang="pt-BR" dirty="0" err="1"/>
              <a:t>while</a:t>
            </a:r>
            <a:r>
              <a:rPr lang="pt-BR" dirty="0"/>
              <a:t>; </a:t>
            </a:r>
          </a:p>
          <a:p>
            <a:pPr lvl="2"/>
            <a:endParaRPr lang="pt-BR" dirty="0"/>
          </a:p>
          <a:p>
            <a:pPr lvl="1"/>
            <a:r>
              <a:rPr lang="pt-BR" dirty="0" smtClean="0"/>
              <a:t>Vetores </a:t>
            </a:r>
            <a:r>
              <a:rPr lang="pt-BR" dirty="0"/>
              <a:t>e Matrizes </a:t>
            </a:r>
          </a:p>
        </p:txBody>
      </p:sp>
    </p:spTree>
    <p:extLst>
      <p:ext uri="{BB962C8B-B14F-4D97-AF65-F5344CB8AC3E}">
        <p14:creationId xmlns:p14="http://schemas.microsoft.com/office/powerpoint/2010/main" xmlns="" val="36514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</a:t>
            </a:r>
            <a:r>
              <a:rPr lang="en-US" dirty="0" err="1" smtClean="0"/>
              <a:t>Lua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6203032" cy="4525963"/>
          </a:xfrm>
        </p:spPr>
        <p:txBody>
          <a:bodyPr>
            <a:noAutofit/>
          </a:bodyPr>
          <a:lstStyle/>
          <a:p>
            <a:r>
              <a:rPr lang="pt-BR" sz="2000" dirty="0"/>
              <a:t>Lua é uma </a:t>
            </a:r>
            <a:r>
              <a:rPr lang="pt-BR" sz="2000" b="1" dirty="0"/>
              <a:t>linguagem de programação</a:t>
            </a:r>
            <a:r>
              <a:rPr lang="pt-BR" sz="2000" dirty="0"/>
              <a:t> projetada para dar suporte à programação procedimental em geral.</a:t>
            </a:r>
          </a:p>
          <a:p>
            <a:endParaRPr lang="pt-BR" sz="2000" dirty="0" smtClean="0"/>
          </a:p>
          <a:p>
            <a:r>
              <a:rPr lang="pt-BR" sz="2000" dirty="0" smtClean="0"/>
              <a:t>Exemplos </a:t>
            </a:r>
            <a:r>
              <a:rPr lang="pt-BR" sz="2000" dirty="0"/>
              <a:t>de </a:t>
            </a:r>
            <a:r>
              <a:rPr lang="pt-BR" sz="2000" b="1" dirty="0"/>
              <a:t>empresas que desenvolvem jogos</a:t>
            </a:r>
            <a:r>
              <a:rPr lang="pt-BR" sz="2000" dirty="0"/>
              <a:t> usando a linguagem Lua:</a:t>
            </a:r>
          </a:p>
          <a:p>
            <a:pPr lvl="1"/>
            <a:r>
              <a:rPr lang="pt-BR" sz="1800" dirty="0" err="1" smtClean="0"/>
              <a:t>LucasArts</a:t>
            </a:r>
            <a:r>
              <a:rPr lang="pt-BR" sz="1800" dirty="0"/>
              <a:t>, </a:t>
            </a:r>
            <a:r>
              <a:rPr lang="pt-BR" sz="1800" dirty="0" err="1"/>
              <a:t>Blizzard</a:t>
            </a:r>
            <a:r>
              <a:rPr lang="pt-BR" sz="1800" dirty="0"/>
              <a:t>, Microsoft, </a:t>
            </a:r>
            <a:r>
              <a:rPr lang="pt-BR" sz="1800" dirty="0" err="1"/>
              <a:t>BioWare</a:t>
            </a:r>
            <a:r>
              <a:rPr lang="pt-BR" sz="1800" dirty="0"/>
              <a:t>...</a:t>
            </a:r>
          </a:p>
          <a:p>
            <a:endParaRPr lang="pt-BR" sz="2000" dirty="0" smtClean="0"/>
          </a:p>
          <a:p>
            <a:r>
              <a:rPr lang="pt-BR" sz="2000" dirty="0" smtClean="0"/>
              <a:t>Lua </a:t>
            </a:r>
            <a:r>
              <a:rPr lang="pt-BR" sz="2000" dirty="0"/>
              <a:t>é inteiramente projetada, implementada e desenvolvida na </a:t>
            </a:r>
            <a:r>
              <a:rPr lang="pt-BR" sz="2000" b="1" dirty="0"/>
              <a:t>PUC-Rio</a:t>
            </a:r>
            <a:r>
              <a:rPr lang="pt-BR" sz="2000" dirty="0"/>
              <a:t>.</a:t>
            </a:r>
          </a:p>
          <a:p>
            <a:pPr lvl="1"/>
            <a:r>
              <a:rPr lang="pt-BR" sz="1800" dirty="0" smtClean="0"/>
              <a:t>Nasceu </a:t>
            </a:r>
            <a:r>
              <a:rPr lang="pt-BR" sz="1800" dirty="0"/>
              <a:t>e cresceu no </a:t>
            </a:r>
            <a:r>
              <a:rPr lang="pt-BR" sz="1800" b="1" dirty="0" err="1"/>
              <a:t>Tecgraf</a:t>
            </a:r>
            <a:r>
              <a:rPr lang="pt-BR" sz="1800" dirty="0"/>
              <a:t>, o Grupo de Tecnologia em Computação Gráfica da PUC-Rio.</a:t>
            </a:r>
          </a:p>
          <a:p>
            <a:pPr lvl="1"/>
            <a:r>
              <a:rPr lang="pt-BR" sz="1800" dirty="0" smtClean="0"/>
              <a:t>Atualmente </a:t>
            </a:r>
            <a:r>
              <a:rPr lang="pt-BR" sz="1800" dirty="0"/>
              <a:t>é desenvolvida no laboratório </a:t>
            </a:r>
            <a:r>
              <a:rPr lang="pt-BR" sz="1800" b="1" dirty="0" err="1"/>
              <a:t>Lablua</a:t>
            </a:r>
            <a:r>
              <a:rPr lang="pt-BR" sz="1800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1556792"/>
            <a:ext cx="1800200" cy="1800200"/>
          </a:xfrm>
          <a:prstGeom prst="rect">
            <a:avLst/>
          </a:prstGeom>
        </p:spPr>
      </p:pic>
      <p:pic>
        <p:nvPicPr>
          <p:cNvPr id="1026" name="Picture 2" descr="brasão vertical - P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5952" y="3573016"/>
            <a:ext cx="1666528" cy="29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604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Ementa </a:t>
            </a:r>
            <a:r>
              <a:rPr lang="pt-BR" b="1" dirty="0"/>
              <a:t>da Disciplina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Programação </a:t>
            </a:r>
            <a:r>
              <a:rPr lang="pt-BR" b="1" dirty="0"/>
              <a:t>de Jogos </a:t>
            </a:r>
            <a:r>
              <a:rPr lang="pt-BR" b="1" dirty="0" smtClean="0"/>
              <a:t>em Löve2D (Lua)</a:t>
            </a:r>
          </a:p>
          <a:p>
            <a:endParaRPr lang="pt-BR" dirty="0"/>
          </a:p>
          <a:p>
            <a:pPr lvl="1"/>
            <a:r>
              <a:rPr lang="pt-BR" dirty="0"/>
              <a:t>Ambiente de Desenvolvimento; Estrutura de um programa; </a:t>
            </a:r>
            <a:r>
              <a:rPr lang="pt-BR" dirty="0" err="1"/>
              <a:t>Callbacks</a:t>
            </a:r>
            <a:r>
              <a:rPr lang="pt-BR" dirty="0"/>
              <a:t>; </a:t>
            </a:r>
          </a:p>
          <a:p>
            <a:pPr lvl="1"/>
            <a:r>
              <a:rPr lang="pt-BR" dirty="0" smtClean="0"/>
              <a:t>Primitivas </a:t>
            </a:r>
            <a:r>
              <a:rPr lang="pt-BR" dirty="0"/>
              <a:t>Geométricas </a:t>
            </a:r>
          </a:p>
          <a:p>
            <a:pPr lvl="1"/>
            <a:r>
              <a:rPr lang="pt-BR" dirty="0" smtClean="0"/>
              <a:t>Imagens </a:t>
            </a:r>
            <a:endParaRPr lang="pt-BR" dirty="0"/>
          </a:p>
          <a:p>
            <a:pPr lvl="1"/>
            <a:r>
              <a:rPr lang="pt-BR" dirty="0" smtClean="0"/>
              <a:t>Interação </a:t>
            </a:r>
            <a:r>
              <a:rPr lang="pt-BR" dirty="0"/>
              <a:t>pelo teclado e mouse;</a:t>
            </a:r>
          </a:p>
          <a:p>
            <a:pPr lvl="1"/>
            <a:r>
              <a:rPr lang="pt-BR" dirty="0" smtClean="0"/>
              <a:t>Áudio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308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935</Words>
  <Application>Microsoft Office PowerPoint</Application>
  <PresentationFormat>Apresentação na tela (4:3)</PresentationFormat>
  <Paragraphs>188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Introdução à Engenharia</vt:lpstr>
      <vt:lpstr>Objetivos da Disciplina </vt:lpstr>
      <vt:lpstr>Introdução à Engenharia</vt:lpstr>
      <vt:lpstr>Esquema de Aulas</vt:lpstr>
      <vt:lpstr>Ementa da Disciplina </vt:lpstr>
      <vt:lpstr>Ementa da Disciplina</vt:lpstr>
      <vt:lpstr>Linguagem Lua</vt:lpstr>
      <vt:lpstr>Ementa da Disciplina </vt:lpstr>
      <vt:lpstr>Löve2D</vt:lpstr>
      <vt:lpstr>Software</vt:lpstr>
      <vt:lpstr>Introdução à Engenharia</vt:lpstr>
      <vt:lpstr>Trabalho Final</vt:lpstr>
      <vt:lpstr>Introdução à Engenharia</vt:lpstr>
      <vt:lpstr>Critério de Avaliação</vt:lpstr>
      <vt:lpstr>Critério de Avaliação</vt:lpstr>
      <vt:lpstr>Controle da Turma</vt:lpstr>
      <vt:lpstr>Premiação</vt:lpstr>
      <vt:lpstr>Monitoria</vt:lpstr>
      <vt:lpstr>Introdução à Engenharia</vt:lpstr>
      <vt:lpstr>Bibliografia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de Problemas Lógicos</dc:title>
  <dc:creator>Edirlei Soares de Lima</dc:creator>
  <cp:lastModifiedBy>Fernando Teixeira Jr</cp:lastModifiedBy>
  <cp:revision>252</cp:revision>
  <cp:lastPrinted>2011-10-02T19:34:20Z</cp:lastPrinted>
  <dcterms:created xsi:type="dcterms:W3CDTF">2011-09-17T12:50:29Z</dcterms:created>
  <dcterms:modified xsi:type="dcterms:W3CDTF">2016-03-06T19:49:25Z</dcterms:modified>
</cp:coreProperties>
</file>