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75" r:id="rId27"/>
    <p:sldId id="276" r:id="rId28"/>
    <p:sldId id="283" r:id="rId29"/>
    <p:sldId id="284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01 – Resolução de Problemas Lógicos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1268760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mtClean="0"/>
              <a:t>Introdução à Engenharia</a:t>
            </a:r>
            <a:br>
              <a:rPr lang="pt-BR" sz="4000" smtClean="0"/>
            </a:br>
            <a:r>
              <a:rPr lang="pt-BR" sz="2800" smtClean="0"/>
              <a:t>ENG1000</a:t>
            </a:r>
            <a:endParaRPr lang="en-US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50449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" y="5576937"/>
            <a:ext cx="2249679" cy="12964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370484" y="5877272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1167" y="1560357"/>
            <a:ext cx="7230131" cy="4460933"/>
            <a:chOff x="766763" y="1427163"/>
            <a:chExt cx="8053387" cy="4968875"/>
          </a:xfrm>
        </p:grpSpPr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3" y="1427163"/>
              <a:ext cx="8053387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2276475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Imagem 8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781300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1628775"/>
              <a:ext cx="574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m 11" descr="galinha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133600"/>
              <a:ext cx="576263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628800"/>
            <a:ext cx="7560840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(1) </a:t>
            </a:r>
            <a:r>
              <a:rPr lang="pt-BR" sz="2800" smtClean="0"/>
              <a:t>Atravessar a galinha.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(2) </a:t>
            </a:r>
            <a:r>
              <a:rPr lang="pt-BR" sz="2800" smtClean="0"/>
              <a:t>Retornar sozinho.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(3) </a:t>
            </a:r>
            <a:r>
              <a:rPr lang="pt-BR" sz="2800" smtClean="0"/>
              <a:t>Atravessar a raposa.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(4) </a:t>
            </a:r>
            <a:r>
              <a:rPr lang="pt-BR" sz="2800" smtClean="0"/>
              <a:t>Retornar com a galinha.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(5) </a:t>
            </a:r>
            <a:r>
              <a:rPr lang="pt-BR" sz="2800" smtClean="0"/>
              <a:t>Atravessar o milho.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(6) </a:t>
            </a:r>
            <a:r>
              <a:rPr lang="pt-BR" sz="2800" smtClean="0"/>
              <a:t>Retornar sozinho.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b="1" smtClean="0"/>
              <a:t>(7) </a:t>
            </a:r>
            <a:r>
              <a:rPr lang="pt-BR" sz="2800" smtClean="0"/>
              <a:t>Atravessar a galinha.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3528" y="1628800"/>
            <a:ext cx="6192688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smtClean="0"/>
              <a:t>Considere o seguinte ambiente:</a:t>
            </a:r>
          </a:p>
          <a:p>
            <a:pPr lvl="1"/>
            <a:r>
              <a:rPr lang="pt-BR" sz="2000" b="1" smtClean="0"/>
              <a:t>1 balança </a:t>
            </a:r>
            <a:r>
              <a:rPr lang="pt-BR" sz="2000" smtClean="0"/>
              <a:t>(como a do desenho ao lado)</a:t>
            </a:r>
          </a:p>
          <a:p>
            <a:pPr lvl="1"/>
            <a:endParaRPr lang="pt-BR" sz="2000" smtClean="0"/>
          </a:p>
          <a:p>
            <a:pPr lvl="1"/>
            <a:r>
              <a:rPr lang="pt-BR" sz="2000" b="1" smtClean="0"/>
              <a:t>9 bolas</a:t>
            </a:r>
            <a:r>
              <a:rPr lang="pt-BR" sz="2000" smtClean="0"/>
              <a:t> - sendo que uma é mais leve do que as demais.</a:t>
            </a:r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r>
              <a:rPr lang="pt-BR" sz="2400" b="1" smtClean="0"/>
              <a:t>Objetivo: </a:t>
            </a:r>
            <a:r>
              <a:rPr lang="pt-BR" sz="2400" smtClean="0"/>
              <a:t>Descobrir qual é a bola mais leve com o menor número possível de pesagens.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359" y1="67969" x2="18359" y2="67969"/>
                        <a14:foregroundMark x1="26172" y1="46484" x2="26172" y2="46484"/>
                        <a14:foregroundMark x1="68359" y1="59766" x2="68359" y2="5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0" y="163867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24" y="522952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2952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24" y="4869160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12" y="522952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12" y="522952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12" y="4869160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312" y="4869160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24" y="522952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BD2129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24" y="4869160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err="1"/>
              <a:t>Solução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628800"/>
            <a:ext cx="5112568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smtClean="0"/>
              <a:t>1ª pesagem:</a:t>
            </a:r>
          </a:p>
          <a:p>
            <a:pPr lvl="1"/>
            <a:r>
              <a:rPr lang="pt-BR" sz="2000" smtClean="0"/>
              <a:t>1ª possibilidade: pesos iguais - </a:t>
            </a:r>
            <a:r>
              <a:rPr lang="pt-BR" sz="2000" smtClean="0">
                <a:solidFill>
                  <a:srgbClr val="FF0000"/>
                </a:solidFill>
              </a:rPr>
              <a:t>bola extra é a mais leve!</a:t>
            </a:r>
          </a:p>
          <a:p>
            <a:pPr lvl="1"/>
            <a:r>
              <a:rPr lang="pt-BR" sz="2000" smtClean="0"/>
              <a:t>2ª possibilidade: a bola mais leve está no grupo mais leve - descarta-se a bola extra e o grupo mais pesado e realiza-se nova pesagem.</a:t>
            </a:r>
          </a:p>
          <a:p>
            <a:r>
              <a:rPr lang="pt-BR" sz="2400" b="1" smtClean="0"/>
              <a:t>2ª pesagem:</a:t>
            </a:r>
          </a:p>
          <a:p>
            <a:pPr lvl="1"/>
            <a:r>
              <a:rPr lang="pt-BR" sz="2000" smtClean="0"/>
              <a:t>descarta-se o grupo mais pesado e realiza-se nova pesagem.</a:t>
            </a:r>
          </a:p>
          <a:p>
            <a:r>
              <a:rPr lang="pt-BR" sz="2400" b="1" smtClean="0"/>
              <a:t>3ª pesagem:</a:t>
            </a:r>
          </a:p>
          <a:p>
            <a:pPr lvl="1"/>
            <a:r>
              <a:rPr lang="pt-BR" sz="2000" smtClean="0">
                <a:solidFill>
                  <a:srgbClr val="FF0000"/>
                </a:solidFill>
              </a:rPr>
              <a:t>Determina-se a bola mais leve!</a:t>
            </a:r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10150" y="2701925"/>
            <a:ext cx="2810322" cy="650875"/>
            <a:chOff x="6010150" y="2701925"/>
            <a:chExt cx="2810322" cy="650875"/>
          </a:xfrm>
        </p:grpSpPr>
        <p:pic>
          <p:nvPicPr>
            <p:cNvPr id="6" name="Picture 4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950" y="2992438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00" y="2992438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0" y="2703513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9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4975" y="270192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547" y="284797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6010150" y="2847975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6875338" y="2847975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010150" y="3351213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4" name="Picture 21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38" y="299402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088" y="299402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3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138" y="2705100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4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063" y="2703513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7091238" y="284956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7956425" y="284956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7091238" y="3352800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3325" y="4214813"/>
            <a:ext cx="1946275" cy="504825"/>
            <a:chOff x="6013325" y="4214813"/>
            <a:chExt cx="1946275" cy="504825"/>
          </a:xfrm>
        </p:grpSpPr>
        <p:pic>
          <p:nvPicPr>
            <p:cNvPr id="22" name="Picture 28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125" y="435927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9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175" y="435927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6013325" y="421481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6878513" y="421481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6013325" y="4718050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27" name="Picture 36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213" y="4360863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7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63" y="4360863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7094413" y="4216400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7959600" y="4216400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7094413" y="4719638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0150" y="5222875"/>
            <a:ext cx="1946275" cy="504825"/>
            <a:chOff x="6010150" y="5222875"/>
            <a:chExt cx="1946275" cy="504825"/>
          </a:xfrm>
        </p:grpSpPr>
        <p:pic>
          <p:nvPicPr>
            <p:cNvPr id="33" name="Picture 43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663" y="5367338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6010150" y="5222875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6875338" y="5222875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6010150" y="5726113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" name="Picture 48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750" y="536892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7091238" y="522446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7956425" y="5224463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7091238" y="5727700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 rot="19578488">
            <a:off x="1207939" y="3244334"/>
            <a:ext cx="6728125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+mn-lt"/>
              </a:rPr>
              <a:t>Não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 é a </a:t>
            </a:r>
            <a:r>
              <a:rPr lang="en-US" sz="3600" b="1" dirty="0" err="1">
                <a:solidFill>
                  <a:srgbClr val="FF0000"/>
                </a:solidFill>
                <a:latin typeface="+mn-lt"/>
              </a:rPr>
              <a:t>melhor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+mn-lt"/>
              </a:rPr>
              <a:t>solução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86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95536" y="1628800"/>
            <a:ext cx="4968552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smtClean="0"/>
              <a:t>1ª pesagem:</a:t>
            </a:r>
          </a:p>
          <a:p>
            <a:pPr lvl="1"/>
            <a:r>
              <a:rPr lang="pt-BR" sz="2000" smtClean="0"/>
              <a:t>1ª possibilidade: pesos iguais - a bola está no grupo extra - 6 bolas são descartadas e realiza-se nova pesagem.</a:t>
            </a:r>
          </a:p>
          <a:p>
            <a:pPr lvl="1"/>
            <a:r>
              <a:rPr lang="pt-BR" sz="2000" smtClean="0"/>
              <a:t>2ª possibilidade: pesos diferentes - bola mais leve está no grupo mais leve - 6 bolas são descartadas e realiza-se nova pesagem</a:t>
            </a:r>
          </a:p>
          <a:p>
            <a:r>
              <a:rPr lang="pt-BR" sz="2400" b="1" smtClean="0"/>
              <a:t>2ª pesagem:</a:t>
            </a:r>
          </a:p>
          <a:p>
            <a:pPr lvl="1"/>
            <a:r>
              <a:rPr lang="pt-BR" sz="2000" smtClean="0">
                <a:solidFill>
                  <a:srgbClr val="FF0000"/>
                </a:solidFill>
              </a:rPr>
              <a:t>Determina-se a bola mais leve!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52120" y="2996952"/>
            <a:ext cx="3387725" cy="650875"/>
            <a:chOff x="5652120" y="2996952"/>
            <a:chExt cx="3387725" cy="650875"/>
          </a:xfrm>
        </p:grpSpPr>
        <p:pic>
          <p:nvPicPr>
            <p:cNvPr id="6" name="Picture 4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920" y="328746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970" y="3287465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320" y="314300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633" y="299695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533" y="314300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652120" y="3143002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517308" y="3143002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652120" y="3646240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4" name="Picture 12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008" y="328905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3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058" y="328905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908" y="3000127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0920" y="314300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733208" y="3144590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598395" y="3144590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6733208" y="3647827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55295" y="4509840"/>
            <a:ext cx="2592388" cy="504825"/>
            <a:chOff x="5655295" y="4509840"/>
            <a:chExt cx="2592388" cy="504825"/>
          </a:xfrm>
        </p:grpSpPr>
        <p:pic>
          <p:nvPicPr>
            <p:cNvPr id="22" name="Picture 20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633" y="465430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655295" y="4509840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6520483" y="4509840"/>
              <a:ext cx="0" cy="503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655295" y="5013077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" name="Picture 25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695" y="4655890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6736383" y="4511427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601570" y="4511427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736383" y="5014665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0" name="Picture 37" descr="BD21294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758" y="4654302"/>
              <a:ext cx="288925" cy="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45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628800"/>
            <a:ext cx="7560840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Como </a:t>
            </a:r>
            <a:r>
              <a:rPr lang="en-US" sz="2000" b="1" dirty="0" err="1" smtClean="0"/>
              <a:t>descrever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passo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passo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solução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Desafio</a:t>
            </a:r>
            <a:r>
              <a:rPr lang="en-US" sz="2000" b="1" dirty="0" smtClean="0"/>
              <a:t> 2?</a:t>
            </a:r>
          </a:p>
          <a:p>
            <a:endParaRPr lang="en-US" sz="2000" b="1" dirty="0" smtClean="0"/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1) </a:t>
            </a:r>
            <a:r>
              <a:rPr lang="en-US" sz="1800" dirty="0" err="1" smtClean="0"/>
              <a:t>Divida</a:t>
            </a:r>
            <a:r>
              <a:rPr lang="en-US" sz="1800" dirty="0" smtClean="0"/>
              <a:t> as bolas </a:t>
            </a:r>
            <a:r>
              <a:rPr lang="en-US" sz="1800" dirty="0" err="1" smtClean="0"/>
              <a:t>em</a:t>
            </a:r>
            <a:r>
              <a:rPr lang="en-US" sz="1800" dirty="0" smtClean="0"/>
              <a:t> 3 </a:t>
            </a:r>
            <a:r>
              <a:rPr lang="en-US" sz="1800" dirty="0" err="1" smtClean="0"/>
              <a:t>grupos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2) </a:t>
            </a:r>
            <a:r>
              <a:rPr lang="en-US" sz="1800" dirty="0" err="1" smtClean="0"/>
              <a:t>Escolha</a:t>
            </a:r>
            <a:r>
              <a:rPr lang="en-US" sz="1800" dirty="0" smtClean="0"/>
              <a:t> </a:t>
            </a:r>
            <a:r>
              <a:rPr lang="en-US" sz="1800" dirty="0" err="1" smtClean="0"/>
              <a:t>dois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pesar</a:t>
            </a:r>
            <a:r>
              <a:rPr lang="en-US" sz="1800" dirty="0" smtClean="0"/>
              <a:t> e reserve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extra;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3) </a:t>
            </a:r>
            <a:r>
              <a:rPr lang="en-US" sz="1800" dirty="0" err="1" smtClean="0"/>
              <a:t>Coloque-os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um </a:t>
            </a:r>
            <a:r>
              <a:rPr lang="en-US" sz="1800" dirty="0" err="1" smtClean="0"/>
              <a:t>em</a:t>
            </a:r>
            <a:r>
              <a:rPr lang="en-US" sz="1800" dirty="0" smtClean="0"/>
              <a:t> um </a:t>
            </a:r>
            <a:r>
              <a:rPr lang="en-US" sz="1800" dirty="0" err="1" smtClean="0"/>
              <a:t>lado</a:t>
            </a:r>
            <a:r>
              <a:rPr lang="en-US" sz="1800" dirty="0" smtClean="0"/>
              <a:t> da </a:t>
            </a:r>
            <a:r>
              <a:rPr lang="en-US" sz="1800" dirty="0" err="1" smtClean="0"/>
              <a:t>balança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4) Se </a:t>
            </a:r>
            <a:r>
              <a:rPr lang="en-US" sz="1800" dirty="0" err="1" smtClean="0"/>
              <a:t>os</a:t>
            </a:r>
            <a:r>
              <a:rPr lang="en-US" sz="1800" dirty="0" smtClean="0"/>
              <a:t> pesos </a:t>
            </a:r>
            <a:r>
              <a:rPr lang="en-US" sz="1800" dirty="0" err="1" smtClean="0"/>
              <a:t>forem</a:t>
            </a:r>
            <a:r>
              <a:rPr lang="en-US" sz="1800" dirty="0" smtClean="0"/>
              <a:t> </a:t>
            </a:r>
            <a:r>
              <a:rPr lang="en-US" sz="1800" dirty="0" err="1" smtClean="0"/>
              <a:t>iguais</a:t>
            </a:r>
            <a:r>
              <a:rPr lang="en-US" sz="1800" dirty="0" smtClean="0"/>
              <a:t>, </a:t>
            </a:r>
            <a:r>
              <a:rPr lang="en-US" sz="1800" dirty="0" err="1" smtClean="0"/>
              <a:t>descarte</a:t>
            </a:r>
            <a:r>
              <a:rPr lang="en-US" sz="1800" dirty="0" smtClean="0"/>
              <a:t> ambos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5) </a:t>
            </a:r>
            <a:r>
              <a:rPr lang="en-US" sz="1800" dirty="0" err="1" smtClean="0"/>
              <a:t>Senão</a:t>
            </a:r>
            <a:r>
              <a:rPr lang="en-US" sz="1800" dirty="0" smtClean="0"/>
              <a:t>, </a:t>
            </a:r>
            <a:r>
              <a:rPr lang="en-US" sz="1800" dirty="0" err="1" smtClean="0"/>
              <a:t>descarte</a:t>
            </a:r>
            <a:r>
              <a:rPr lang="en-US" sz="1800" dirty="0" smtClean="0"/>
              <a:t>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pesado</a:t>
            </a:r>
            <a:r>
              <a:rPr lang="en-US" sz="1800" dirty="0" smtClean="0"/>
              <a:t> e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extra;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6) </a:t>
            </a:r>
            <a:r>
              <a:rPr lang="en-US" sz="1800" dirty="0" err="1" smtClean="0"/>
              <a:t>Divida</a:t>
            </a:r>
            <a:r>
              <a:rPr lang="en-US" sz="1800" dirty="0" smtClean="0"/>
              <a:t> as bolas </a:t>
            </a:r>
            <a:r>
              <a:rPr lang="en-US" sz="1800" dirty="0" err="1" smtClean="0"/>
              <a:t>em</a:t>
            </a:r>
            <a:r>
              <a:rPr lang="en-US" sz="1800" dirty="0" smtClean="0"/>
              <a:t> 3 </a:t>
            </a:r>
            <a:r>
              <a:rPr lang="en-US" sz="1800" dirty="0" err="1" smtClean="0"/>
              <a:t>grupos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7) </a:t>
            </a:r>
            <a:r>
              <a:rPr lang="en-US" sz="1800" dirty="0" err="1" smtClean="0"/>
              <a:t>Escolha</a:t>
            </a:r>
            <a:r>
              <a:rPr lang="en-US" sz="1800" dirty="0" smtClean="0"/>
              <a:t> </a:t>
            </a:r>
            <a:r>
              <a:rPr lang="en-US" sz="1800" dirty="0" err="1" smtClean="0"/>
              <a:t>dois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pesar</a:t>
            </a:r>
            <a:r>
              <a:rPr lang="en-US" sz="1800" dirty="0" smtClean="0"/>
              <a:t> e reserve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extra;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8) </a:t>
            </a:r>
            <a:r>
              <a:rPr lang="en-US" sz="1800" dirty="0" err="1" smtClean="0"/>
              <a:t>Coloque-os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um </a:t>
            </a:r>
            <a:r>
              <a:rPr lang="en-US" sz="1800" dirty="0" err="1" smtClean="0"/>
              <a:t>em</a:t>
            </a:r>
            <a:r>
              <a:rPr lang="en-US" sz="1800" dirty="0" smtClean="0"/>
              <a:t> um </a:t>
            </a:r>
            <a:r>
              <a:rPr lang="en-US" sz="1800" dirty="0" err="1" smtClean="0"/>
              <a:t>lado</a:t>
            </a:r>
            <a:r>
              <a:rPr lang="en-US" sz="1800" dirty="0" smtClean="0"/>
              <a:t> da </a:t>
            </a:r>
            <a:r>
              <a:rPr lang="en-US" sz="1800" dirty="0" err="1" smtClean="0"/>
              <a:t>balança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9) Se </a:t>
            </a:r>
            <a:r>
              <a:rPr lang="en-US" sz="1800" dirty="0" err="1" smtClean="0"/>
              <a:t>os</a:t>
            </a:r>
            <a:r>
              <a:rPr lang="en-US" sz="1800" dirty="0" smtClean="0"/>
              <a:t> pesos </a:t>
            </a:r>
            <a:r>
              <a:rPr lang="en-US" sz="1800" dirty="0" err="1" smtClean="0"/>
              <a:t>forem</a:t>
            </a:r>
            <a:r>
              <a:rPr lang="en-US" sz="1800" dirty="0" smtClean="0"/>
              <a:t> </a:t>
            </a:r>
            <a:r>
              <a:rPr lang="en-US" sz="1800" dirty="0" err="1" smtClean="0"/>
              <a:t>iguais</a:t>
            </a:r>
            <a:r>
              <a:rPr lang="en-US" sz="1800" dirty="0" smtClean="0"/>
              <a:t> </a:t>
            </a:r>
            <a:r>
              <a:rPr lang="en-US" sz="1800" dirty="0" err="1" smtClean="0"/>
              <a:t>descarte</a:t>
            </a:r>
            <a:r>
              <a:rPr lang="en-US" sz="1800" dirty="0" smtClean="0"/>
              <a:t> ambos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10) </a:t>
            </a:r>
            <a:r>
              <a:rPr lang="en-US" sz="1800" dirty="0" err="1" smtClean="0"/>
              <a:t>Senão</a:t>
            </a:r>
            <a:r>
              <a:rPr lang="en-US" sz="1800" dirty="0" smtClean="0"/>
              <a:t>, </a:t>
            </a:r>
            <a:r>
              <a:rPr lang="en-US" sz="1800" dirty="0" err="1" smtClean="0"/>
              <a:t>descarte</a:t>
            </a:r>
            <a:r>
              <a:rPr lang="en-US" sz="1800" dirty="0" smtClean="0"/>
              <a:t>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pesado</a:t>
            </a:r>
            <a:r>
              <a:rPr lang="en-US" sz="1800" dirty="0" smtClean="0"/>
              <a:t> e o </a:t>
            </a:r>
            <a:r>
              <a:rPr lang="en-US" sz="1800" dirty="0" err="1" smtClean="0"/>
              <a:t>grupo</a:t>
            </a:r>
            <a:r>
              <a:rPr lang="en-US" sz="1800" dirty="0" smtClean="0"/>
              <a:t> extra;</a:t>
            </a:r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11) A bola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restou</a:t>
            </a:r>
            <a:r>
              <a:rPr lang="en-US" sz="1800" dirty="0" smtClean="0"/>
              <a:t> é a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leve</a:t>
            </a:r>
            <a:r>
              <a:rPr lang="en-US" sz="1800" dirty="0" smtClean="0"/>
              <a:t>;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628800"/>
            <a:ext cx="7560840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Como </a:t>
            </a:r>
            <a:r>
              <a:rPr lang="en-US" sz="2000" b="1" dirty="0" err="1" smtClean="0"/>
              <a:t>descrever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passo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passo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solução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Desafio</a:t>
            </a:r>
            <a:r>
              <a:rPr lang="en-US" sz="2000" b="1" dirty="0" smtClean="0"/>
              <a:t> 2?</a:t>
            </a:r>
          </a:p>
          <a:p>
            <a:endParaRPr lang="en-US" sz="2000" b="1" dirty="0" smtClean="0"/>
          </a:p>
          <a:p>
            <a:pPr lvl="1">
              <a:buFont typeface="Arial" pitchFamily="34" charset="0"/>
              <a:buNone/>
            </a:pPr>
            <a:r>
              <a:rPr lang="en-US" sz="1800" dirty="0" smtClean="0"/>
              <a:t>1) </a:t>
            </a:r>
            <a:r>
              <a:rPr lang="pt-BR" sz="1800" dirty="0" smtClean="0"/>
              <a:t>Divida as bolas em 3 grupos;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2) Escolha dois grupos para pesar e reserve o grupo extra;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3) Coloque-os cada um em um lado da balança;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4) Se os pesos forem iguais, descarte ambos os grupos;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5) Senão, descarte o grupo mais pesado e o grupo extra;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6) Repita os passos 1 a 5 até que reste apenas uma bola;</a:t>
            </a:r>
          </a:p>
          <a:p>
            <a:pPr lvl="1">
              <a:buFont typeface="Arial" pitchFamily="34" charset="0"/>
              <a:buNone/>
            </a:pPr>
            <a:r>
              <a:rPr lang="pt-BR" sz="1800" dirty="0" smtClean="0"/>
              <a:t>7) A bola que restou é a mais leve;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71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H="1" flipV="1">
            <a:off x="1042988" y="3068587"/>
            <a:ext cx="865187" cy="2449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auto">
          <a:xfrm flipH="1" flipV="1">
            <a:off x="1619250" y="3068587"/>
            <a:ext cx="720725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7"/>
          <p:cNvSpPr>
            <a:spLocks noChangeShapeType="1"/>
          </p:cNvSpPr>
          <p:nvPr/>
        </p:nvSpPr>
        <p:spPr bwMode="auto">
          <a:xfrm flipV="1">
            <a:off x="2339975" y="2997150"/>
            <a:ext cx="1079500" cy="2087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771775" y="2997150"/>
            <a:ext cx="1223963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908175" y="5518100"/>
            <a:ext cx="1588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71775" y="5445075"/>
            <a:ext cx="1588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61" y="3645172"/>
            <a:ext cx="1799795" cy="179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4877"/>
            <a:ext cx="1706873" cy="20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5127" y="1164877"/>
            <a:ext cx="1706873" cy="20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572000" y="1628800"/>
            <a:ext cx="4320480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smtClean="0"/>
              <a:t>Premissas:</a:t>
            </a:r>
          </a:p>
          <a:p>
            <a:pPr lvl="1"/>
            <a:r>
              <a:rPr lang="pt-BR" sz="2000" smtClean="0"/>
              <a:t>2 aldeias de índios: </a:t>
            </a:r>
          </a:p>
          <a:p>
            <a:pPr lvl="2"/>
            <a:r>
              <a:rPr lang="pt-BR" sz="1600" smtClean="0"/>
              <a:t>1 canibal e 1 civilizada</a:t>
            </a:r>
          </a:p>
          <a:p>
            <a:pPr lvl="1"/>
            <a:r>
              <a:rPr lang="pt-BR" sz="2000" smtClean="0"/>
              <a:t>O índio civilizado sempre diz a verdade.</a:t>
            </a:r>
          </a:p>
          <a:p>
            <a:pPr lvl="1"/>
            <a:r>
              <a:rPr lang="pt-BR" sz="2000" smtClean="0"/>
              <a:t>O índio canibal sempre mente.</a:t>
            </a:r>
          </a:p>
          <a:p>
            <a:pPr lvl="1"/>
            <a:endParaRPr lang="pt-BR" sz="2000" smtClean="0"/>
          </a:p>
          <a:p>
            <a:r>
              <a:rPr lang="pt-BR" sz="2400" b="1" smtClean="0"/>
              <a:t>Objetivo:</a:t>
            </a:r>
          </a:p>
          <a:p>
            <a:pPr lvl="1"/>
            <a:r>
              <a:rPr lang="pt-BR" sz="2000" smtClean="0"/>
              <a:t>Ao chegar na encruzilhada fazer uma única pergunta ao índio para chegar à aldeia dos índios civilizados.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0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3 - </a:t>
            </a:r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366635" y="4797152"/>
            <a:ext cx="3517733" cy="1008112"/>
          </a:xfrm>
          <a:prstGeom prst="wedgeRoundRectCallout">
            <a:avLst>
              <a:gd name="adj1" fmla="val -3897"/>
              <a:gd name="adj2" fmla="val 15375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2400" dirty="0">
                <a:latin typeface="+mn-lt"/>
              </a:rPr>
              <a:t>Qual o caminho para a sua aldeia?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H="1" flipV="1">
            <a:off x="1042988" y="3068587"/>
            <a:ext cx="865187" cy="2449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 flipH="1" flipV="1">
            <a:off x="1619250" y="3068587"/>
            <a:ext cx="720725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V="1">
            <a:off x="2339975" y="2997150"/>
            <a:ext cx="1079500" cy="2087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771775" y="2997150"/>
            <a:ext cx="1223963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908175" y="5518100"/>
            <a:ext cx="1588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771775" y="5445075"/>
            <a:ext cx="1588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61" y="3645172"/>
            <a:ext cx="1799795" cy="179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4877"/>
            <a:ext cx="1706873" cy="20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5127" y="1164877"/>
            <a:ext cx="1706873" cy="20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9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/>
          </a:bodyPr>
          <a:lstStyle/>
          <a:p>
            <a:r>
              <a:rPr lang="pt-BR" b="1" dirty="0"/>
              <a:t>Torre de </a:t>
            </a:r>
            <a:r>
              <a:rPr lang="pt-BR" b="1" dirty="0" smtClean="0"/>
              <a:t>Hanói</a:t>
            </a:r>
          </a:p>
          <a:p>
            <a:pPr lvl="1"/>
            <a:r>
              <a:rPr lang="pt-BR" sz="2400" b="1" dirty="0" smtClean="0"/>
              <a:t>Objetivo:</a:t>
            </a:r>
            <a:r>
              <a:rPr lang="pt-BR" sz="2400" dirty="0" smtClean="0"/>
              <a:t> mover </a:t>
            </a:r>
            <a:r>
              <a:rPr lang="pt-BR" sz="2400" dirty="0"/>
              <a:t>os discos da haste A para a haste C.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dirty="0" smtClean="0"/>
              <a:t>Restrições: </a:t>
            </a:r>
            <a:r>
              <a:rPr lang="pt-BR" sz="2400" dirty="0" smtClean="0"/>
              <a:t>Um </a:t>
            </a:r>
            <a:r>
              <a:rPr lang="pt-BR" sz="2400" dirty="0"/>
              <a:t>disco NÃO pode ficar sobre um disco menor que ele.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dirty="0"/>
              <a:t>Qual a sequencia lógica para resolver este problema?</a:t>
            </a:r>
          </a:p>
          <a:p>
            <a:pPr lvl="1"/>
            <a:endParaRPr lang="pt-BR" dirty="0"/>
          </a:p>
        </p:txBody>
      </p:sp>
      <p:pic>
        <p:nvPicPr>
          <p:cNvPr id="4" name="Picture 7" descr="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56792"/>
            <a:ext cx="2779588" cy="160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0152" y="3933056"/>
            <a:ext cx="2808054" cy="16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4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95536" y="1628800"/>
            <a:ext cx="5256584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Um senhor está em uma das margens de um rio com </a:t>
            </a:r>
            <a:r>
              <a:rPr lang="pt-BR" sz="2000" b="1" dirty="0" smtClean="0"/>
              <a:t>uma</a:t>
            </a:r>
            <a:r>
              <a:rPr lang="pt-BR" sz="2000" dirty="0" smtClean="0"/>
              <a:t> </a:t>
            </a:r>
            <a:r>
              <a:rPr lang="pt-BR" sz="2000" b="1" dirty="0" smtClean="0"/>
              <a:t>raposa</a:t>
            </a:r>
            <a:r>
              <a:rPr lang="pt-BR" sz="2000" dirty="0" smtClean="0"/>
              <a:t>, </a:t>
            </a:r>
            <a:r>
              <a:rPr lang="pt-BR" sz="2000" b="1" dirty="0" smtClean="0"/>
              <a:t>uma galinha </a:t>
            </a:r>
            <a:r>
              <a:rPr lang="pt-BR" sz="2000" dirty="0" smtClean="0"/>
              <a:t>e </a:t>
            </a:r>
            <a:r>
              <a:rPr lang="pt-BR" sz="2000" b="1" dirty="0" smtClean="0"/>
              <a:t>um saco de milho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dirty="0" smtClean="0"/>
              <a:t>Ele pretende atravessar o rio com suas cargas em um barco que só comporta ele e uma das cargas.</a:t>
            </a:r>
          </a:p>
          <a:p>
            <a:endParaRPr lang="pt-BR" sz="2000" dirty="0" smtClean="0"/>
          </a:p>
          <a:p>
            <a:r>
              <a:rPr lang="pt-BR" sz="2000" dirty="0" smtClean="0"/>
              <a:t>Ele não pode deixar em uma das margens sozinhos, a raposa e a galinha, nem a galinha e o milho.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05844" y="1772815"/>
            <a:ext cx="2870612" cy="1770795"/>
            <a:chOff x="768350" y="1412875"/>
            <a:chExt cx="8054975" cy="4968875"/>
          </a:xfrm>
        </p:grpSpPr>
        <p:pic>
          <p:nvPicPr>
            <p:cNvPr id="6" name="Picture 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50" y="1412875"/>
              <a:ext cx="805497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3" y="3889375"/>
              <a:ext cx="61277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34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00663"/>
              <a:ext cx="936625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m 35" descr="galinha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5" y="5341938"/>
              <a:ext cx="576263" cy="76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804543" y="4321349"/>
            <a:ext cx="2871913" cy="1771947"/>
            <a:chOff x="766763" y="1427163"/>
            <a:chExt cx="8053387" cy="4968875"/>
          </a:xfrm>
        </p:grpSpPr>
        <p:pic>
          <p:nvPicPr>
            <p:cNvPr id="12" name="Picture 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3" y="1427163"/>
              <a:ext cx="8053387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2276475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8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781300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1628775"/>
              <a:ext cx="574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Imagem 11" descr="galinha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133600"/>
              <a:ext cx="576263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05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4 – Solução</a:t>
            </a:r>
            <a:endParaRPr lang="pt-BR" dirty="0"/>
          </a:p>
        </p:txBody>
      </p:sp>
      <p:pic>
        <p:nvPicPr>
          <p:cNvPr id="4" name="Picture 6" descr="solucao-hano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8" y="1600200"/>
            <a:ext cx="74020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pneu do seu carro furou...</a:t>
            </a:r>
          </a:p>
          <a:p>
            <a:endParaRPr lang="pt-BR" sz="2800" dirty="0"/>
          </a:p>
          <a:p>
            <a:r>
              <a:rPr lang="pt-BR" sz="2800" dirty="0" smtClean="0"/>
              <a:t>Quais são os passos necessários para trocar o pneu de um carro?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21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5 - 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Algoritmo Textual </a:t>
            </a:r>
            <a:r>
              <a:rPr lang="pt-BR" b="1" dirty="0" smtClean="0"/>
              <a:t>Informal:</a:t>
            </a:r>
            <a:endParaRPr lang="pt-BR" b="1" dirty="0"/>
          </a:p>
          <a:p>
            <a:pPr lvl="1"/>
            <a:endParaRPr lang="pt-BR" dirty="0" smtClean="0"/>
          </a:p>
          <a:p>
            <a:pPr lvl="1"/>
            <a:r>
              <a:rPr lang="pt-BR" sz="2400" dirty="0" smtClean="0"/>
              <a:t>“Abra  </a:t>
            </a:r>
            <a:r>
              <a:rPr lang="pt-BR" sz="2400" dirty="0"/>
              <a:t>o </a:t>
            </a:r>
            <a:r>
              <a:rPr lang="pt-BR" sz="2400" dirty="0" err="1"/>
              <a:t>porta-mala</a:t>
            </a:r>
            <a:r>
              <a:rPr lang="pt-BR" sz="2400" dirty="0"/>
              <a:t> e verifique se todos acessórios estão lá. Em caso negativo, feche o porta-malas e peça carona a alguém. Em caso positivo, retire o triângulo, posicione-o a cerca de 30 m do carro, e, depois,  retire o estepe e o macaco. Levante o carro</a:t>
            </a:r>
            <a:r>
              <a:rPr lang="pt-BR" sz="2400" dirty="0" smtClean="0"/>
              <a:t>...”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058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5 -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Algoritmo Gráfico </a:t>
            </a:r>
            <a:r>
              <a:rPr lang="pt-BR" b="1" dirty="0" smtClean="0"/>
              <a:t>Informal:</a:t>
            </a:r>
          </a:p>
          <a:p>
            <a:pPr lvl="1"/>
            <a:endParaRPr lang="pt-BR" b="1" dirty="0"/>
          </a:p>
          <a:p>
            <a:endParaRPr lang="pt-BR" dirty="0"/>
          </a:p>
        </p:txBody>
      </p:sp>
      <p:pic>
        <p:nvPicPr>
          <p:cNvPr id="4" name="Picture 2" descr="constata_pneu_fu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4" y="3261711"/>
            <a:ext cx="1320271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bre_portam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7" y="3271413"/>
            <a:ext cx="1123815" cy="46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nao_tem_acessor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53" y="2440973"/>
            <a:ext cx="1121181" cy="4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ega_triangu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76" y="4026886"/>
            <a:ext cx="113134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osiciona_triangul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81" y="4024505"/>
            <a:ext cx="165193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pega_maca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43" y="4026791"/>
            <a:ext cx="951283" cy="46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pega_estep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74" y="4027344"/>
            <a:ext cx="1064581" cy="45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levanta_carr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76" y="4750420"/>
            <a:ext cx="115421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remove_pneu_fura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74" y="4750420"/>
            <a:ext cx="101839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guarda_pneu_furad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00" y="4753210"/>
            <a:ext cx="1203036" cy="50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coloca_pneu_bo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90" y="4753211"/>
            <a:ext cx="1264340" cy="50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 descr="pede_caron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04" y="2459683"/>
            <a:ext cx="1110196" cy="4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guarda_triangul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81" y="5465939"/>
            <a:ext cx="1129358" cy="4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 descr="guarda_macac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76" y="5470500"/>
            <a:ext cx="1121181" cy="46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6" descr="fecha_portamal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6" y="2440973"/>
            <a:ext cx="1080570" cy="49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7" descr="fecha_portamal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52" y="5465939"/>
            <a:ext cx="1030540" cy="4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" descr="vai_embor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47" y="5485014"/>
            <a:ext cx="212281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1457975" y="3503011"/>
            <a:ext cx="203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 flipV="1">
            <a:off x="2785752" y="2680923"/>
            <a:ext cx="309001" cy="8220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>
            <a:off x="2785752" y="3503011"/>
            <a:ext cx="216024" cy="754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8" idx="1"/>
          </p:cNvCxnSpPr>
          <p:nvPr/>
        </p:nvCxnSpPr>
        <p:spPr>
          <a:xfrm>
            <a:off x="4215934" y="2680923"/>
            <a:ext cx="226002" cy="6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  <a:endCxn id="15" idx="1"/>
          </p:cNvCxnSpPr>
          <p:nvPr/>
        </p:nvCxnSpPr>
        <p:spPr>
          <a:xfrm>
            <a:off x="5522506" y="2687353"/>
            <a:ext cx="226798" cy="4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8" idx="1"/>
          </p:cNvCxnSpPr>
          <p:nvPr/>
        </p:nvCxnSpPr>
        <p:spPr>
          <a:xfrm flipV="1">
            <a:off x="4133123" y="4254693"/>
            <a:ext cx="264458" cy="23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0" idx="1"/>
          </p:cNvCxnSpPr>
          <p:nvPr/>
        </p:nvCxnSpPr>
        <p:spPr>
          <a:xfrm>
            <a:off x="6049515" y="4254693"/>
            <a:ext cx="243659" cy="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9" idx="1"/>
          </p:cNvCxnSpPr>
          <p:nvPr/>
        </p:nvCxnSpPr>
        <p:spPr>
          <a:xfrm>
            <a:off x="7357755" y="4257303"/>
            <a:ext cx="219388" cy="21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3"/>
            <a:endCxn id="12" idx="1"/>
          </p:cNvCxnSpPr>
          <p:nvPr/>
        </p:nvCxnSpPr>
        <p:spPr>
          <a:xfrm>
            <a:off x="4155993" y="5002448"/>
            <a:ext cx="3369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4" idx="1"/>
          </p:cNvCxnSpPr>
          <p:nvPr/>
        </p:nvCxnSpPr>
        <p:spPr>
          <a:xfrm>
            <a:off x="5511373" y="5002448"/>
            <a:ext cx="223817" cy="13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3" idx="1"/>
          </p:cNvCxnSpPr>
          <p:nvPr/>
        </p:nvCxnSpPr>
        <p:spPr>
          <a:xfrm flipV="1">
            <a:off x="6999530" y="5003843"/>
            <a:ext cx="20387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3"/>
            <a:endCxn id="16" idx="1"/>
          </p:cNvCxnSpPr>
          <p:nvPr/>
        </p:nvCxnSpPr>
        <p:spPr>
          <a:xfrm flipV="1">
            <a:off x="4122957" y="5701222"/>
            <a:ext cx="274624" cy="22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19" idx="1"/>
          </p:cNvCxnSpPr>
          <p:nvPr/>
        </p:nvCxnSpPr>
        <p:spPr>
          <a:xfrm>
            <a:off x="5526939" y="5701222"/>
            <a:ext cx="1749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3"/>
            <a:endCxn id="20" idx="1"/>
          </p:cNvCxnSpPr>
          <p:nvPr/>
        </p:nvCxnSpPr>
        <p:spPr>
          <a:xfrm flipV="1">
            <a:off x="6732392" y="5701038"/>
            <a:ext cx="208855" cy="1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3"/>
            <a:endCxn id="11" idx="1"/>
          </p:cNvCxnSpPr>
          <p:nvPr/>
        </p:nvCxnSpPr>
        <p:spPr>
          <a:xfrm flipH="1">
            <a:off x="3001776" y="4259464"/>
            <a:ext cx="5526650" cy="742984"/>
          </a:xfrm>
          <a:prstGeom prst="bentConnector5">
            <a:avLst>
              <a:gd name="adj1" fmla="val -4136"/>
              <a:gd name="adj2" fmla="val 48697"/>
              <a:gd name="adj3" fmla="val 10413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3"/>
            <a:endCxn id="17" idx="1"/>
          </p:cNvCxnSpPr>
          <p:nvPr/>
        </p:nvCxnSpPr>
        <p:spPr>
          <a:xfrm flipH="1">
            <a:off x="3001776" y="5003843"/>
            <a:ext cx="5404660" cy="699660"/>
          </a:xfrm>
          <a:prstGeom prst="bentConnector5">
            <a:avLst>
              <a:gd name="adj1" fmla="val -4230"/>
              <a:gd name="adj2" fmla="val 51260"/>
              <a:gd name="adj3" fmla="val 10423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5 -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Algoritmo Textual </a:t>
            </a:r>
            <a:r>
              <a:rPr lang="pt-BR" b="1" dirty="0" smtClean="0"/>
              <a:t>Formal: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141984" y="2479536"/>
            <a:ext cx="5454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dirty="0" smtClean="0">
                <a:latin typeface="Courier New" pitchFamily="49" charset="0"/>
                <a:sym typeface="Symbol" pitchFamily="18" charset="2"/>
              </a:rPr>
              <a:t>Abre(</a:t>
            </a:r>
            <a:r>
              <a:rPr lang="pt-BR" sz="2000" dirty="0" err="1" smtClean="0">
                <a:latin typeface="Courier New" pitchFamily="49" charset="0"/>
                <a:sym typeface="Symbol" pitchFamily="18" charset="2"/>
              </a:rPr>
              <a:t>porta_malas</a:t>
            </a:r>
            <a:r>
              <a:rPr lang="pt-BR" sz="2000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b="1" u="sng" dirty="0" smtClean="0">
                <a:latin typeface="Courier New" pitchFamily="49" charset="0"/>
                <a:sym typeface="Symbol" pitchFamily="18" charset="2"/>
              </a:rPr>
              <a:t>Se</a:t>
            </a: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pt-BR" sz="2000" dirty="0" err="1">
                <a:latin typeface="Courier New" pitchFamily="49" charset="0"/>
                <a:sym typeface="Symbol" pitchFamily="18" charset="2"/>
              </a:rPr>
              <a:t>acessorio_ok</a:t>
            </a:r>
            <a:r>
              <a:rPr lang="pt-BR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pt-BR" sz="2000" dirty="0">
                <a:latin typeface="Courier New" pitchFamily="49" charset="0"/>
                <a:sym typeface="Symbol" pitchFamily="18" charset="2"/>
              </a:rPr>
              <a:t>=</a:t>
            </a:r>
            <a:r>
              <a:rPr lang="pt-BR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pt-BR" sz="2000" dirty="0" smtClean="0">
                <a:latin typeface="Courier New" pitchFamily="49" charset="0"/>
                <a:sym typeface="Symbol" pitchFamily="18" charset="2"/>
              </a:rPr>
              <a:t>FALSO</a:t>
            </a: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pt-BR" sz="2000" b="1" u="sng" dirty="0" smtClean="0">
                <a:latin typeface="Courier New" pitchFamily="49" charset="0"/>
                <a:sym typeface="Symbol" pitchFamily="18" charset="2"/>
              </a:rPr>
              <a:t>Então</a:t>
            </a: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</a:t>
            </a:r>
            <a:endParaRPr lang="pt-BR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0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dirty="0" smtClean="0">
                <a:latin typeface="Courier New" pitchFamily="49" charset="0"/>
                <a:sym typeface="Symbol" pitchFamily="18" charset="2"/>
              </a:rPr>
              <a:t>  fecha(</a:t>
            </a:r>
            <a:r>
              <a:rPr lang="pt-BR" sz="2000" dirty="0" err="1" smtClean="0">
                <a:latin typeface="Courier New" pitchFamily="49" charset="0"/>
                <a:sym typeface="Symbol" pitchFamily="18" charset="2"/>
              </a:rPr>
              <a:t>porta_malas</a:t>
            </a:r>
            <a:r>
              <a:rPr lang="pt-BR" sz="2000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pt-BR" sz="2000" dirty="0">
                <a:latin typeface="Courier New" pitchFamily="49" charset="0"/>
                <a:sym typeface="Symbol" pitchFamily="18" charset="2"/>
              </a:rPr>
              <a:t>    </a:t>
            </a:r>
            <a:r>
              <a:rPr lang="pt-BR" sz="2000" dirty="0" err="1" smtClean="0">
                <a:latin typeface="Courier New" pitchFamily="49" charset="0"/>
                <a:sym typeface="Symbol" pitchFamily="18" charset="2"/>
              </a:rPr>
              <a:t>espera_carona</a:t>
            </a:r>
            <a:r>
              <a:rPr lang="pt-BR" sz="20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>
              <a:buFontTx/>
              <a:buNone/>
            </a:pPr>
            <a:r>
              <a:rPr lang="pt-BR" sz="2000" b="1" dirty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b="1" u="sng" dirty="0" smtClean="0">
                <a:latin typeface="Courier New" pitchFamily="49" charset="0"/>
                <a:sym typeface="Symbol" pitchFamily="18" charset="2"/>
              </a:rPr>
              <a:t>Senão</a:t>
            </a:r>
            <a:endParaRPr lang="pt-BR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000" b="1" dirty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pt-BR" sz="2000" dirty="0" err="1">
                <a:latin typeface="Courier New" pitchFamily="49" charset="0"/>
                <a:sym typeface="Symbol" pitchFamily="18" charset="2"/>
              </a:rPr>
              <a:t>pega_triangulo</a:t>
            </a:r>
            <a:r>
              <a:rPr lang="pt-BR" sz="2000" dirty="0" smtClean="0">
                <a:latin typeface="Courier New" pitchFamily="49" charset="0"/>
                <a:sym typeface="Symbol" pitchFamily="18" charset="2"/>
              </a:rPr>
              <a:t>()</a:t>
            </a:r>
          </a:p>
          <a:p>
            <a:pPr>
              <a:buFontTx/>
              <a:buNone/>
            </a:pPr>
            <a:r>
              <a:rPr lang="pt-BR" sz="1600" dirty="0" smtClean="0">
                <a:latin typeface="Courier New" pitchFamily="49" charset="0"/>
              </a:rPr>
              <a:t>   .</a:t>
            </a:r>
          </a:p>
          <a:p>
            <a:pPr>
              <a:buFontTx/>
              <a:buNone/>
            </a:pP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</a:rPr>
              <a:t>  .</a:t>
            </a:r>
          </a:p>
          <a:p>
            <a:pPr>
              <a:buFontTx/>
              <a:buNone/>
            </a:pPr>
            <a:r>
              <a:rPr lang="pt-BR" sz="1600" dirty="0" smtClean="0">
                <a:latin typeface="Courier New" pitchFamily="49" charset="0"/>
              </a:rPr>
              <a:t>   .</a:t>
            </a:r>
            <a:endParaRPr lang="pt-B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6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628800"/>
            <a:ext cx="7560840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Uma lesma encontra-se no fundo de um poço seco de </a:t>
            </a:r>
            <a:r>
              <a:rPr lang="pt-BR" sz="2400" b="1" smtClean="0"/>
              <a:t>10 metros </a:t>
            </a:r>
            <a:r>
              <a:rPr lang="pt-BR" sz="2400" smtClean="0"/>
              <a:t>de profundidade e quer sair de lá. Durante o dia, ela consegue </a:t>
            </a:r>
            <a:r>
              <a:rPr lang="pt-BR" sz="2400" b="1" smtClean="0"/>
              <a:t>subir 2</a:t>
            </a:r>
            <a:r>
              <a:rPr lang="pt-BR" sz="2400" smtClean="0"/>
              <a:t> </a:t>
            </a:r>
            <a:r>
              <a:rPr lang="pt-BR" sz="2400" b="1" smtClean="0"/>
              <a:t>metros</a:t>
            </a:r>
            <a:r>
              <a:rPr lang="pt-BR" sz="2400" smtClean="0"/>
              <a:t> pela parede; mas à noite, enquanto dorme, </a:t>
            </a:r>
            <a:r>
              <a:rPr lang="pt-BR" sz="2400" b="1" smtClean="0"/>
              <a:t>escorrega 1 metro</a:t>
            </a:r>
            <a:r>
              <a:rPr lang="pt-BR" sz="2400" smtClean="0"/>
              <a:t>.</a:t>
            </a:r>
          </a:p>
          <a:p>
            <a:endParaRPr lang="pt-BR" sz="2400" smtClean="0"/>
          </a:p>
          <a:p>
            <a:r>
              <a:rPr lang="pt-BR" sz="2400" b="1" smtClean="0"/>
              <a:t>Depois de quantos dias ela consegue chegar na saída do poço?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6 - </a:t>
            </a:r>
            <a:r>
              <a:rPr lang="en-US" dirty="0" err="1" smtClean="0"/>
              <a:t>Solução</a:t>
            </a:r>
            <a:endParaRPr lang="pt-BR" dirty="0"/>
          </a:p>
        </p:txBody>
      </p:sp>
      <p:graphicFrame>
        <p:nvGraphicFramePr>
          <p:cNvPr id="4" name="Group 1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9435"/>
              </p:ext>
            </p:extLst>
          </p:nvPr>
        </p:nvGraphicFramePr>
        <p:xfrm>
          <a:off x="1476375" y="1628800"/>
          <a:ext cx="6335713" cy="4256088"/>
        </p:xfrm>
        <a:graphic>
          <a:graphicData uri="http://schemas.openxmlformats.org/drawingml/2006/table">
            <a:tbl>
              <a:tblPr/>
              <a:tblGrid>
                <a:gridCol w="955675"/>
                <a:gridCol w="1382713"/>
                <a:gridCol w="1538287"/>
                <a:gridCol w="2459038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Dia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Subida (m)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Descida (m)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Posição atual (m)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3º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4º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5º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6º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7º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8º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9º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5576" y="1628800"/>
            <a:ext cx="7560840" cy="4104456"/>
          </a:xfrm>
          <a:prstGeom prst="rect">
            <a:avLst/>
          </a:prstGeom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pt-BR" sz="1800" smtClean="0">
                <a:latin typeface="Courier New" pitchFamily="49" charset="0"/>
              </a:rPr>
              <a:t>Quantidade de dias =  1</a:t>
            </a:r>
          </a:p>
          <a:p>
            <a:pPr lvl="1">
              <a:buFont typeface="Arial" pitchFamily="34" charset="0"/>
              <a:buNone/>
            </a:pPr>
            <a:r>
              <a:rPr lang="pt-BR" sz="1800" smtClean="0">
                <a:latin typeface="Courier New" pitchFamily="49" charset="0"/>
              </a:rPr>
              <a:t>Total percorrido = 2</a:t>
            </a:r>
          </a:p>
          <a:p>
            <a:pPr lvl="1">
              <a:buFont typeface="Arial" pitchFamily="34" charset="0"/>
              <a:buNone/>
            </a:pPr>
            <a:endParaRPr lang="pt-BR" sz="1800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pt-BR" sz="1800" b="1" smtClean="0">
                <a:latin typeface="Courier New" pitchFamily="49" charset="0"/>
              </a:rPr>
              <a:t>Enquanto</a:t>
            </a:r>
            <a:r>
              <a:rPr lang="pt-BR" sz="1800" smtClean="0">
                <a:latin typeface="Courier New" pitchFamily="49" charset="0"/>
              </a:rPr>
              <a:t>  Total percorrido &lt;  10 metros</a:t>
            </a:r>
          </a:p>
          <a:p>
            <a:pPr lvl="1">
              <a:buFont typeface="Arial" pitchFamily="34" charset="0"/>
              <a:buNone/>
            </a:pPr>
            <a:r>
              <a:rPr lang="pt-BR" sz="1800" smtClean="0">
                <a:latin typeface="Courier New" pitchFamily="49" charset="0"/>
              </a:rPr>
              <a:t>	Diminui 1 de Total percorrido </a:t>
            </a:r>
            <a:r>
              <a:rPr lang="pt-BR" sz="1800" i="1" smtClean="0">
                <a:latin typeface="Courier New" pitchFamily="49" charset="0"/>
              </a:rPr>
              <a:t>(desceu na noite)</a:t>
            </a:r>
          </a:p>
          <a:p>
            <a:pPr lvl="1">
              <a:buFont typeface="Arial" pitchFamily="34" charset="0"/>
              <a:buNone/>
            </a:pPr>
            <a:r>
              <a:rPr lang="pt-BR" sz="1800" i="1" smtClean="0">
                <a:latin typeface="Courier New" pitchFamily="49" charset="0"/>
              </a:rPr>
              <a:t>	</a:t>
            </a:r>
            <a:r>
              <a:rPr lang="pt-BR" sz="1800" smtClean="0">
                <a:latin typeface="Courier New" pitchFamily="49" charset="0"/>
              </a:rPr>
              <a:t>Soma 2 em Total percorrido </a:t>
            </a:r>
            <a:r>
              <a:rPr lang="pt-BR" sz="1800" i="1" smtClean="0">
                <a:latin typeface="Courier New" pitchFamily="49" charset="0"/>
              </a:rPr>
              <a:t>(subiu no dia)</a:t>
            </a:r>
          </a:p>
          <a:p>
            <a:pPr lvl="1">
              <a:buFont typeface="Arial" pitchFamily="34" charset="0"/>
              <a:buNone/>
            </a:pPr>
            <a:r>
              <a:rPr lang="pt-BR" sz="1800" i="1" smtClean="0">
                <a:latin typeface="Courier New" pitchFamily="49" charset="0"/>
              </a:rPr>
              <a:t>	</a:t>
            </a:r>
            <a:r>
              <a:rPr lang="pt-BR" sz="1800" smtClean="0">
                <a:latin typeface="Courier New" pitchFamily="49" charset="0"/>
              </a:rPr>
              <a:t>Incrementa 1 na quantidade de dias</a:t>
            </a:r>
          </a:p>
          <a:p>
            <a:pPr lvl="1">
              <a:buFont typeface="Arial" pitchFamily="34" charset="0"/>
              <a:buNone/>
            </a:pPr>
            <a:r>
              <a:rPr lang="pt-BR" sz="1800" b="1" smtClean="0">
                <a:latin typeface="Courier New" pitchFamily="49" charset="0"/>
              </a:rPr>
              <a:t>Fim Enquanto</a:t>
            </a:r>
          </a:p>
          <a:p>
            <a:pPr lvl="1">
              <a:buFont typeface="Arial" pitchFamily="34" charset="0"/>
              <a:buNone/>
            </a:pPr>
            <a:endParaRPr lang="pt-BR" sz="1800" b="1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pt-BR" sz="1800" smtClean="0">
                <a:latin typeface="Courier New" pitchFamily="49" charset="0"/>
              </a:rPr>
              <a:t>Mostrar a quantidade de dias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/>
              <a:t>Três gatos comem três ratos em três minutos. Cem gatos comem cem ratos em quantos minutos</a:t>
            </a:r>
            <a:r>
              <a:rPr lang="pt-BR" dirty="0" smtClean="0"/>
              <a:t>?</a:t>
            </a:r>
          </a:p>
          <a:p>
            <a:pPr marL="914400" lvl="1" indent="-514350"/>
            <a:r>
              <a:rPr lang="pt-BR" dirty="0"/>
              <a:t>3 minutos</a:t>
            </a:r>
          </a:p>
          <a:p>
            <a:pPr marL="914400" lvl="1" indent="-514350"/>
            <a:endParaRPr lang="pt-BR" sz="1200" dirty="0" smtClean="0"/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O pai do padre é filho do meu pai. O que eu sou do Padre</a:t>
            </a:r>
            <a:r>
              <a:rPr lang="pt-BR" dirty="0" smtClean="0"/>
              <a:t>?</a:t>
            </a:r>
          </a:p>
          <a:p>
            <a:pPr marL="914400" lvl="1" indent="-514350"/>
            <a:r>
              <a:rPr lang="pt-BR" dirty="0" smtClean="0"/>
              <a:t>Tio</a:t>
            </a:r>
          </a:p>
          <a:p>
            <a:pPr marL="914400" lvl="1" indent="-514350"/>
            <a:endParaRPr lang="pt-BR" sz="1100" dirty="0" smtClean="0"/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Se um bezerro pesa 75 kg mais meio bezerro, quanto pesa um bezerro inteiro</a:t>
            </a:r>
            <a:r>
              <a:rPr lang="pt-BR" dirty="0" smtClean="0"/>
              <a:t>?</a:t>
            </a:r>
          </a:p>
          <a:p>
            <a:pPr marL="914400" lvl="1" indent="-514350"/>
            <a:r>
              <a:rPr lang="pt-BR" dirty="0" smtClean="0"/>
              <a:t>150 kg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9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pt-BR" dirty="0">
                <a:cs typeface="Times New Roman" pitchFamily="18" charset="0"/>
              </a:rPr>
              <a:t>Qual o próximo número da </a:t>
            </a:r>
            <a:r>
              <a:rPr lang="pt-BR" dirty="0" smtClean="0">
                <a:cs typeface="Times New Roman" pitchFamily="18" charset="0"/>
              </a:rPr>
              <a:t>sequência </a:t>
            </a:r>
            <a:r>
              <a:rPr lang="pt-BR" dirty="0">
                <a:cs typeface="Times New Roman" pitchFamily="18" charset="0"/>
              </a:rPr>
              <a:t>7,8,10,13,17</a:t>
            </a:r>
            <a:r>
              <a:rPr lang="pt-BR" dirty="0" smtClean="0">
                <a:cs typeface="Times New Roman" pitchFamily="18" charset="0"/>
              </a:rPr>
              <a:t>,?</a:t>
            </a:r>
          </a:p>
          <a:p>
            <a:pPr marL="914400" lvl="1" indent="-514350"/>
            <a:r>
              <a:rPr lang="pt-BR" dirty="0" smtClean="0">
                <a:cs typeface="Times New Roman" pitchFamily="18" charset="0"/>
              </a:rPr>
              <a:t>22</a:t>
            </a:r>
          </a:p>
          <a:p>
            <a:pPr marL="914400" lvl="1" indent="-514350"/>
            <a:endParaRPr lang="pt-BR" dirty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pt-BR" dirty="0">
                <a:cs typeface="Times New Roman" pitchFamily="18" charset="0"/>
              </a:rPr>
              <a:t>Qual o próximo número da sequência 25, 32, 37, 47, 58</a:t>
            </a:r>
            <a:r>
              <a:rPr lang="pt-BR" dirty="0" smtClean="0">
                <a:cs typeface="Times New Roman" pitchFamily="18" charset="0"/>
              </a:rPr>
              <a:t>,?</a:t>
            </a:r>
            <a:endParaRPr lang="pt-BR" dirty="0">
              <a:cs typeface="Times New Roman" pitchFamily="18" charset="0"/>
            </a:endParaRPr>
          </a:p>
          <a:p>
            <a:pPr marL="914400" lvl="1" indent="-514350"/>
            <a:r>
              <a:rPr lang="pt-BR" dirty="0" smtClean="0">
                <a:cs typeface="Times New Roman" pitchFamily="18" charset="0"/>
              </a:rPr>
              <a:t>71</a:t>
            </a:r>
            <a:endParaRPr lang="pt-BR" dirty="0">
              <a:cs typeface="Times New Roman" pitchFamily="18" charset="0"/>
            </a:endParaRPr>
          </a:p>
          <a:p>
            <a:pPr marL="914400" lvl="1" indent="-514350"/>
            <a:endParaRPr lang="pt-BR" dirty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pt-BR" dirty="0">
                <a:cs typeface="Times New Roman" pitchFamily="18" charset="0"/>
              </a:rPr>
              <a:t>Um pai de 80kg e suas 2 filhas (40kg cada), precisam sair de uma ilha com um barco. Porém a capacidade do barco é de 80kg. Como farão para sair da ilha</a:t>
            </a:r>
            <a:r>
              <a:rPr lang="pt-BR" dirty="0" smtClean="0">
                <a:cs typeface="Times New Roman" pitchFamily="18" charset="0"/>
              </a:rPr>
              <a:t>?</a:t>
            </a:r>
          </a:p>
          <a:p>
            <a:pPr marL="914400" lvl="1" indent="-514350"/>
            <a:r>
              <a:rPr lang="pt-BR" dirty="0"/>
              <a:t>Vão as duas filhas. Uma delas volta. O pai sai. A outra filha volta. As duas filhas saem juntas.</a:t>
            </a:r>
          </a:p>
        </p:txBody>
      </p:sp>
    </p:spTree>
    <p:extLst>
      <p:ext uri="{BB962C8B-B14F-4D97-AF65-F5344CB8AC3E}">
        <p14:creationId xmlns:p14="http://schemas.microsoft.com/office/powerpoint/2010/main" val="14417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  <p:grpSp>
        <p:nvGrpSpPr>
          <p:cNvPr id="9" name="Group 8"/>
          <p:cNvGrpSpPr/>
          <p:nvPr/>
        </p:nvGrpSpPr>
        <p:grpSpPr>
          <a:xfrm>
            <a:off x="1051959" y="1556891"/>
            <a:ext cx="7120441" cy="4392389"/>
            <a:chOff x="768350" y="1412875"/>
            <a:chExt cx="8054975" cy="4968875"/>
          </a:xfrm>
        </p:grpSpPr>
        <p:pic>
          <p:nvPicPr>
            <p:cNvPr id="4" name="Picture 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50" y="1412875"/>
              <a:ext cx="805497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3" y="3889375"/>
              <a:ext cx="61277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34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00663"/>
              <a:ext cx="936625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agem 35" descr="galinha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5" y="5341938"/>
              <a:ext cx="576263" cy="76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4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  <p:grpSp>
        <p:nvGrpSpPr>
          <p:cNvPr id="9" name="Group 8"/>
          <p:cNvGrpSpPr/>
          <p:nvPr/>
        </p:nvGrpSpPr>
        <p:grpSpPr>
          <a:xfrm>
            <a:off x="1051165" y="1560354"/>
            <a:ext cx="7113424" cy="4388925"/>
            <a:chOff x="766763" y="1427163"/>
            <a:chExt cx="8053387" cy="4968875"/>
          </a:xfrm>
        </p:grpSpPr>
        <p:pic>
          <p:nvPicPr>
            <p:cNvPr id="4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3" y="1427163"/>
              <a:ext cx="8053387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1628775"/>
              <a:ext cx="574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34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00663"/>
              <a:ext cx="936625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10" descr="galinha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133600"/>
              <a:ext cx="576263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06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1166" y="1560354"/>
            <a:ext cx="7114826" cy="4388925"/>
            <a:chOff x="768350" y="1412875"/>
            <a:chExt cx="8054975" cy="4968875"/>
          </a:xfrm>
        </p:grpSpPr>
        <p:pic>
          <p:nvPicPr>
            <p:cNvPr id="10" name="Picture 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50" y="1412875"/>
              <a:ext cx="805497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3" y="3889375"/>
              <a:ext cx="61277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Imagem 34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00663"/>
              <a:ext cx="936625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9" descr="galinha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133600"/>
              <a:ext cx="576263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7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1166" y="1560354"/>
            <a:ext cx="7230133" cy="4460934"/>
            <a:chOff x="766763" y="1427163"/>
            <a:chExt cx="8053387" cy="4968875"/>
          </a:xfrm>
        </p:grpSpPr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3" y="1427163"/>
              <a:ext cx="8053387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1628775"/>
              <a:ext cx="574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Imagem 34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781300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m 9" descr="galinha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2133600"/>
              <a:ext cx="576263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1166" y="1560355"/>
            <a:ext cx="7230133" cy="4460054"/>
            <a:chOff x="768350" y="1412875"/>
            <a:chExt cx="8054975" cy="4968875"/>
          </a:xfrm>
        </p:grpSpPr>
        <p:pic>
          <p:nvPicPr>
            <p:cNvPr id="10" name="Picture 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50" y="1412875"/>
              <a:ext cx="805497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3" y="3889375"/>
              <a:ext cx="61277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Imagem 36" descr="saco-cracked-fio-por-uma-corda-com-milho-trigo_4106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508500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m 8" descr="como-desenhar-um-cachorro-1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781300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9" descr="galinha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5" y="5341938"/>
              <a:ext cx="576263" cy="76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1166" y="1560356"/>
            <a:ext cx="7228707" cy="4460054"/>
            <a:chOff x="1979712" y="2092251"/>
            <a:chExt cx="8053387" cy="4968875"/>
          </a:xfrm>
        </p:grpSpPr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092251"/>
              <a:ext cx="8053387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237" y="2293863"/>
              <a:ext cx="574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Imagem 8" descr="como-desenhar-um-cachorro-1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599" y="3446388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m 9" descr="galinha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524" y="6007026"/>
              <a:ext cx="576263" cy="76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m 11" descr="saco-cracked-fio-por-uma-corda-com-milho-trigo_4106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374" y="2941563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6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1167" y="1560357"/>
            <a:ext cx="7230132" cy="4460054"/>
            <a:chOff x="768350" y="1412875"/>
            <a:chExt cx="8054975" cy="4968875"/>
          </a:xfrm>
        </p:grpSpPr>
        <p:pic>
          <p:nvPicPr>
            <p:cNvPr id="10" name="Picture 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50" y="1412875"/>
              <a:ext cx="805497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m 8" descr="como-desenhar-um-cachorro-1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781300"/>
              <a:ext cx="935038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Imagem 9" descr="galinha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5" y="5341938"/>
              <a:ext cx="576263" cy="76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3" y="3889375"/>
              <a:ext cx="61277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10" descr="saco-cracked-fio-por-uma-corda-com-milho-trigo_4106.g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2276475"/>
              <a:ext cx="79216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  <a:r>
              <a:rPr lang="en-US" dirty="0"/>
              <a:t> - </a:t>
            </a:r>
            <a:r>
              <a:rPr lang="en-US" dirty="0" err="1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5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1110</Words>
  <Application>Microsoft Office PowerPoint</Application>
  <PresentationFormat>Apresentação na tela (4:3)</PresentationFormat>
  <Paragraphs>188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Office Theme</vt:lpstr>
      <vt:lpstr>Apresentação do PowerPoint</vt:lpstr>
      <vt:lpstr>Desafio 1</vt:lpstr>
      <vt:lpstr>Desafio 1 - Solução</vt:lpstr>
      <vt:lpstr>Desafio 1 - Solução</vt:lpstr>
      <vt:lpstr>Desafio 1 - Solução</vt:lpstr>
      <vt:lpstr>Desafio 1 - Solução</vt:lpstr>
      <vt:lpstr>Desafio 1 - Solução</vt:lpstr>
      <vt:lpstr>Desafio 1 - Solução</vt:lpstr>
      <vt:lpstr>Desafio 1 - Solução</vt:lpstr>
      <vt:lpstr>Desafio 1 - Solução</vt:lpstr>
      <vt:lpstr>Desafio 1 - Solução</vt:lpstr>
      <vt:lpstr>Desafio 2</vt:lpstr>
      <vt:lpstr>Desafio 2 – Solução 1</vt:lpstr>
      <vt:lpstr>Desafio 2 – Solução 2</vt:lpstr>
      <vt:lpstr>Desafio 2 – Solução</vt:lpstr>
      <vt:lpstr>Desafio 2 – Solução</vt:lpstr>
      <vt:lpstr>Desafio 3</vt:lpstr>
      <vt:lpstr>Desafio 3 - Solução</vt:lpstr>
      <vt:lpstr>Desafio 4</vt:lpstr>
      <vt:lpstr>Desafio 4 – Solução</vt:lpstr>
      <vt:lpstr>Desafio 5</vt:lpstr>
      <vt:lpstr>Desafio 5 - Solução</vt:lpstr>
      <vt:lpstr>Desafio 5 - Solução</vt:lpstr>
      <vt:lpstr>Desafio 5 - Solução</vt:lpstr>
      <vt:lpstr>Desafio 6</vt:lpstr>
      <vt:lpstr>Desafio 6 - Solução</vt:lpstr>
      <vt:lpstr>Desafio 6 - Solução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de Problemas Lógicos</dc:title>
  <dc:creator>Edirlei Soares de Lima</dc:creator>
  <cp:lastModifiedBy>Augusto Baffa</cp:lastModifiedBy>
  <cp:revision>220</cp:revision>
  <cp:lastPrinted>2011-10-02T19:34:20Z</cp:lastPrinted>
  <dcterms:created xsi:type="dcterms:W3CDTF">2011-09-17T12:50:29Z</dcterms:created>
  <dcterms:modified xsi:type="dcterms:W3CDTF">2015-08-28T12:24:42Z</dcterms:modified>
</cp:coreProperties>
</file>