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293" r:id="rId9"/>
    <p:sldId id="278" r:id="rId10"/>
    <p:sldId id="279" r:id="rId11"/>
    <p:sldId id="280" r:id="rId12"/>
    <p:sldId id="270" r:id="rId13"/>
    <p:sldId id="287" r:id="rId14"/>
    <p:sldId id="288" r:id="rId15"/>
    <p:sldId id="272" r:id="rId16"/>
    <p:sldId id="273" r:id="rId17"/>
    <p:sldId id="274" r:id="rId18"/>
    <p:sldId id="313" r:id="rId19"/>
    <p:sldId id="276" r:id="rId20"/>
    <p:sldId id="277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6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63" d="100"/>
          <a:sy n="63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Aula </a:t>
            </a:r>
            <a:r>
              <a:rPr lang="pt-BR" sz="3200" dirty="0" smtClean="0"/>
              <a:t>04 </a:t>
            </a:r>
            <a:r>
              <a:rPr lang="pt-BR" sz="3200" dirty="0"/>
              <a:t>– Introdução a Linguagem </a:t>
            </a:r>
            <a:r>
              <a:rPr lang="pt-BR" sz="3200" dirty="0" smtClean="0"/>
              <a:t>Lua</a:t>
            </a:r>
            <a:endParaRPr lang="pt-BR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1268760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mtClean="0"/>
              <a:t>Introdução à Engenharia</a:t>
            </a:r>
            <a:br>
              <a:rPr lang="pt-BR" sz="4000" smtClean="0"/>
            </a:br>
            <a:r>
              <a:rPr lang="pt-BR" sz="2800" smtClean="0"/>
              <a:t>ENG1000</a:t>
            </a:r>
            <a:endParaRPr 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50449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" y="5576937"/>
            <a:ext cx="2249679" cy="12964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370484" y="5877272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pt-BR" sz="2600" b="1" dirty="0"/>
              <a:t>Variável</a:t>
            </a:r>
            <a:r>
              <a:rPr lang="pt-BR" sz="2600" dirty="0"/>
              <a:t> é um espaço reservado na memória do computador para armazenar um determinado tipo de dado. </a:t>
            </a:r>
          </a:p>
          <a:p>
            <a:endParaRPr lang="pt-BR" sz="2600" dirty="0"/>
          </a:p>
          <a:p>
            <a:r>
              <a:rPr lang="pt-BR" sz="2600" dirty="0"/>
              <a:t>Variáveis recebem </a:t>
            </a:r>
            <a:r>
              <a:rPr lang="pt-BR" sz="2600" b="1" u="sng" dirty="0"/>
              <a:t>nomes</a:t>
            </a:r>
            <a:r>
              <a:rPr lang="pt-BR" sz="2600" dirty="0"/>
              <a:t> para serem referenciadas e modificadas quando necessário.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6839" y="4704700"/>
                <a:ext cx="370966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𝑀𝑒𝑑𝑖𝑎𝐹𝑖𝑛𝑎𝑙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39" y="4704700"/>
                <a:ext cx="3709669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87624" y="4163915"/>
            <a:ext cx="3410278" cy="856849"/>
            <a:chOff x="1187624" y="4163915"/>
            <a:chExt cx="3410278" cy="856849"/>
          </a:xfrm>
        </p:grpSpPr>
        <p:sp>
          <p:nvSpPr>
            <p:cNvPr id="6" name="Oval 5"/>
            <p:cNvSpPr/>
            <p:nvPr/>
          </p:nvSpPr>
          <p:spPr bwMode="auto">
            <a:xfrm>
              <a:off x="3661798" y="4732764"/>
              <a:ext cx="936104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7624" y="4163915"/>
              <a:ext cx="15495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Variável Nota1</a:t>
              </a:r>
              <a:endParaRPr lang="pt-BR" dirty="0">
                <a:latin typeface="+mn-lt"/>
              </a:endParaRPr>
            </a:p>
          </p:txBody>
        </p:sp>
        <p:cxnSp>
          <p:nvCxnSpPr>
            <p:cNvPr id="8" name="Straight Arrow Connector 7"/>
            <p:cNvCxnSpPr>
              <a:stCxn id="7" idx="3"/>
              <a:endCxn id="6" idx="1"/>
            </p:cNvCxnSpPr>
            <p:nvPr/>
          </p:nvCxnSpPr>
          <p:spPr bwMode="auto">
            <a:xfrm>
              <a:off x="2737151" y="4348581"/>
              <a:ext cx="1061736" cy="426360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703432" y="4163915"/>
            <a:ext cx="3071165" cy="864469"/>
            <a:chOff x="4703432" y="4163915"/>
            <a:chExt cx="3071165" cy="864469"/>
          </a:xfrm>
        </p:grpSpPr>
        <p:sp>
          <p:nvSpPr>
            <p:cNvPr id="10" name="Oval 9"/>
            <p:cNvSpPr/>
            <p:nvPr/>
          </p:nvSpPr>
          <p:spPr bwMode="auto">
            <a:xfrm>
              <a:off x="4703432" y="4740384"/>
              <a:ext cx="936104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5070" y="4163915"/>
              <a:ext cx="15495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Variável Nota2</a:t>
              </a:r>
              <a:endParaRPr lang="pt-BR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7"/>
            </p:cNvCxnSpPr>
            <p:nvPr/>
          </p:nvCxnSpPr>
          <p:spPr bwMode="auto">
            <a:xfrm flipH="1">
              <a:off x="5502447" y="4348581"/>
              <a:ext cx="722623" cy="433980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006839" y="4934961"/>
            <a:ext cx="4119077" cy="1167627"/>
            <a:chOff x="2006839" y="4934961"/>
            <a:chExt cx="4119077" cy="1167627"/>
          </a:xfrm>
        </p:grpSpPr>
        <p:sp>
          <p:nvSpPr>
            <p:cNvPr id="14" name="Oval 13"/>
            <p:cNvSpPr/>
            <p:nvPr/>
          </p:nvSpPr>
          <p:spPr bwMode="auto">
            <a:xfrm>
              <a:off x="2006839" y="4934961"/>
              <a:ext cx="1521638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7094" y="5733256"/>
              <a:ext cx="20188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Variável </a:t>
              </a:r>
              <a:r>
                <a:rPr lang="pt-BR" dirty="0" err="1" smtClean="0">
                  <a:latin typeface="+mn-lt"/>
                </a:rPr>
                <a:t>MediaFinal</a:t>
              </a:r>
              <a:endParaRPr lang="pt-BR" dirty="0">
                <a:latin typeface="+mn-lt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5"/>
            </p:cNvCxnSpPr>
            <p:nvPr/>
          </p:nvCxnSpPr>
          <p:spPr bwMode="auto">
            <a:xfrm flipH="1" flipV="1">
              <a:off x="3305638" y="5180784"/>
              <a:ext cx="801456" cy="737138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2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conteúdo de uma variável </a:t>
            </a:r>
            <a:r>
              <a:rPr lang="pt-BR" sz="2400" dirty="0"/>
              <a:t>pode se modificado ao longo da a execução do programa. </a:t>
            </a:r>
          </a:p>
          <a:p>
            <a:endParaRPr lang="pt-BR" sz="2400" dirty="0"/>
          </a:p>
          <a:p>
            <a:r>
              <a:rPr lang="pt-BR" sz="2400" dirty="0"/>
              <a:t>Embora uma variável possa assumir diferentes valores, ela só pode armazenar </a:t>
            </a:r>
            <a:r>
              <a:rPr lang="pt-BR" sz="2400" b="1" dirty="0"/>
              <a:t>um valor a cada instante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6839" y="4704700"/>
                <a:ext cx="370966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𝑀𝑒𝑑𝑖𝑎𝐹𝑖𝑛𝑎𝑙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39" y="4704700"/>
                <a:ext cx="3709669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37999" y="4163915"/>
            <a:ext cx="2859903" cy="856849"/>
            <a:chOff x="1737999" y="4163915"/>
            <a:chExt cx="2859903" cy="856849"/>
          </a:xfrm>
        </p:grpSpPr>
        <p:sp>
          <p:nvSpPr>
            <p:cNvPr id="6" name="Oval 5"/>
            <p:cNvSpPr/>
            <p:nvPr/>
          </p:nvSpPr>
          <p:spPr bwMode="auto">
            <a:xfrm>
              <a:off x="3661798" y="4732764"/>
              <a:ext cx="936104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effectLst/>
                <a:latin typeface="Garamond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7999" y="4163915"/>
              <a:ext cx="6687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“7.5”</a:t>
              </a:r>
              <a:endParaRPr lang="pt-BR" dirty="0">
                <a:latin typeface="+mn-lt"/>
              </a:endParaRPr>
            </a:p>
          </p:txBody>
        </p:sp>
        <p:cxnSp>
          <p:nvCxnSpPr>
            <p:cNvPr id="8" name="Straight Arrow Connector 7"/>
            <p:cNvCxnSpPr>
              <a:stCxn id="7" idx="3"/>
              <a:endCxn id="6" idx="1"/>
            </p:cNvCxnSpPr>
            <p:nvPr/>
          </p:nvCxnSpPr>
          <p:spPr bwMode="auto">
            <a:xfrm>
              <a:off x="2406772" y="4348581"/>
              <a:ext cx="1392115" cy="426360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703432" y="4163915"/>
            <a:ext cx="2740787" cy="864469"/>
            <a:chOff x="4703432" y="4163915"/>
            <a:chExt cx="2740787" cy="864469"/>
          </a:xfrm>
        </p:grpSpPr>
        <p:sp>
          <p:nvSpPr>
            <p:cNvPr id="10" name="Oval 9"/>
            <p:cNvSpPr/>
            <p:nvPr/>
          </p:nvSpPr>
          <p:spPr bwMode="auto">
            <a:xfrm>
              <a:off x="4703432" y="4740384"/>
              <a:ext cx="936104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effectLst/>
                <a:latin typeface="Garamond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5446" y="4163915"/>
              <a:ext cx="6687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“8.0”</a:t>
              </a:r>
              <a:endParaRPr lang="pt-BR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7"/>
            </p:cNvCxnSpPr>
            <p:nvPr/>
          </p:nvCxnSpPr>
          <p:spPr bwMode="auto">
            <a:xfrm flipH="1">
              <a:off x="5502447" y="4348581"/>
              <a:ext cx="1272999" cy="433980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006839" y="4934961"/>
            <a:ext cx="3629586" cy="1167627"/>
            <a:chOff x="2006839" y="4934961"/>
            <a:chExt cx="3629586" cy="1167627"/>
          </a:xfrm>
        </p:grpSpPr>
        <p:sp>
          <p:nvSpPr>
            <p:cNvPr id="14" name="Oval 13"/>
            <p:cNvSpPr/>
            <p:nvPr/>
          </p:nvSpPr>
          <p:spPr bwMode="auto">
            <a:xfrm>
              <a:off x="2006839" y="4934961"/>
              <a:ext cx="1521638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effectLst/>
                <a:latin typeface="Garamond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0632" y="5733256"/>
              <a:ext cx="7857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“7.75”</a:t>
              </a:r>
              <a:endParaRPr lang="pt-BR" dirty="0">
                <a:latin typeface="+mn-lt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5"/>
            </p:cNvCxnSpPr>
            <p:nvPr/>
          </p:nvCxnSpPr>
          <p:spPr bwMode="auto">
            <a:xfrm flipH="1" flipV="1">
              <a:off x="3305638" y="5180784"/>
              <a:ext cx="1544994" cy="737138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73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em </a:t>
            </a:r>
            <a:r>
              <a:rPr lang="pt-BR" dirty="0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066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b="1" dirty="0"/>
              <a:t>Variável</a:t>
            </a:r>
            <a:r>
              <a:rPr lang="pt-BR" sz="2400" dirty="0"/>
              <a:t> é um espaço reservado na memória do computador para armazenar um tipo de dado. </a:t>
            </a:r>
          </a:p>
          <a:p>
            <a:endParaRPr lang="pt-BR" sz="1050" dirty="0" smtClean="0"/>
          </a:p>
          <a:p>
            <a:r>
              <a:rPr lang="pt-BR" sz="2400" dirty="0" smtClean="0"/>
              <a:t>Devem </a:t>
            </a:r>
            <a:r>
              <a:rPr lang="pt-BR" sz="2400" dirty="0"/>
              <a:t>receber </a:t>
            </a:r>
            <a:r>
              <a:rPr lang="pt-BR" sz="2400" b="1" dirty="0"/>
              <a:t>nomes</a:t>
            </a:r>
            <a:r>
              <a:rPr lang="pt-BR" sz="2400" dirty="0"/>
              <a:t> para poderem ser referenciadas e modificadas quando necessário.</a:t>
            </a:r>
          </a:p>
          <a:p>
            <a:endParaRPr lang="pt-BR" sz="1050" dirty="0" smtClean="0"/>
          </a:p>
          <a:p>
            <a:r>
              <a:rPr lang="pt-BR" sz="2400" dirty="0" smtClean="0"/>
              <a:t>Toda </a:t>
            </a:r>
            <a:r>
              <a:rPr lang="pt-BR" sz="2400" dirty="0"/>
              <a:t>variável tem:</a:t>
            </a:r>
          </a:p>
          <a:p>
            <a:pPr lvl="1"/>
            <a:r>
              <a:rPr lang="pt-BR" sz="2000" dirty="0"/>
              <a:t>um nome</a:t>
            </a:r>
          </a:p>
          <a:p>
            <a:pPr lvl="1"/>
            <a:r>
              <a:rPr lang="pt-BR" sz="2000" dirty="0"/>
              <a:t>um tipo de dado</a:t>
            </a:r>
          </a:p>
          <a:p>
            <a:pPr lvl="1"/>
            <a:r>
              <a:rPr lang="pt-BR" sz="2000" dirty="0"/>
              <a:t>um valor</a:t>
            </a:r>
          </a:p>
          <a:p>
            <a:pPr lvl="1"/>
            <a:endParaRPr lang="pt-BR" sz="1050" dirty="0"/>
          </a:p>
          <a:p>
            <a:r>
              <a:rPr lang="pt-BR" sz="2000" b="1" dirty="0"/>
              <a:t>Restrição para nomes: </a:t>
            </a:r>
            <a:r>
              <a:rPr lang="pt-BR" sz="2000" dirty="0"/>
              <a:t>não é permitido começar o nome com um algarismo (0-9), alguns caracteres não são válidos (*, -, /, +, ...), e palavras reservadas não podem ser utilizadas (</a:t>
            </a:r>
            <a:r>
              <a:rPr lang="pt-BR" sz="2000" dirty="0" err="1"/>
              <a:t>main</a:t>
            </a:r>
            <a:r>
              <a:rPr lang="pt-BR" sz="2000" dirty="0"/>
              <a:t>, </a:t>
            </a:r>
            <a:r>
              <a:rPr lang="pt-BR" sz="2000" dirty="0" err="1"/>
              <a:t>if</a:t>
            </a:r>
            <a:r>
              <a:rPr lang="pt-BR" sz="2000" dirty="0"/>
              <a:t>, </a:t>
            </a:r>
            <a:r>
              <a:rPr lang="pt-BR" sz="2000" dirty="0" err="1"/>
              <a:t>while</a:t>
            </a:r>
            <a:r>
              <a:rPr lang="pt-BR" sz="2000" dirty="0"/>
              <a:t>, ...).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51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Lua é uma linguagem </a:t>
            </a:r>
            <a:r>
              <a:rPr lang="pt-BR" sz="2400" b="1" dirty="0" smtClean="0"/>
              <a:t>dinamicamente </a:t>
            </a:r>
            <a:r>
              <a:rPr lang="pt-BR" sz="2400" b="1" dirty="0" err="1"/>
              <a:t>tipada</a:t>
            </a:r>
            <a:r>
              <a:rPr lang="pt-BR" sz="2400" dirty="0"/>
              <a:t>. Isto significa que </a:t>
            </a:r>
            <a:r>
              <a:rPr lang="pt-BR" sz="2400" u="sng" dirty="0"/>
              <a:t>variáveis não possuem tipos</a:t>
            </a:r>
            <a:r>
              <a:rPr lang="pt-BR" sz="2400" dirty="0"/>
              <a:t>; somente valores possuem tipos.</a:t>
            </a:r>
          </a:p>
          <a:p>
            <a:pPr lvl="1"/>
            <a:r>
              <a:rPr lang="pt-BR" sz="2000" dirty="0" smtClean="0"/>
              <a:t>Não </a:t>
            </a:r>
            <a:r>
              <a:rPr lang="pt-BR" sz="2000" dirty="0"/>
              <a:t>existe definição de tipos na linguagem.</a:t>
            </a:r>
          </a:p>
          <a:p>
            <a:pPr lvl="1"/>
            <a:r>
              <a:rPr lang="pt-BR" sz="2000" dirty="0" smtClean="0"/>
              <a:t>Todos </a:t>
            </a:r>
            <a:r>
              <a:rPr lang="pt-BR" sz="2000" dirty="0"/>
              <a:t>os valores carregam o seu próprio tipo.</a:t>
            </a:r>
          </a:p>
          <a:p>
            <a:endParaRPr lang="pt-BR" sz="2400" dirty="0" smtClean="0"/>
          </a:p>
          <a:p>
            <a:r>
              <a:rPr lang="pt-BR" sz="2400" dirty="0" smtClean="0"/>
              <a:t>Todos </a:t>
            </a:r>
            <a:r>
              <a:rPr lang="pt-BR" sz="2400" dirty="0"/>
              <a:t>os valores em Lua são valores de primeira classe. Isto significa que todos os valores podem ser armazenados em variáveis, passados como argumentos para outras funções e retornados como resultados.</a:t>
            </a:r>
            <a:endParaRPr lang="pt-BR" sz="2400" b="1" dirty="0">
              <a:latin typeface="Courier New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9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Variáveis da Linguagem </a:t>
            </a:r>
            <a:r>
              <a:rPr lang="pt-BR" dirty="0" smtClean="0"/>
              <a:t>Lua</a:t>
            </a:r>
            <a:endParaRPr lang="pt-BR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49271"/>
              </p:ext>
            </p:extLst>
          </p:nvPr>
        </p:nvGraphicFramePr>
        <p:xfrm>
          <a:off x="1259632" y="1844824"/>
          <a:ext cx="6552728" cy="3700465"/>
        </p:xfrm>
        <a:graphic>
          <a:graphicData uri="http://schemas.openxmlformats.org/drawingml/2006/table">
            <a:tbl>
              <a:tblPr/>
              <a:tblGrid>
                <a:gridCol w="2304256"/>
                <a:gridCol w="4248472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Exemplos de Valores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1, 2.3, -2.3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“oi”, “olá mundo”, “teste 123”, “” 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false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function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0x1234567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table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0x2345678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Thread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0x3456789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Userdata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0x4567890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nil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  <a:endParaRPr kumimoji="0" lang="pt-BR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</a:t>
            </a:r>
            <a:r>
              <a:rPr lang="pt-BR" dirty="0" smtClean="0"/>
              <a:t>Variáveis em Lua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sz="2400" dirty="0"/>
              <a:t>Variáveis devem ser explicitamente declaradas.</a:t>
            </a:r>
          </a:p>
          <a:p>
            <a:r>
              <a:rPr lang="pt-BR" sz="2400" dirty="0"/>
              <a:t>Variáveis podem ser declaradas em conjunto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Variáveis podem ser utilizadas sem serem declaradas (globais)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528" y="3356992"/>
            <a:ext cx="8648746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>
                <a:solidFill>
                  <a:schemeClr val="bg2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400" b="1" dirty="0" smtClean="0">
                <a:solidFill>
                  <a:schemeClr val="tx1"/>
                </a:solidFill>
                <a:cs typeface="Courier New" pitchFamily="49" charset="0"/>
              </a:rPr>
              <a:t>Exemplos:</a:t>
            </a:r>
          </a:p>
          <a:p>
            <a:pPr marL="0" indent="0">
              <a:buFontTx/>
              <a:buNone/>
            </a:pPr>
            <a:endParaRPr lang="pt-BR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pt-B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3958024"/>
            <a:ext cx="8676456" cy="224676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local a     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 uma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variável local chamada 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local b    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 uma variável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local chamada b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d,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 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 duas variáveis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locais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declaração e inicialização da variável </a:t>
            </a:r>
          </a:p>
        </p:txBody>
      </p:sp>
    </p:spTree>
    <p:extLst>
      <p:ext uri="{BB962C8B-B14F-4D97-AF65-F5344CB8AC3E}">
        <p14:creationId xmlns:p14="http://schemas.microsoft.com/office/powerpoint/2010/main" val="29074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Operadores aritméticos</a:t>
            </a:r>
            <a:r>
              <a:rPr lang="pt-BR" sz="2800" dirty="0"/>
              <a:t> são usados para se realizar operações aritméticas com as variáveis e constantes.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67562"/>
              </p:ext>
            </p:extLst>
          </p:nvPr>
        </p:nvGraphicFramePr>
        <p:xfrm>
          <a:off x="1043608" y="3230984"/>
          <a:ext cx="3168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22"/>
                <a:gridCol w="123643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Operação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Símbolo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Adição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Subtração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Multiplicação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Divisão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Resto da Divisão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Exponenciação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^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4644008" y="3140968"/>
            <a:ext cx="3636404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>
                <a:solidFill>
                  <a:schemeClr val="bg2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Exemplos: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total = preco * </a:t>
            </a:r>
            <a:r>
              <a:rPr lang="pt-BR" sz="1800" dirty="0" smtClean="0">
                <a:solidFill>
                  <a:schemeClr val="tx1"/>
                </a:solidFill>
              </a:rPr>
              <a:t>quantidade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media = (nota2 + nota2)/</a:t>
            </a:r>
            <a:r>
              <a:rPr lang="pt-BR" sz="1800" dirty="0" smtClean="0">
                <a:solidFill>
                  <a:schemeClr val="tx1"/>
                </a:solidFill>
              </a:rPr>
              <a:t>2</a:t>
            </a: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resultado = 3 * (1 - 2) + 4 * </a:t>
            </a:r>
            <a:r>
              <a:rPr lang="pt-BR" sz="1800" dirty="0" smtClean="0">
                <a:solidFill>
                  <a:schemeClr val="tx1"/>
                </a:solidFill>
              </a:rPr>
              <a:t>2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resto = 4 % </a:t>
            </a:r>
            <a:r>
              <a:rPr lang="pt-BR" sz="1800" dirty="0" smtClean="0">
                <a:solidFill>
                  <a:schemeClr val="tx1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res_exp</a:t>
            </a:r>
            <a:r>
              <a:rPr lang="en-US" sz="1800" dirty="0" smtClean="0">
                <a:solidFill>
                  <a:schemeClr val="tx1"/>
                </a:solidFill>
              </a:rPr>
              <a:t> = b ^2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 bwMode="auto">
          <a:xfrm flipH="1">
            <a:off x="5292080" y="3393286"/>
            <a:ext cx="1368152" cy="539770"/>
          </a:xfrm>
          <a:prstGeom prst="straightConnector1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60232" y="3224009"/>
            <a:ext cx="209717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  <a:latin typeface="+mn-lt"/>
              </a:rPr>
              <a:t>operador de atribuição</a:t>
            </a:r>
            <a:endParaRPr lang="pt-BR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9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Entrada e Saída em </a:t>
            </a:r>
            <a:r>
              <a:rPr lang="pt-BR" dirty="0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Função “</a:t>
            </a:r>
            <a:r>
              <a:rPr lang="pt-BR" sz="2800" b="1" dirty="0" err="1"/>
              <a:t>write</a:t>
            </a:r>
            <a:r>
              <a:rPr lang="pt-BR" sz="2800" b="1" dirty="0"/>
              <a:t>” da biblioteca “</a:t>
            </a:r>
            <a:r>
              <a:rPr lang="pt-BR" sz="2800" b="1" dirty="0" err="1"/>
              <a:t>io</a:t>
            </a:r>
            <a:r>
              <a:rPr lang="pt-BR" sz="2800" b="1" dirty="0"/>
              <a:t>”: </a:t>
            </a:r>
            <a:r>
              <a:rPr lang="pt-BR" sz="2800" dirty="0"/>
              <a:t>Permite a saída de dados, ou seja, a escrita de dados na tela.</a:t>
            </a:r>
            <a:endParaRPr lang="pt-BR" sz="2800" dirty="0"/>
          </a:p>
          <a:p>
            <a:pPr lvl="1"/>
            <a:endParaRPr lang="pt-BR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3473649"/>
            <a:ext cx="7777163" cy="12176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600" dirty="0" err="1" smtClean="0">
                <a:latin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</a:rPr>
              <a:t>(33)</a:t>
            </a:r>
            <a:endParaRPr lang="pt-BR" sz="16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pt-BR" sz="16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dirty="0">
                <a:solidFill>
                  <a:schemeClr val="accent2"/>
                </a:solidFill>
                <a:latin typeface="Courier New" pitchFamily="49" charset="0"/>
              </a:rPr>
              <a:t>tem como resultado a impressão da linha: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33</a:t>
            </a:r>
            <a:endParaRPr lang="pt-BR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650" y="2852936"/>
            <a:ext cx="7777163" cy="33855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sz="1600" dirty="0" err="1" smtClean="0">
                <a:latin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</a:rPr>
              <a:t>(</a:t>
            </a: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constantes/variáveis/expressões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</a:rPr>
              <a:t>...</a:t>
            </a:r>
            <a:r>
              <a:rPr lang="pt-BR" sz="1600" dirty="0">
                <a:latin typeface="Courier New" pitchFamily="49" charset="0"/>
              </a:rPr>
              <a:t>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5650" y="4918274"/>
            <a:ext cx="7777163" cy="12176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1600" dirty="0" err="1" smtClean="0">
                <a:latin typeface="Courier New" pitchFamily="49" charset="0"/>
              </a:rPr>
              <a:t>io.write</a:t>
            </a:r>
            <a:r>
              <a:rPr lang="pt-BR" sz="1600" dirty="0" smtClean="0">
                <a:latin typeface="Courier New" pitchFamily="49" charset="0"/>
              </a:rPr>
              <a:t>(“Valor </a:t>
            </a:r>
            <a:r>
              <a:rPr lang="pt-BR" sz="1600" dirty="0">
                <a:latin typeface="Courier New" pitchFamily="49" charset="0"/>
              </a:rPr>
              <a:t>= </a:t>
            </a:r>
            <a:r>
              <a:rPr lang="pt-BR" sz="1600" dirty="0">
                <a:latin typeface="Courier New" pitchFamily="49" charset="0"/>
              </a:rPr>
              <a:t>”, </a:t>
            </a:r>
            <a:r>
              <a:rPr lang="pt-BR" sz="1600" dirty="0" smtClean="0">
                <a:latin typeface="Courier New" pitchFamily="49" charset="0"/>
              </a:rPr>
              <a:t>33, “ Total </a:t>
            </a:r>
            <a:r>
              <a:rPr lang="pt-BR" sz="1600" dirty="0">
                <a:latin typeface="Courier New" pitchFamily="49" charset="0"/>
              </a:rPr>
              <a:t>= </a:t>
            </a:r>
            <a:r>
              <a:rPr lang="pt-BR" sz="1600" dirty="0" smtClean="0">
                <a:latin typeface="Courier New" pitchFamily="49" charset="0"/>
              </a:rPr>
              <a:t>”,</a:t>
            </a:r>
            <a:r>
              <a:rPr lang="pt-BR" sz="1600" dirty="0" smtClean="0">
                <a:latin typeface="Courier New" pitchFamily="49" charset="0"/>
              </a:rPr>
              <a:t> 33 + 40);</a:t>
            </a:r>
            <a:endParaRPr lang="pt-BR" sz="16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pt-BR" sz="16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saída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Valor 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</a:rPr>
              <a:t>= 33   </a:t>
            </a: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Total </a:t>
            </a:r>
            <a:r>
              <a:rPr lang="pt-BR" sz="1600" dirty="0">
                <a:solidFill>
                  <a:schemeClr val="accent2"/>
                </a:solidFill>
                <a:latin typeface="Courier New" pitchFamily="49" charset="0"/>
              </a:rPr>
              <a:t>= </a:t>
            </a: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73</a:t>
            </a:r>
            <a:endParaRPr lang="pt-BR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Entrada e Saída em </a:t>
            </a:r>
            <a:r>
              <a:rPr lang="pt-BR" dirty="0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Impressão de texto: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643188"/>
            <a:ext cx="7777163" cy="169892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800" dirty="0" err="1" smtClean="0">
                <a:latin typeface="Courier New" pitchFamily="49" charset="0"/>
              </a:rPr>
              <a:t>io.write</a:t>
            </a:r>
            <a:r>
              <a:rPr lang="pt-BR" sz="1800" dirty="0" smtClean="0">
                <a:latin typeface="Courier New" pitchFamily="49" charset="0"/>
              </a:rPr>
              <a:t>("</a:t>
            </a:r>
            <a:r>
              <a:rPr lang="pt-BR" sz="1800" dirty="0">
                <a:latin typeface="Courier New" pitchFamily="49" charset="0"/>
              </a:rPr>
              <a:t>Curso de </a:t>
            </a:r>
            <a:r>
              <a:rPr lang="pt-BR" sz="1800" dirty="0" smtClean="0">
                <a:latin typeface="Courier New" pitchFamily="49" charset="0"/>
              </a:rPr>
              <a:t>Programação</a:t>
            </a:r>
            <a:r>
              <a:rPr lang="pt-BR" sz="1800" dirty="0" smtClean="0">
                <a:solidFill>
                  <a:schemeClr val="folHlink"/>
                </a:solidFill>
                <a:latin typeface="Courier New" pitchFamily="49" charset="0"/>
              </a:rPr>
              <a:t>\n </a:t>
            </a:r>
            <a:r>
              <a:rPr lang="pt-BR" sz="1800" dirty="0" smtClean="0">
                <a:latin typeface="Courier New" pitchFamily="49" charset="0"/>
              </a:rPr>
              <a:t>de Jogos");</a:t>
            </a:r>
            <a:endParaRPr lang="pt-BR" sz="18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800" dirty="0">
                <a:solidFill>
                  <a:schemeClr val="accent2"/>
                </a:solidFill>
                <a:latin typeface="Courier New" pitchFamily="49" charset="0"/>
              </a:rPr>
              <a:t>exibe na tela a mensagem:</a:t>
            </a:r>
          </a:p>
          <a:p>
            <a:pPr eaLnBrk="1" hangingPunct="1">
              <a:spcBef>
                <a:spcPct val="20000"/>
              </a:spcBef>
            </a:pPr>
            <a:r>
              <a:rPr lang="pt-BR" sz="1800" dirty="0">
                <a:solidFill>
                  <a:srgbClr val="000099"/>
                </a:solidFill>
                <a:latin typeface="Courier New" pitchFamily="49" charset="0"/>
              </a:rPr>
              <a:t>Curso de </a:t>
            </a:r>
            <a:r>
              <a:rPr lang="pt-BR" sz="1800" dirty="0" smtClean="0">
                <a:solidFill>
                  <a:srgbClr val="000099"/>
                </a:solidFill>
                <a:latin typeface="Courier New" pitchFamily="49" charset="0"/>
              </a:rPr>
              <a:t>Programação</a:t>
            </a:r>
          </a:p>
          <a:p>
            <a:pPr eaLnBrk="1" hangingPunct="1">
              <a:spcBef>
                <a:spcPct val="20000"/>
              </a:spcBef>
            </a:pPr>
            <a:r>
              <a:rPr lang="pt-BR" sz="1800" dirty="0" smtClean="0">
                <a:solidFill>
                  <a:srgbClr val="000099"/>
                </a:solidFill>
                <a:latin typeface="Courier New" pitchFamily="49" charset="0"/>
              </a:rPr>
              <a:t>de Jogos</a:t>
            </a:r>
            <a:endParaRPr lang="pt-BR" sz="1800" dirty="0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Entrada e Saída em </a:t>
            </a:r>
            <a:r>
              <a:rPr lang="pt-BR" dirty="0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915"/>
          </a:xfrm>
        </p:spPr>
        <p:txBody>
          <a:bodyPr>
            <a:normAutofit/>
          </a:bodyPr>
          <a:lstStyle/>
          <a:p>
            <a:r>
              <a:rPr lang="pt-BR" sz="2400" b="1" dirty="0"/>
              <a:t>Função “</a:t>
            </a:r>
            <a:r>
              <a:rPr lang="pt-BR" sz="2400" b="1" dirty="0" err="1"/>
              <a:t>read</a:t>
            </a:r>
            <a:r>
              <a:rPr lang="pt-BR" sz="2400" b="1" dirty="0"/>
              <a:t>” da biblioteca “</a:t>
            </a:r>
            <a:r>
              <a:rPr lang="pt-BR" sz="2400" b="1" dirty="0" err="1"/>
              <a:t>io</a:t>
            </a:r>
            <a:r>
              <a:rPr lang="pt-BR" sz="2400" b="1" dirty="0"/>
              <a:t>”:</a:t>
            </a:r>
            <a:r>
              <a:rPr lang="pt-BR" sz="2400" dirty="0"/>
              <a:t> Permite a entrada de dados, ou seja, a captura de valores fornecidos via teclado.</a:t>
            </a:r>
            <a:endParaRPr lang="pt-BR" sz="2400" dirty="0"/>
          </a:p>
          <a:p>
            <a:pPr lvl="1"/>
            <a:endParaRPr lang="pt-BR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5823613"/>
            <a:ext cx="7777163" cy="70173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800" dirty="0" smtClean="0">
                <a:latin typeface="Courier New" pitchFamily="49" charset="0"/>
              </a:rPr>
              <a:t>local n</a:t>
            </a:r>
            <a:endParaRPr lang="pt-BR" sz="18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800" dirty="0" smtClean="0">
                <a:latin typeface="Courier New" pitchFamily="49" charset="0"/>
              </a:rPr>
              <a:t>n = </a:t>
            </a:r>
            <a:r>
              <a:rPr lang="pt-BR" sz="1800" dirty="0" err="1" smtClean="0">
                <a:latin typeface="Courier New" pitchFamily="49" charset="0"/>
              </a:rPr>
              <a:t>tonumber</a:t>
            </a:r>
            <a:r>
              <a:rPr lang="pt-BR" sz="1800" dirty="0" smtClean="0">
                <a:latin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</a:rPr>
              <a:t>io.read</a:t>
            </a:r>
            <a:r>
              <a:rPr lang="pt-BR" sz="1800" dirty="0" smtClean="0">
                <a:latin typeface="Courier New" pitchFamily="49" charset="0"/>
              </a:rPr>
              <a:t>())</a:t>
            </a:r>
            <a:endParaRPr lang="pt-BR" sz="1800" dirty="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650" y="2636912"/>
            <a:ext cx="7777163" cy="3693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sz="1800" dirty="0" err="1" smtClean="0">
                <a:latin typeface="Courier New" pitchFamily="49" charset="0"/>
              </a:rPr>
              <a:t>io.read</a:t>
            </a:r>
            <a:r>
              <a:rPr lang="pt-BR" sz="1800" dirty="0" smtClean="0">
                <a:latin typeface="Courier New" pitchFamily="49" charset="0"/>
              </a:rPr>
              <a:t>()</a:t>
            </a:r>
            <a:endParaRPr lang="pt-BR" sz="18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3212976"/>
            <a:ext cx="7777163" cy="103412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800" dirty="0" smtClean="0">
                <a:latin typeface="Courier New" pitchFamily="49" charset="0"/>
              </a:rPr>
              <a:t>local n</a:t>
            </a:r>
            <a:endParaRPr lang="pt-BR" sz="18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</a:rPr>
              <a:t>n = </a:t>
            </a:r>
            <a:r>
              <a:rPr lang="en-US" sz="1800" dirty="0" err="1" smtClean="0">
                <a:latin typeface="Courier New" pitchFamily="49" charset="0"/>
              </a:rPr>
              <a:t>io.read</a:t>
            </a:r>
            <a:r>
              <a:rPr lang="en-US" sz="1800" dirty="0" smtClean="0">
                <a:latin typeface="Courier New" pitchFamily="49" charset="0"/>
              </a:rPr>
              <a:t>()</a:t>
            </a:r>
            <a:endParaRPr lang="pt-BR" sz="18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800" dirty="0">
                <a:solidFill>
                  <a:schemeClr val="accent2"/>
                </a:solidFill>
                <a:latin typeface="Courier New" pitchFamily="49" charset="0"/>
              </a:rPr>
              <a:t>valor </a:t>
            </a:r>
            <a:r>
              <a:rPr lang="pt-BR" sz="1800" dirty="0" smtClean="0">
                <a:solidFill>
                  <a:schemeClr val="accent2"/>
                </a:solidFill>
                <a:latin typeface="Courier New" pitchFamily="49" charset="0"/>
              </a:rPr>
              <a:t>digitado </a:t>
            </a:r>
            <a:r>
              <a:rPr lang="pt-BR" sz="1800" dirty="0">
                <a:solidFill>
                  <a:schemeClr val="accent2"/>
                </a:solidFill>
                <a:latin typeface="Courier New" pitchFamily="49" charset="0"/>
              </a:rPr>
              <a:t>pelo usuário é armazenado na variável 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4400285"/>
            <a:ext cx="8229600" cy="118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Importante: </a:t>
            </a:r>
            <a:r>
              <a:rPr lang="pt-BR" sz="2400" dirty="0"/>
              <a:t>o valor lido é sempre tratado como um </a:t>
            </a:r>
            <a:r>
              <a:rPr lang="pt-BR" sz="2400" b="1" dirty="0"/>
              <a:t>texto</a:t>
            </a:r>
            <a:r>
              <a:rPr lang="pt-BR" sz="2400" dirty="0"/>
              <a:t>. Em alguns casos é necessário convertê-lo para um numero com o comando </a:t>
            </a:r>
            <a:r>
              <a:rPr lang="pt-BR" sz="2400" b="1" dirty="0" err="1"/>
              <a:t>tonumber</a:t>
            </a:r>
            <a:r>
              <a:rPr lang="pt-BR" sz="2400" dirty="0"/>
              <a:t>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1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Autofit/>
          </a:bodyPr>
          <a:lstStyle/>
          <a:p>
            <a:r>
              <a:rPr lang="pt-BR" sz="2400" dirty="0"/>
              <a:t>Lua é uma </a:t>
            </a:r>
            <a:r>
              <a:rPr lang="pt-BR" sz="2400" b="1" dirty="0"/>
              <a:t>linguagem de programação</a:t>
            </a:r>
            <a:r>
              <a:rPr lang="pt-BR" sz="2400" dirty="0"/>
              <a:t> projetada para dar suporte à programação procedimental em geral.</a:t>
            </a:r>
          </a:p>
          <a:p>
            <a:endParaRPr lang="pt-BR" sz="2400" dirty="0" smtClean="0"/>
          </a:p>
          <a:p>
            <a:r>
              <a:rPr lang="pt-BR" sz="2400" dirty="0"/>
              <a:t>Oferece um bom suporte para programação orientada a objetos, programação funcional e programação orientada a dados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É </a:t>
            </a:r>
            <a:r>
              <a:rPr lang="pt-BR" sz="2400" dirty="0"/>
              <a:t>utilizada em diversos ramos da programação, como no desenvolvimento de jogos, controle de robôs, processamento de texto, etc.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556792"/>
            <a:ext cx="1800200" cy="1800200"/>
          </a:xfrm>
          <a:prstGeom prst="rect">
            <a:avLst/>
          </a:prstGeom>
        </p:spPr>
      </p:pic>
      <p:pic>
        <p:nvPicPr>
          <p:cNvPr id="1026" name="Picture 2" descr="brasão vertical - P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52" y="3573016"/>
            <a:ext cx="1666528" cy="29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72208"/>
            <a:ext cx="8229600" cy="1036712"/>
          </a:xfrm>
        </p:spPr>
        <p:txBody>
          <a:bodyPr>
            <a:normAutofit/>
          </a:bodyPr>
          <a:lstStyle/>
          <a:p>
            <a:r>
              <a:rPr lang="pt-BR" sz="2400" dirty="0"/>
              <a:t>Escreva um programa que leia dois números inteiros e retorne a soma deles.</a:t>
            </a:r>
          </a:p>
          <a:p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988840"/>
            <a:ext cx="7560840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>
                <a:solidFill>
                  <a:schemeClr val="bg2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1795" y="3097991"/>
            <a:ext cx="7777163" cy="280076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local numero1, numero2, resultado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("Digite o primeiro numero: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numero1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("Digite o segundo numero: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numero2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resultado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numero1 +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numero2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("Resultado da soma é ", resultado)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 bwMode="auto">
          <a:xfrm flipH="1">
            <a:off x="3419872" y="4647403"/>
            <a:ext cx="1956111" cy="437781"/>
          </a:xfrm>
          <a:prstGeom prst="straightConnector1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75983" y="4108794"/>
            <a:ext cx="3024335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Nesses caso não convertemos os valores para números porque os operadores aritmético forçam a conversão automaticamente.</a:t>
            </a:r>
            <a:endParaRPr lang="pt-BR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Comando:</a:t>
            </a:r>
            <a:endParaRPr lang="pt-BR" sz="2800" dirty="0"/>
          </a:p>
          <a:p>
            <a:pPr lvl="1">
              <a:buNone/>
              <a:defRPr/>
            </a:pPr>
            <a:r>
              <a:rPr lang="pt-BR" sz="20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Comando:</a:t>
            </a:r>
            <a:endParaRPr lang="pt-BR" sz="2800" dirty="0"/>
          </a:p>
          <a:p>
            <a:pPr lvl="1">
              <a:buNone/>
              <a:defRPr/>
            </a:pPr>
            <a:r>
              <a:rPr lang="pt-BR" sz="2000" dirty="0" err="1">
                <a:solidFill>
                  <a:schemeClr val="accent2"/>
                </a:solidFill>
                <a:latin typeface="Courier New" pitchFamily="49" charset="0"/>
              </a:rPr>
              <a:t>io.write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("Digite o primeiro numero: ")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primeiro </a:t>
            </a:r>
            <a:r>
              <a:rPr lang="pt-BR" sz="1800" dirty="0" smtClean="0"/>
              <a:t>numero: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Comando:</a:t>
            </a:r>
            <a:endParaRPr lang="pt-BR" sz="2800" dirty="0"/>
          </a:p>
          <a:p>
            <a:pPr lvl="1">
              <a:buNone/>
              <a:defRPr/>
            </a:pP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numero1 = </a:t>
            </a:r>
            <a:r>
              <a:rPr lang="pt-BR" sz="2000" dirty="0" err="1">
                <a:solidFill>
                  <a:schemeClr val="accent2"/>
                </a:solidFill>
                <a:latin typeface="Courier New" pitchFamily="49" charset="0"/>
              </a:rPr>
              <a:t>io.read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primeiro </a:t>
            </a:r>
            <a:r>
              <a:rPr lang="pt-BR" sz="1800" dirty="0" smtClean="0"/>
              <a:t>numero:</a:t>
            </a:r>
            <a:endParaRPr lang="pt-BR" sz="1800" dirty="0"/>
          </a:p>
          <a:p>
            <a:pPr marL="0" indent="0">
              <a:buNone/>
            </a:pPr>
            <a:r>
              <a:rPr lang="en-US" dirty="0" smtClean="0"/>
              <a:t>15		????		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Comando:</a:t>
            </a:r>
            <a:endParaRPr lang="pt-BR" sz="2800" dirty="0"/>
          </a:p>
          <a:p>
            <a:pPr lvl="1">
              <a:buNone/>
              <a:defRPr/>
            </a:pPr>
            <a:r>
              <a:rPr lang="pt-BR" sz="2000" dirty="0" err="1">
                <a:solidFill>
                  <a:schemeClr val="accent2"/>
                </a:solidFill>
                <a:latin typeface="Courier New" pitchFamily="49" charset="0"/>
              </a:rPr>
              <a:t>io.write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("Digite o segundo numero: ")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</a:t>
            </a:r>
            <a:r>
              <a:rPr lang="pt-BR" sz="1800" dirty="0" smtClean="0"/>
              <a:t>primeiro numero:</a:t>
            </a:r>
            <a:endParaRPr lang="pt-BR" sz="1800" dirty="0"/>
          </a:p>
          <a:p>
            <a:pPr marL="0" indent="0">
              <a:buNone/>
            </a:pPr>
            <a:r>
              <a:rPr lang="en-US" dirty="0" smtClean="0"/>
              <a:t>15		????		????		</a:t>
            </a:r>
            <a:r>
              <a:rPr lang="pt-BR" sz="1800" dirty="0" smtClean="0"/>
              <a:t>Digite </a:t>
            </a:r>
            <a:r>
              <a:rPr lang="pt-BR" sz="1800" dirty="0"/>
              <a:t>o </a:t>
            </a:r>
            <a:r>
              <a:rPr lang="pt-BR" sz="1800" dirty="0" smtClean="0"/>
              <a:t>segundo numero: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56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Comando:</a:t>
            </a:r>
            <a:endParaRPr lang="pt-BR" sz="2800" dirty="0"/>
          </a:p>
          <a:p>
            <a:pPr lvl="1">
              <a:buNone/>
              <a:defRPr/>
            </a:pP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numero2 = </a:t>
            </a:r>
            <a:r>
              <a:rPr lang="pt-BR" sz="2000" dirty="0" err="1">
                <a:solidFill>
                  <a:schemeClr val="accent2"/>
                </a:solidFill>
                <a:latin typeface="Courier New" pitchFamily="49" charset="0"/>
              </a:rPr>
              <a:t>io.read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primeiro </a:t>
            </a:r>
            <a:r>
              <a:rPr lang="pt-BR" sz="1800" dirty="0" smtClean="0"/>
              <a:t>numero:</a:t>
            </a:r>
            <a:endParaRPr lang="pt-BR" sz="1800" dirty="0"/>
          </a:p>
          <a:p>
            <a:pPr marL="0" indent="0">
              <a:buNone/>
            </a:pPr>
            <a:r>
              <a:rPr lang="en-US" dirty="0" smtClean="0"/>
              <a:t>15		????		????		</a:t>
            </a:r>
            <a:r>
              <a:rPr lang="pt-BR" sz="1800" dirty="0" smtClean="0"/>
              <a:t>Digite </a:t>
            </a:r>
            <a:r>
              <a:rPr lang="pt-BR" sz="1800" dirty="0"/>
              <a:t>o </a:t>
            </a:r>
            <a:r>
              <a:rPr lang="pt-BR" sz="1800" dirty="0" smtClean="0"/>
              <a:t>segundo numero:</a:t>
            </a:r>
          </a:p>
          <a:p>
            <a:pPr marL="0" indent="0">
              <a:buNone/>
            </a:pPr>
            <a:r>
              <a:rPr lang="en-US" dirty="0"/>
              <a:t>15		</a:t>
            </a:r>
            <a:r>
              <a:rPr lang="en-US" dirty="0" smtClean="0"/>
              <a:t>3</a:t>
            </a:r>
            <a:r>
              <a:rPr lang="en-US" dirty="0"/>
              <a:t>		????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2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Comando</a:t>
            </a:r>
            <a:r>
              <a:rPr lang="pt-BR" sz="2800" dirty="0" smtClean="0"/>
              <a:t>:</a:t>
            </a:r>
          </a:p>
          <a:p>
            <a:pPr lvl="1">
              <a:buNone/>
              <a:defRPr/>
            </a:pPr>
            <a:r>
              <a:rPr lang="pt-BR" sz="2000" dirty="0" smtClean="0">
                <a:solidFill>
                  <a:schemeClr val="accent2"/>
                </a:solidFill>
                <a:latin typeface="Courier New" pitchFamily="49" charset="0"/>
              </a:rPr>
              <a:t>resultado 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= numero1 + </a:t>
            </a:r>
            <a:r>
              <a:rPr lang="pt-BR" sz="2000" dirty="0" smtClean="0">
                <a:solidFill>
                  <a:schemeClr val="accent2"/>
                </a:solidFill>
                <a:latin typeface="Courier New" pitchFamily="49" charset="0"/>
              </a:rPr>
              <a:t>numero2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primeiro numero:</a:t>
            </a:r>
            <a:endParaRPr lang="pt-BR" sz="1800" dirty="0" smtClean="0"/>
          </a:p>
          <a:p>
            <a:pPr marL="0" indent="0">
              <a:buNone/>
            </a:pPr>
            <a:r>
              <a:rPr lang="en-US" dirty="0" smtClean="0"/>
              <a:t>15		????		????		</a:t>
            </a:r>
            <a:r>
              <a:rPr lang="pt-BR" sz="1800" dirty="0" smtClean="0"/>
              <a:t>Digite </a:t>
            </a:r>
            <a:r>
              <a:rPr lang="pt-BR" sz="1800" dirty="0"/>
              <a:t>o </a:t>
            </a:r>
            <a:r>
              <a:rPr lang="pt-BR" sz="1800" dirty="0" smtClean="0"/>
              <a:t>segundo </a:t>
            </a:r>
            <a:r>
              <a:rPr lang="pt-BR" sz="1800" dirty="0"/>
              <a:t>numero:</a:t>
            </a:r>
            <a:endParaRPr lang="pt-BR" sz="1800" dirty="0" smtClean="0"/>
          </a:p>
          <a:p>
            <a:pPr marL="0" indent="0">
              <a:buNone/>
            </a:pPr>
            <a:r>
              <a:rPr lang="en-US" dirty="0" smtClean="0"/>
              <a:t>15</a:t>
            </a:r>
            <a:r>
              <a:rPr lang="en-US" dirty="0"/>
              <a:t>		</a:t>
            </a:r>
            <a:r>
              <a:rPr lang="en-US" dirty="0" smtClean="0"/>
              <a:t>3</a:t>
            </a:r>
            <a:r>
              <a:rPr lang="en-US" dirty="0"/>
              <a:t>		</a:t>
            </a:r>
            <a:r>
              <a:rPr lang="en-US" dirty="0" smtClean="0"/>
              <a:t>18</a:t>
            </a:r>
            <a:r>
              <a:rPr lang="en-US" dirty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22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1 – </a:t>
            </a:r>
            <a:r>
              <a:rPr lang="pt-BR" dirty="0" smtClean="0"/>
              <a:t>Execução Passo-a-Passo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Comando:</a:t>
            </a:r>
          </a:p>
          <a:p>
            <a:pPr lvl="1">
              <a:buNone/>
              <a:defRPr/>
            </a:pPr>
            <a:r>
              <a:rPr lang="pt-BR" sz="2000" dirty="0" err="1">
                <a:solidFill>
                  <a:schemeClr val="accent2"/>
                </a:solidFill>
                <a:latin typeface="Courier New" pitchFamily="49" charset="0"/>
              </a:rPr>
              <a:t>io.write</a:t>
            </a:r>
            <a:r>
              <a:rPr lang="pt-BR" sz="2000" dirty="0">
                <a:solidFill>
                  <a:schemeClr val="accent2"/>
                </a:solidFill>
                <a:latin typeface="Courier New" pitchFamily="49" charset="0"/>
              </a:rPr>
              <a:t>("Resultado da soma é ", resultado)</a:t>
            </a:r>
            <a:endParaRPr lang="pt-BR" sz="20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pt-BR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b="1" u="sng" dirty="0"/>
              <a:t>numero1	numero2	</a:t>
            </a:r>
            <a:r>
              <a:rPr lang="pt-BR" b="1" u="sng" dirty="0" smtClean="0"/>
              <a:t>resultado</a:t>
            </a:r>
            <a:r>
              <a:rPr lang="pt-BR" b="1" u="sng" dirty="0"/>
              <a:t>	saída		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/>
              <a:t>????		????		????		</a:t>
            </a:r>
            <a:r>
              <a:rPr lang="pt-BR" sz="1800" dirty="0" smtClean="0"/>
              <a:t>Digite </a:t>
            </a:r>
            <a:r>
              <a:rPr lang="pt-BR" sz="1800" dirty="0"/>
              <a:t>o primeiro </a:t>
            </a:r>
            <a:r>
              <a:rPr lang="pt-BR" sz="1800" dirty="0" smtClean="0"/>
              <a:t>numero:</a:t>
            </a:r>
            <a:endParaRPr lang="pt-BR" sz="1800" dirty="0"/>
          </a:p>
          <a:p>
            <a:pPr marL="0" indent="0">
              <a:buNone/>
            </a:pPr>
            <a:r>
              <a:rPr lang="en-US" dirty="0" smtClean="0"/>
              <a:t>15		????		????		</a:t>
            </a:r>
            <a:r>
              <a:rPr lang="pt-BR" sz="1800" dirty="0" smtClean="0"/>
              <a:t>Digite </a:t>
            </a:r>
            <a:r>
              <a:rPr lang="pt-BR" sz="1800" dirty="0"/>
              <a:t>o </a:t>
            </a:r>
            <a:r>
              <a:rPr lang="pt-BR" sz="1800" dirty="0" smtClean="0"/>
              <a:t>segundo numero:</a:t>
            </a:r>
          </a:p>
          <a:p>
            <a:pPr marL="0" indent="0">
              <a:buNone/>
            </a:pPr>
            <a:r>
              <a:rPr lang="en-US" dirty="0"/>
              <a:t>15		</a:t>
            </a:r>
            <a:r>
              <a:rPr lang="en-US" dirty="0" smtClean="0"/>
              <a:t>3</a:t>
            </a:r>
            <a:r>
              <a:rPr lang="en-US" dirty="0"/>
              <a:t>		</a:t>
            </a:r>
            <a:r>
              <a:rPr lang="en-US" dirty="0" smtClean="0"/>
              <a:t>18</a:t>
            </a:r>
            <a:r>
              <a:rPr lang="en-US" dirty="0"/>
              <a:t>		</a:t>
            </a:r>
            <a:r>
              <a:rPr lang="en-US" sz="1800" dirty="0" err="1" smtClean="0"/>
              <a:t>Resultado</a:t>
            </a:r>
            <a:r>
              <a:rPr lang="en-US" sz="1800" dirty="0" smtClean="0"/>
              <a:t> da soma é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0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Programando em C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7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/>
              <a:t>Comentários</a:t>
            </a:r>
            <a:r>
              <a:rPr lang="pt-BR" b="1" dirty="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endParaRPr lang="pt-BR" sz="14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pt-BR" sz="14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8212" y="2648209"/>
            <a:ext cx="8488068" cy="30469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-- Programa para converter temperatura de Celsius em Fahrenheit</a:t>
            </a:r>
          </a:p>
          <a:p>
            <a:pPr>
              <a:buFont typeface="Monotype Sorts" pitchFamily="2" charset="2"/>
              <a:buNone/>
              <a:defRPr/>
            </a:pPr>
            <a:endParaRPr lang="pt-BR" sz="1600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 smtClean="0">
                <a:latin typeface="Courier New" pitchFamily="49" charset="0"/>
              </a:rPr>
              <a:t>local </a:t>
            </a:r>
            <a:r>
              <a:rPr lang="pt-BR" sz="1600" dirty="0" err="1">
                <a:latin typeface="Courier New" pitchFamily="49" charset="0"/>
              </a:rPr>
              <a:t>cels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			-- 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armazena temperatura em </a:t>
            </a:r>
            <a:r>
              <a:rPr lang="pt-BR" sz="1600" dirty="0" err="1">
                <a:solidFill>
                  <a:srgbClr val="008000"/>
                </a:solidFill>
                <a:latin typeface="Courier New" pitchFamily="49" charset="0"/>
              </a:rPr>
              <a:t>oC</a:t>
            </a:r>
            <a:endParaRPr lang="pt-BR" sz="16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>
                <a:latin typeface="Courier New" pitchFamily="49" charset="0"/>
              </a:rPr>
              <a:t>local </a:t>
            </a:r>
            <a:r>
              <a:rPr lang="pt-BR" sz="1600" dirty="0" err="1">
                <a:latin typeface="Courier New" pitchFamily="49" charset="0"/>
              </a:rPr>
              <a:t>fahr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			-- 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armazena temperatura em </a:t>
            </a:r>
            <a:r>
              <a:rPr lang="pt-BR" sz="1600" dirty="0" err="1">
                <a:solidFill>
                  <a:srgbClr val="008000"/>
                </a:solidFill>
                <a:latin typeface="Courier New" pitchFamily="49" charset="0"/>
              </a:rPr>
              <a:t>oF</a:t>
            </a:r>
            <a:endParaRPr lang="pt-BR" sz="16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pt-BR" sz="1600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 err="1" smtClean="0">
                <a:latin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</a:rPr>
              <a:t>("Digite a temperatura em Celsius: ")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 err="1">
                <a:latin typeface="Courier New" pitchFamily="49" charset="0"/>
              </a:rPr>
              <a:t>cels</a:t>
            </a:r>
            <a:r>
              <a:rPr lang="pt-BR" sz="1600" dirty="0">
                <a:latin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</a:rPr>
              <a:t>io.read</a:t>
            </a:r>
            <a:r>
              <a:rPr lang="pt-BR" sz="1600" dirty="0" smtClean="0">
                <a:latin typeface="Courier New" pitchFamily="49" charset="0"/>
              </a:rPr>
              <a:t>()</a:t>
            </a: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		-- 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captura valor fornecido via teclado</a:t>
            </a:r>
          </a:p>
          <a:p>
            <a:pPr>
              <a:buFont typeface="Monotype Sorts" pitchFamily="2" charset="2"/>
              <a:buNone/>
              <a:defRPr/>
            </a:pPr>
            <a:endParaRPr lang="pt-BR" sz="1600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 err="1" smtClean="0">
                <a:latin typeface="Courier New" pitchFamily="49" charset="0"/>
              </a:rPr>
              <a:t>fahr</a:t>
            </a:r>
            <a:r>
              <a:rPr lang="pt-BR" sz="1600" dirty="0" smtClean="0">
                <a:latin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</a:rPr>
              <a:t>= 1.8 * </a:t>
            </a:r>
            <a:r>
              <a:rPr lang="pt-BR" sz="1600" dirty="0" err="1">
                <a:latin typeface="Courier New" pitchFamily="49" charset="0"/>
              </a:rPr>
              <a:t>cels</a:t>
            </a:r>
            <a:r>
              <a:rPr lang="pt-BR" sz="1600" dirty="0">
                <a:latin typeface="Courier New" pitchFamily="49" charset="0"/>
              </a:rPr>
              <a:t> + </a:t>
            </a:r>
            <a:r>
              <a:rPr lang="pt-BR" sz="1600" dirty="0" smtClean="0">
                <a:latin typeface="Courier New" pitchFamily="49" charset="0"/>
              </a:rPr>
              <a:t>32</a:t>
            </a: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		-- </a:t>
            </a: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faz a </a:t>
            </a:r>
            <a:r>
              <a:rPr lang="pt-BR" sz="1600" dirty="0" smtClean="0">
                <a:solidFill>
                  <a:srgbClr val="008000"/>
                </a:solidFill>
                <a:latin typeface="Courier New" pitchFamily="49" charset="0"/>
              </a:rPr>
              <a:t>conversão</a:t>
            </a:r>
          </a:p>
          <a:p>
            <a:pPr>
              <a:buFont typeface="Monotype Sorts" pitchFamily="2" charset="2"/>
              <a:buNone/>
              <a:defRPr/>
            </a:pPr>
            <a:endParaRPr lang="pt-BR" sz="16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>
                <a:solidFill>
                  <a:srgbClr val="008000"/>
                </a:solidFill>
                <a:latin typeface="Courier New" pitchFamily="49" charset="0"/>
              </a:rPr>
              <a:t>-- exibe resultado na tela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sz="1600" dirty="0" err="1">
                <a:latin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</a:rPr>
              <a:t>("Temperatura em Fahrenheit: ", </a:t>
            </a:r>
            <a:r>
              <a:rPr lang="pt-BR" sz="1600" dirty="0" err="1">
                <a:latin typeface="Courier New" pitchFamily="49" charset="0"/>
              </a:rPr>
              <a:t>fahr</a:t>
            </a:r>
            <a:r>
              <a:rPr lang="pt-BR" sz="1600" dirty="0">
                <a:latin typeface="Courier New" pitchFamily="49" charset="0"/>
              </a:rPr>
              <a:t>, "\n");</a:t>
            </a:r>
            <a:endParaRPr lang="pt-B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01 - Algoritmos e </a:t>
            </a:r>
            <a:r>
              <a:rPr lang="pt-BR" sz="2800" b="1" dirty="0" smtClean="0"/>
              <a:t>Variáveis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</a:t>
            </a:r>
            <a:r>
              <a:rPr lang="en-US" sz="2800"/>
              <a:t>para </a:t>
            </a:r>
            <a:r>
              <a:rPr lang="en-US" sz="2800" smtClean="0">
                <a:hlinkClick r:id="rId3"/>
              </a:rPr>
              <a:t>abaffa@inf.puc-rio.br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Ex01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Exemplos de </a:t>
            </a:r>
            <a:r>
              <a:rPr lang="pt-BR" sz="2400" b="1" dirty="0" smtClean="0"/>
              <a:t>empresas que desenvolvem jogos</a:t>
            </a:r>
            <a:r>
              <a:rPr lang="pt-BR" sz="2400" dirty="0" smtClean="0"/>
              <a:t> usando a linguagem Lua:</a:t>
            </a:r>
          </a:p>
          <a:p>
            <a:pPr lvl="1"/>
            <a:r>
              <a:rPr lang="pt-BR" sz="2000" dirty="0" err="1" smtClean="0"/>
              <a:t>LucasArts</a:t>
            </a:r>
            <a:r>
              <a:rPr lang="pt-BR" sz="2000" dirty="0" smtClean="0"/>
              <a:t>, </a:t>
            </a:r>
            <a:r>
              <a:rPr lang="pt-BR" sz="2000" dirty="0" err="1" smtClean="0"/>
              <a:t>Blizzard</a:t>
            </a:r>
            <a:r>
              <a:rPr lang="pt-BR" sz="2000" dirty="0" smtClean="0"/>
              <a:t>, Microsoft, </a:t>
            </a:r>
            <a:r>
              <a:rPr lang="pt-BR" sz="2000" dirty="0" err="1" smtClean="0"/>
              <a:t>BioWare</a:t>
            </a:r>
            <a:r>
              <a:rPr lang="pt-BR" sz="2000" dirty="0" smtClean="0"/>
              <a:t>...</a:t>
            </a:r>
          </a:p>
          <a:p>
            <a:endParaRPr lang="pt-BR" sz="2400" dirty="0" smtClean="0"/>
          </a:p>
          <a:p>
            <a:r>
              <a:rPr lang="pt-BR" sz="2400" dirty="0" smtClean="0"/>
              <a:t>Lua </a:t>
            </a:r>
            <a:r>
              <a:rPr lang="pt-BR" sz="2400" dirty="0"/>
              <a:t>é inteiramente projetada, implementada e desenvolvida na </a:t>
            </a:r>
            <a:r>
              <a:rPr lang="pt-BR" sz="2400" b="1" dirty="0"/>
              <a:t>PUC-Rio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smtClean="0"/>
              <a:t>Nasceu e cresceu no </a:t>
            </a:r>
            <a:r>
              <a:rPr lang="pt-BR" sz="2000" b="1" dirty="0" err="1" smtClean="0"/>
              <a:t>Tecgraf</a:t>
            </a:r>
            <a:r>
              <a:rPr lang="pt-BR" sz="2000" dirty="0" smtClean="0"/>
              <a:t>, o Grupo de Tecnologia em Computação Gráfica da PUC-Rio.</a:t>
            </a:r>
          </a:p>
          <a:p>
            <a:pPr lvl="1"/>
            <a:r>
              <a:rPr lang="pt-BR" sz="2000" dirty="0" smtClean="0"/>
              <a:t>Atualmente é desenvolvida no laboratório </a:t>
            </a:r>
            <a:r>
              <a:rPr lang="pt-BR" sz="2000" b="1" dirty="0" err="1" smtClean="0"/>
              <a:t>Lablua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556792"/>
            <a:ext cx="1800200" cy="1800200"/>
          </a:xfrm>
          <a:prstGeom prst="rect">
            <a:avLst/>
          </a:prstGeom>
        </p:spPr>
      </p:pic>
      <p:pic>
        <p:nvPicPr>
          <p:cNvPr id="1026" name="Picture 2" descr="brasão vertical - P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52" y="3573016"/>
            <a:ext cx="1666528" cy="29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850106"/>
          </a:xfrm>
        </p:spPr>
        <p:txBody>
          <a:bodyPr>
            <a:normAutofit/>
          </a:bodyPr>
          <a:lstStyle/>
          <a:p>
            <a:r>
              <a:rPr lang="pt-BR" dirty="0" smtClean="0"/>
              <a:t>NIT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19201" r="17450" b="26200"/>
          <a:stretch/>
        </p:blipFill>
        <p:spPr>
          <a:xfrm rot="5400000">
            <a:off x="3256602" y="999981"/>
            <a:ext cx="6490733" cy="486805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41785" y="908720"/>
            <a:ext cx="3466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Núcleo de Inovação Tecnológica</a:t>
            </a:r>
            <a:endParaRPr lang="pt-BR" dirty="0"/>
          </a:p>
        </p:txBody>
      </p:sp>
      <p:pic>
        <p:nvPicPr>
          <p:cNvPr id="2054" name="Picture 6" descr="logo do Departamento de Inform�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3" y="2060848"/>
            <a:ext cx="3672645" cy="19387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pic>
        <p:nvPicPr>
          <p:cNvPr id="2056" name="Picture 8" descr="bras�o da PUC-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9" y="4149080"/>
            <a:ext cx="1296144" cy="21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 do 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5" y="4725144"/>
            <a:ext cx="170497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2244" y="6444044"/>
            <a:ext cx="380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Instituto de Tecnologias de </a:t>
            </a:r>
            <a:r>
              <a:rPr lang="pt-BR" dirty="0" smtClean="0"/>
              <a:t>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9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Lua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Exemplos de jogos que utilizam Lua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/>
            <a:r>
              <a:rPr lang="pt-BR" dirty="0" err="1" smtClean="0"/>
              <a:t>Angry</a:t>
            </a:r>
            <a:r>
              <a:rPr lang="pt-BR" dirty="0" smtClean="0"/>
              <a:t> </a:t>
            </a:r>
            <a:r>
              <a:rPr lang="pt-BR" dirty="0" err="1"/>
              <a:t>Birds</a:t>
            </a:r>
            <a:endParaRPr lang="pt-BR" dirty="0"/>
          </a:p>
          <a:p>
            <a:pPr lvl="1"/>
            <a:r>
              <a:rPr lang="pt-BR" dirty="0" err="1" smtClean="0"/>
              <a:t>Civilization</a:t>
            </a:r>
            <a:r>
              <a:rPr lang="pt-BR" dirty="0" smtClean="0"/>
              <a:t> </a:t>
            </a:r>
            <a:r>
              <a:rPr lang="pt-BR" dirty="0"/>
              <a:t>V</a:t>
            </a:r>
          </a:p>
          <a:p>
            <a:pPr lvl="1"/>
            <a:r>
              <a:rPr lang="pt-BR" dirty="0" err="1" smtClean="0"/>
              <a:t>Far</a:t>
            </a:r>
            <a:r>
              <a:rPr lang="pt-BR" dirty="0" smtClean="0"/>
              <a:t> </a:t>
            </a:r>
            <a:r>
              <a:rPr lang="pt-BR" dirty="0" err="1"/>
              <a:t>Cry</a:t>
            </a:r>
            <a:endParaRPr lang="pt-BR" dirty="0"/>
          </a:p>
          <a:p>
            <a:pPr lvl="1"/>
            <a:r>
              <a:rPr lang="pt-BR" dirty="0" err="1" smtClean="0"/>
              <a:t>Grim</a:t>
            </a:r>
            <a:r>
              <a:rPr lang="pt-BR" dirty="0" smtClean="0"/>
              <a:t> </a:t>
            </a:r>
            <a:r>
              <a:rPr lang="pt-BR" dirty="0"/>
              <a:t>Fandango</a:t>
            </a:r>
          </a:p>
          <a:p>
            <a:pPr lvl="1"/>
            <a:r>
              <a:rPr lang="pt-BR" dirty="0" err="1" smtClean="0"/>
              <a:t>Ragnarok</a:t>
            </a:r>
            <a:endParaRPr lang="pt-BR" dirty="0"/>
          </a:p>
          <a:p>
            <a:pPr lvl="1"/>
            <a:r>
              <a:rPr lang="pt-BR" dirty="0" err="1" smtClean="0"/>
              <a:t>Tibia</a:t>
            </a:r>
            <a:endParaRPr lang="pt-BR" dirty="0"/>
          </a:p>
          <a:p>
            <a:pPr lvl="1"/>
            <a:r>
              <a:rPr lang="pt-BR" dirty="0" smtClean="0"/>
              <a:t>World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Warcraft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564904"/>
            <a:ext cx="2813221" cy="2103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90" y="2276872"/>
            <a:ext cx="2761711" cy="18440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08" y="4968534"/>
            <a:ext cx="2944440" cy="16511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220" y="4437112"/>
            <a:ext cx="2510268" cy="18856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04" y="3577779"/>
            <a:ext cx="2582545" cy="19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escolher Lua?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É uma linguagem estabelecida e robusta: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usada em muitas aplicações industriais (e.g., </a:t>
            </a:r>
            <a:r>
              <a:rPr lang="pt-BR" dirty="0" err="1"/>
              <a:t>Adobe's</a:t>
            </a:r>
            <a:r>
              <a:rPr lang="pt-BR" dirty="0"/>
              <a:t> Photoshop </a:t>
            </a:r>
            <a:r>
              <a:rPr lang="pt-BR" dirty="0" err="1"/>
              <a:t>Lightroom</a:t>
            </a:r>
            <a:r>
              <a:rPr lang="pt-BR" dirty="0"/>
              <a:t>), com ênfase em sistemas embutidos (e.g., o middleware Ginga para TV digital) e jogos (e.g., World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Warcraft</a:t>
            </a:r>
            <a:r>
              <a:rPr lang="pt-BR" dirty="0"/>
              <a:t> e </a:t>
            </a:r>
            <a:r>
              <a:rPr lang="pt-BR" dirty="0" err="1"/>
              <a:t>Angry</a:t>
            </a:r>
            <a:r>
              <a:rPr lang="pt-BR" dirty="0"/>
              <a:t> </a:t>
            </a:r>
            <a:r>
              <a:rPr lang="pt-BR" dirty="0" err="1"/>
              <a:t>Birds</a:t>
            </a:r>
            <a:r>
              <a:rPr lang="pt-BR" dirty="0"/>
              <a:t>).</a:t>
            </a:r>
          </a:p>
          <a:p>
            <a:pPr lvl="1"/>
            <a:r>
              <a:rPr lang="pt-BR" dirty="0" smtClean="0"/>
              <a:t>Lua </a:t>
            </a:r>
            <a:r>
              <a:rPr lang="pt-BR" dirty="0"/>
              <a:t>tem um sólido manual de referência e existem vários livros sobre a linguagem.</a:t>
            </a:r>
          </a:p>
          <a:p>
            <a:endParaRPr lang="pt-BR" dirty="0" smtClean="0"/>
          </a:p>
          <a:p>
            <a:r>
              <a:rPr lang="pt-BR" b="1" dirty="0" smtClean="0"/>
              <a:t>É </a:t>
            </a:r>
            <a:r>
              <a:rPr lang="pt-BR" b="1" dirty="0"/>
              <a:t>rápida:</a:t>
            </a:r>
          </a:p>
          <a:p>
            <a:pPr lvl="1"/>
            <a:r>
              <a:rPr lang="pt-BR" dirty="0" smtClean="0"/>
              <a:t>Outras </a:t>
            </a:r>
            <a:r>
              <a:rPr lang="pt-BR" dirty="0"/>
              <a:t>linguagens de script aspiram ser "tão rápidas quanto Lua".</a:t>
            </a:r>
          </a:p>
          <a:p>
            <a:pPr lvl="1"/>
            <a:r>
              <a:rPr lang="pt-BR" dirty="0" smtClean="0"/>
              <a:t>Vários </a:t>
            </a:r>
            <a:r>
              <a:rPr lang="pt-BR" dirty="0"/>
              <a:t>benchmarks mostram Lua como a linguagem mais rápida dentre as linguagens de script interpretadas.</a:t>
            </a:r>
          </a:p>
        </p:txBody>
      </p:sp>
    </p:spTree>
    <p:extLst>
      <p:ext uri="{BB962C8B-B14F-4D97-AF65-F5344CB8AC3E}">
        <p14:creationId xmlns:p14="http://schemas.microsoft.com/office/powerpoint/2010/main" val="236311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escolher Lua?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É portátil:</a:t>
            </a:r>
          </a:p>
          <a:p>
            <a:pPr lvl="1"/>
            <a:r>
              <a:rPr lang="pt-BR" dirty="0" smtClean="0"/>
              <a:t>Lua </a:t>
            </a:r>
            <a:r>
              <a:rPr lang="pt-BR" dirty="0"/>
              <a:t>roda em todos os tipos de Unix e Windows, e também em dispositivos móveis (</a:t>
            </a:r>
            <a:r>
              <a:rPr lang="pt-BR" dirty="0" err="1"/>
              <a:t>Android</a:t>
            </a:r>
            <a:r>
              <a:rPr lang="pt-BR" dirty="0"/>
              <a:t>, iOS, BREW, </a:t>
            </a:r>
            <a:r>
              <a:rPr lang="pt-BR" dirty="0" err="1"/>
              <a:t>Symbian</a:t>
            </a:r>
            <a:r>
              <a:rPr lang="pt-BR" dirty="0"/>
              <a:t>, Windows Phone) e em microprocessadores embutidos (como ARM e </a:t>
            </a:r>
            <a:r>
              <a:rPr lang="pt-BR" dirty="0" err="1"/>
              <a:t>Rabbit</a:t>
            </a:r>
            <a:r>
              <a:rPr lang="pt-BR" dirty="0"/>
              <a:t>, para aplicações como Lego </a:t>
            </a:r>
            <a:r>
              <a:rPr lang="pt-BR" dirty="0" err="1"/>
              <a:t>MindStorms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b="1" dirty="0" smtClean="0"/>
              <a:t>É </a:t>
            </a:r>
            <a:r>
              <a:rPr lang="pt-BR" b="1" dirty="0" err="1"/>
              <a:t>embutível</a:t>
            </a:r>
            <a:r>
              <a:rPr lang="pt-BR" b="1" dirty="0"/>
              <a:t>:</a:t>
            </a:r>
          </a:p>
          <a:p>
            <a:pPr lvl="1"/>
            <a:r>
              <a:rPr lang="pt-BR" dirty="0" smtClean="0"/>
              <a:t>Lua </a:t>
            </a:r>
            <a:r>
              <a:rPr lang="pt-BR" dirty="0"/>
              <a:t>tem uma API simples e bem documentada que permite uma integração forte com código escrito em outras linguagens.</a:t>
            </a:r>
          </a:p>
          <a:p>
            <a:endParaRPr lang="pt-BR" dirty="0" smtClean="0"/>
          </a:p>
          <a:p>
            <a:r>
              <a:rPr lang="pt-BR" b="1" dirty="0" smtClean="0"/>
              <a:t>É </a:t>
            </a:r>
            <a:r>
              <a:rPr lang="pt-BR" b="1" dirty="0"/>
              <a:t>livre:</a:t>
            </a:r>
          </a:p>
          <a:p>
            <a:pPr lvl="1"/>
            <a:r>
              <a:rPr lang="pt-BR" dirty="0" smtClean="0"/>
              <a:t>Lua </a:t>
            </a:r>
            <a:r>
              <a:rPr lang="pt-BR" dirty="0"/>
              <a:t>é software livre de código aberto, distribuída sob licença MIT.</a:t>
            </a:r>
          </a:p>
          <a:p>
            <a:pPr lvl="1"/>
            <a:r>
              <a:rPr lang="pt-BR" dirty="0" smtClean="0"/>
              <a:t>Lua </a:t>
            </a:r>
            <a:r>
              <a:rPr lang="pt-BR" dirty="0"/>
              <a:t>pode ser usada para quaisquer propósitos, incluindo propósitos comerciais, sem qualquer custo ou burocracia.</a:t>
            </a:r>
          </a:p>
        </p:txBody>
      </p:sp>
    </p:spTree>
    <p:extLst>
      <p:ext uri="{BB962C8B-B14F-4D97-AF65-F5344CB8AC3E}">
        <p14:creationId xmlns:p14="http://schemas.microsoft.com/office/powerpoint/2010/main" val="293479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 que faz este programa?</a:t>
            </a:r>
            <a:endParaRPr 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9608" y="2594169"/>
            <a:ext cx="7777163" cy="302852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1800" dirty="0">
                <a:latin typeface="Courier New" pitchFamily="49" charset="0"/>
              </a:rPr>
              <a:t>local </a:t>
            </a:r>
            <a:r>
              <a:rPr lang="pt-BR" sz="1800" dirty="0" err="1">
                <a:latin typeface="Courier New" pitchFamily="49" charset="0"/>
              </a:rPr>
              <a:t>cels</a:t>
            </a:r>
            <a:r>
              <a:rPr lang="pt-BR" sz="1800" dirty="0"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t-BR" sz="1800" dirty="0">
                <a:latin typeface="Courier New" pitchFamily="49" charset="0"/>
              </a:rPr>
              <a:t>local </a:t>
            </a:r>
            <a:r>
              <a:rPr lang="pt-BR" sz="1800" dirty="0" err="1">
                <a:latin typeface="Courier New" pitchFamily="49" charset="0"/>
              </a:rPr>
              <a:t>fahr</a:t>
            </a:r>
            <a:endParaRPr lang="pt-BR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pt-BR" sz="1800" dirty="0" err="1">
                <a:latin typeface="Courier New" pitchFamily="49" charset="0"/>
              </a:rPr>
              <a:t>io.write</a:t>
            </a:r>
            <a:r>
              <a:rPr lang="pt-BR" sz="1800" dirty="0">
                <a:latin typeface="Courier New" pitchFamily="49" charset="0"/>
              </a:rPr>
              <a:t>("Digite a temperatura em Celsius: ")</a:t>
            </a:r>
          </a:p>
          <a:p>
            <a:pPr>
              <a:spcBef>
                <a:spcPct val="20000"/>
              </a:spcBef>
            </a:pPr>
            <a:r>
              <a:rPr lang="pt-BR" sz="1800" dirty="0" err="1">
                <a:latin typeface="Courier New" pitchFamily="49" charset="0"/>
              </a:rPr>
              <a:t>cels</a:t>
            </a:r>
            <a:r>
              <a:rPr lang="pt-BR" sz="1800" dirty="0">
                <a:latin typeface="Courier New" pitchFamily="49" charset="0"/>
              </a:rPr>
              <a:t> = </a:t>
            </a:r>
            <a:r>
              <a:rPr lang="pt-BR" sz="1800" dirty="0" err="1">
                <a:latin typeface="Courier New" pitchFamily="49" charset="0"/>
              </a:rPr>
              <a:t>io.read</a:t>
            </a:r>
            <a:r>
              <a:rPr lang="pt-BR" sz="1800" dirty="0"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pt-BR" sz="1800" dirty="0" err="1">
                <a:latin typeface="Courier New" pitchFamily="49" charset="0"/>
              </a:rPr>
              <a:t>fahr</a:t>
            </a:r>
            <a:r>
              <a:rPr lang="pt-BR" sz="1800" dirty="0">
                <a:latin typeface="Courier New" pitchFamily="49" charset="0"/>
              </a:rPr>
              <a:t> = 1.8 * </a:t>
            </a:r>
            <a:r>
              <a:rPr lang="pt-BR" sz="1800" dirty="0" err="1">
                <a:latin typeface="Courier New" pitchFamily="49" charset="0"/>
              </a:rPr>
              <a:t>cels</a:t>
            </a:r>
            <a:r>
              <a:rPr lang="pt-BR" sz="1800" dirty="0">
                <a:latin typeface="Courier New" pitchFamily="49" charset="0"/>
              </a:rPr>
              <a:t> + 32</a:t>
            </a:r>
          </a:p>
          <a:p>
            <a:pPr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pt-BR" sz="1800" dirty="0" err="1">
                <a:latin typeface="Courier New" pitchFamily="49" charset="0"/>
              </a:rPr>
              <a:t>io.write</a:t>
            </a:r>
            <a:r>
              <a:rPr lang="pt-BR" sz="1800" dirty="0">
                <a:latin typeface="Courier New" pitchFamily="49" charset="0"/>
              </a:rPr>
              <a:t>("Temperatura em Fahrenheit: ", </a:t>
            </a:r>
            <a:r>
              <a:rPr lang="pt-BR" sz="1800" dirty="0" err="1">
                <a:latin typeface="Courier New" pitchFamily="49" charset="0"/>
              </a:rPr>
              <a:t>fahr</a:t>
            </a:r>
            <a:r>
              <a:rPr lang="pt-BR" sz="1800" dirty="0">
                <a:latin typeface="Courier New" pitchFamily="49" charset="0"/>
              </a:rPr>
              <a:t>, "\n");</a:t>
            </a:r>
            <a:endParaRPr lang="pt-BR" sz="1800" dirty="0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Constantes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Variáveis</a:t>
            </a:r>
            <a:r>
              <a:rPr lang="pt-BR" sz="2800" dirty="0"/>
              <a:t> e </a:t>
            </a:r>
            <a:r>
              <a:rPr lang="pt-BR" sz="2800" b="1" dirty="0"/>
              <a:t>constantes</a:t>
            </a:r>
            <a:r>
              <a:rPr lang="pt-BR" sz="2800" dirty="0"/>
              <a:t> são os elementos básicos manipulados por um programa. </a:t>
            </a:r>
          </a:p>
          <a:p>
            <a:endParaRPr lang="pt-BR" sz="1600" dirty="0" smtClean="0"/>
          </a:p>
          <a:p>
            <a:endParaRPr lang="pt-BR" sz="2000" dirty="0"/>
          </a:p>
          <a:p>
            <a:r>
              <a:rPr lang="pt-BR" sz="2800" b="1" dirty="0"/>
              <a:t>Constante</a:t>
            </a:r>
            <a:r>
              <a:rPr lang="pt-BR" sz="2800" dirty="0"/>
              <a:t> é um valor fixo que não se modifica ao longo da execução de um programa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69659" y="4488676"/>
                <a:ext cx="370966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𝑀𝑒𝑑𝑖𝑎𝐹𝑖𝑛𝑎𝑙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𝑁𝑜𝑡𝑎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59" y="4488676"/>
                <a:ext cx="3709669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202107" y="4882107"/>
            <a:ext cx="3303880" cy="513332"/>
            <a:chOff x="4165822" y="4889364"/>
            <a:chExt cx="3303880" cy="513332"/>
          </a:xfrm>
        </p:grpSpPr>
        <p:sp>
          <p:nvSpPr>
            <p:cNvPr id="6" name="Oval 5"/>
            <p:cNvSpPr/>
            <p:nvPr/>
          </p:nvSpPr>
          <p:spPr bwMode="auto">
            <a:xfrm>
              <a:off x="4165822" y="4889364"/>
              <a:ext cx="288000" cy="28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4834" y="5033364"/>
              <a:ext cx="16248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n-lt"/>
                </a:rPr>
                <a:t>valor constante</a:t>
              </a:r>
              <a:endParaRPr lang="pt-BR" dirty="0">
                <a:latin typeface="+mn-lt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 bwMode="auto">
            <a:xfrm flipH="1" flipV="1">
              <a:off x="4453822" y="5033364"/>
              <a:ext cx="1391012" cy="184666"/>
            </a:xfrm>
            <a:prstGeom prst="straightConnector1">
              <a:avLst/>
            </a:prstGeom>
            <a:solidFill>
              <a:schemeClr val="hlink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32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1301</Words>
  <Application>Microsoft Office PowerPoint</Application>
  <PresentationFormat>Apresentação na tela (4:3)</PresentationFormat>
  <Paragraphs>271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Garamond</vt:lpstr>
      <vt:lpstr>Monotype Sorts</vt:lpstr>
      <vt:lpstr>Times New Roman</vt:lpstr>
      <vt:lpstr>Office Theme</vt:lpstr>
      <vt:lpstr>Apresentação do PowerPoint</vt:lpstr>
      <vt:lpstr>Linguagem Lua</vt:lpstr>
      <vt:lpstr>Linguagem Lua</vt:lpstr>
      <vt:lpstr>NIT</vt:lpstr>
      <vt:lpstr>Linguagem Lua</vt:lpstr>
      <vt:lpstr>Por que escolher Lua?</vt:lpstr>
      <vt:lpstr>Por que escolher Lua?</vt:lpstr>
      <vt:lpstr>Exemplo de Programa em Lua</vt:lpstr>
      <vt:lpstr>Variáveis e Constantes</vt:lpstr>
      <vt:lpstr>Variáveis</vt:lpstr>
      <vt:lpstr>Variáveis</vt:lpstr>
      <vt:lpstr>Variáveis em Lua</vt:lpstr>
      <vt:lpstr>Variáveis em Lua</vt:lpstr>
      <vt:lpstr>Tipos de Variáveis da Linguagem Lua</vt:lpstr>
      <vt:lpstr>Declaração de Variáveis em Lua </vt:lpstr>
      <vt:lpstr>Operadores Aritméticos</vt:lpstr>
      <vt:lpstr>Funções de Entrada e Saída em Lua</vt:lpstr>
      <vt:lpstr>Funções de Entrada e Saída em Lua</vt:lpstr>
      <vt:lpstr>Funções de Entrada e Saída em Lua</vt:lpstr>
      <vt:lpstr>Exemplo 01</vt:lpstr>
      <vt:lpstr>Exemplo 1 – Execução Passo-a-Passo</vt:lpstr>
      <vt:lpstr>Exemplo 1 – Execução Passo-a-Passo</vt:lpstr>
      <vt:lpstr>Exemplo 1 – Execução Passo-a-Passo</vt:lpstr>
      <vt:lpstr>Exemplo 1 – Execução Passo-a-Passo</vt:lpstr>
      <vt:lpstr>Exemplo 1 – Execução Passo-a-Passo</vt:lpstr>
      <vt:lpstr>Exemplo 1 – Execução Passo-a-Passo</vt:lpstr>
      <vt:lpstr>Exemplo 1 – Execução Passo-a-Passo</vt:lpstr>
      <vt:lpstr>Programando em C - Exemplo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Linguagem C</dc:title>
  <dc:creator>Edirlei Soares de Lima</dc:creator>
  <cp:lastModifiedBy>Augusto Baffa</cp:lastModifiedBy>
  <cp:revision>282</cp:revision>
  <cp:lastPrinted>2011-10-02T19:34:20Z</cp:lastPrinted>
  <dcterms:created xsi:type="dcterms:W3CDTF">2011-09-17T12:50:29Z</dcterms:created>
  <dcterms:modified xsi:type="dcterms:W3CDTF">2016-02-07T22:07:23Z</dcterms:modified>
</cp:coreProperties>
</file>