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72" r:id="rId3"/>
    <p:sldId id="264" r:id="rId4"/>
    <p:sldId id="273" r:id="rId5"/>
    <p:sldId id="274" r:id="rId6"/>
    <p:sldId id="267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71" r:id="rId15"/>
    <p:sldId id="283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9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75F21A-2DAD-422F-9F2B-65F9F683FBBC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54520B-149B-489E-904E-09FC9341D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0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1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3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0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0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6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6C12-9C4B-4939-A01A-C3FE557BE61F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3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abaffa@inf.puc-rio.br" TargetMode="External"/><Relationship Id="rId2" Type="http://schemas.openxmlformats.org/officeDocument/2006/relationships/hyperlink" Target="http://www.inf.puc-rio.br/~abaffa/eng100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8206680" cy="1470025"/>
          </a:xfrm>
        </p:spPr>
        <p:txBody>
          <a:bodyPr>
            <a:noAutofit/>
          </a:bodyPr>
          <a:lstStyle/>
          <a:p>
            <a:r>
              <a:rPr lang="pt-BR" sz="4000" dirty="0" smtClean="0"/>
              <a:t>Introdução à Engenharia</a:t>
            </a:r>
            <a:br>
              <a:rPr lang="pt-BR" sz="4000" dirty="0" smtClean="0"/>
            </a:br>
            <a:r>
              <a:rPr lang="pt-BR" sz="2800" dirty="0" smtClean="0"/>
              <a:t>ENG1000</a:t>
            </a:r>
            <a:endParaRPr lang="en-US" sz="4000" dirty="0"/>
          </a:p>
        </p:txBody>
      </p:sp>
      <p:pic>
        <p:nvPicPr>
          <p:cNvPr id="1026" name="Picture 2" descr="C:\Users\Edirlei\Desktop\puc-rio-cursos-201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-27384"/>
            <a:ext cx="4384675" cy="10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7544" y="2996952"/>
            <a:ext cx="82066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3200" dirty="0" smtClean="0"/>
              <a:t>Aula 05 </a:t>
            </a:r>
            <a:r>
              <a:rPr lang="pt-BR" sz="3200" dirty="0"/>
              <a:t>– </a:t>
            </a:r>
            <a:r>
              <a:rPr lang="pt-BR" sz="3200" dirty="0" smtClean="0"/>
              <a:t>Funções</a:t>
            </a:r>
            <a:endParaRPr lang="pt-BR" sz="32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750449"/>
            <a:ext cx="2448272" cy="84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" y="5576937"/>
            <a:ext cx="2249679" cy="1296425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370484" y="5877272"/>
            <a:ext cx="6400800" cy="980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mtClean="0">
                <a:solidFill>
                  <a:schemeClr val="tx1"/>
                </a:solidFill>
              </a:rPr>
              <a:t>Prof. Augusto Baffa</a:t>
            </a:r>
          </a:p>
          <a:p>
            <a:r>
              <a:rPr lang="en-US" sz="2200" smtClean="0">
                <a:solidFill>
                  <a:schemeClr val="tx1"/>
                </a:solidFill>
              </a:rPr>
              <a:t>&lt;abaffa@inf.puc-rio.br&gt;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e Valor de Retorno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pt-BR" sz="2400" dirty="0"/>
              <a:t>Uma chamada de uma função pode aparecer dentro de uma expressão maior. Por exemplo, se quiséssemos calcular a metade do volume do cilindro</a:t>
            </a:r>
            <a:r>
              <a:rPr lang="pt-BR" sz="2400" dirty="0" smtClean="0"/>
              <a:t>: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Também pode </a:t>
            </a:r>
            <a:r>
              <a:rPr lang="pt-BR" sz="2400" dirty="0"/>
              <a:t>ser utilizada uma expressão válida na passagem de parâmetros: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1907704" y="3234462"/>
            <a:ext cx="5454352" cy="338554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volume = </a:t>
            </a:r>
            <a:r>
              <a:rPr lang="en-US" sz="1600" dirty="0" err="1" smtClean="0">
                <a:latin typeface="Courier New" pitchFamily="49" charset="0"/>
              </a:rPr>
              <a:t>volume_cilindro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raio,altura</a:t>
            </a:r>
            <a:r>
              <a:rPr lang="en-US" sz="1600" dirty="0">
                <a:latin typeface="Courier New" pitchFamily="49" charset="0"/>
              </a:rPr>
              <a:t>)/</a:t>
            </a:r>
            <a:r>
              <a:rPr lang="en-US" sz="1600" dirty="0" smtClean="0">
                <a:latin typeface="Courier New" pitchFamily="49" charset="0"/>
              </a:rPr>
              <a:t>2.0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9712" y="5250686"/>
            <a:ext cx="5328592" cy="338554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volume = </a:t>
            </a:r>
            <a:r>
              <a:rPr lang="en-US" sz="1600" dirty="0" err="1">
                <a:latin typeface="Courier New" pitchFamily="49" charset="0"/>
              </a:rPr>
              <a:t>volume_cilindro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raio</a:t>
            </a:r>
            <a:r>
              <a:rPr lang="en-US" sz="1600" dirty="0">
                <a:latin typeface="Courier New" pitchFamily="49" charset="0"/>
              </a:rPr>
              <a:t>, 2*</a:t>
            </a:r>
            <a:r>
              <a:rPr lang="en-US" sz="1600" dirty="0" err="1">
                <a:latin typeface="Courier New" pitchFamily="49" charset="0"/>
              </a:rPr>
              <a:t>altura</a:t>
            </a:r>
            <a:r>
              <a:rPr lang="en-US" sz="1600" dirty="0" smtClean="0">
                <a:latin typeface="Courier New" pitchFamily="49" charset="0"/>
              </a:rPr>
              <a:t>)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de Variáveis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Uma variável </a:t>
            </a:r>
            <a:r>
              <a:rPr lang="pt-BR" sz="2800" dirty="0"/>
              <a:t>declarada dentro </a:t>
            </a:r>
            <a:r>
              <a:rPr lang="pt-BR" sz="2800" dirty="0" smtClean="0"/>
              <a:t>de uma função é chamada de </a:t>
            </a:r>
            <a:r>
              <a:rPr lang="pt-BR" sz="2800" b="1" dirty="0" smtClean="0"/>
              <a:t>VARIÁVEL LOCAL</a:t>
            </a:r>
            <a:r>
              <a:rPr lang="pt-BR" sz="2800" dirty="0" smtClean="0"/>
              <a:t>:</a:t>
            </a:r>
          </a:p>
          <a:p>
            <a:pPr lvl="1"/>
            <a:endParaRPr lang="pt-BR" sz="2000" b="1" dirty="0" smtClean="0"/>
          </a:p>
          <a:p>
            <a:pPr lvl="1"/>
            <a:r>
              <a:rPr lang="pt-BR" sz="2400" b="1" dirty="0" smtClean="0"/>
              <a:t>Ela somente é </a:t>
            </a:r>
            <a:r>
              <a:rPr lang="pt-BR" sz="2400" b="1" dirty="0"/>
              <a:t>visível dentro da função que ela está declarada</a:t>
            </a:r>
            <a:r>
              <a:rPr lang="pt-BR" sz="2400" b="1" dirty="0" smtClean="0"/>
              <a:t>.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Assim </a:t>
            </a:r>
            <a:r>
              <a:rPr lang="pt-BR" sz="2400" dirty="0"/>
              <a:t>que a função </a:t>
            </a:r>
            <a:r>
              <a:rPr lang="pt-BR" sz="2400" dirty="0" smtClean="0"/>
              <a:t>termina, os </a:t>
            </a:r>
            <a:r>
              <a:rPr lang="pt-BR" sz="2400" dirty="0"/>
              <a:t>espaços de memória reservados para as suas variáveis locais são liberados </a:t>
            </a:r>
            <a:r>
              <a:rPr lang="pt-BR" sz="2400" dirty="0" smtClean="0"/>
              <a:t>e </a:t>
            </a:r>
            <a:r>
              <a:rPr lang="pt-BR" sz="2400" dirty="0"/>
              <a:t>o programa não pode mais acessar esses espaços.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859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de Variáveis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Variável Local</a:t>
            </a:r>
            <a:r>
              <a:rPr lang="pt-BR" dirty="0" smtClean="0"/>
              <a:t>:</a:t>
            </a:r>
            <a:endParaRPr lang="pt-BR" dirty="0"/>
          </a:p>
          <a:p>
            <a:pPr lvl="1"/>
            <a:r>
              <a:rPr lang="pt-BR" sz="2400" dirty="0" smtClean="0"/>
              <a:t>Uma </a:t>
            </a:r>
            <a:r>
              <a:rPr lang="pt-BR" sz="2400" dirty="0"/>
              <a:t>função pode ser chamada diversas vezes. </a:t>
            </a:r>
            <a:endParaRPr lang="pt-BR" sz="2400" dirty="0" smtClean="0"/>
          </a:p>
          <a:p>
            <a:pPr lvl="2"/>
            <a:r>
              <a:rPr lang="pt-BR" sz="2000" dirty="0" smtClean="0"/>
              <a:t>Para cada execução da função, os espaços das variáveis locais são automaticamente reservados, sendo então liberados ao final da execução.</a:t>
            </a:r>
          </a:p>
          <a:p>
            <a:pPr lvl="2"/>
            <a:endParaRPr lang="pt-BR" sz="2000" dirty="0" smtClean="0"/>
          </a:p>
          <a:p>
            <a:pPr lvl="1"/>
            <a:r>
              <a:rPr lang="pt-BR" sz="2400" b="1" dirty="0" smtClean="0"/>
              <a:t>Dentro </a:t>
            </a:r>
            <a:r>
              <a:rPr lang="pt-BR" sz="2400" b="1" dirty="0"/>
              <a:t>de uma função não se tem acesso a variáveis locais definidas em outras funções</a:t>
            </a:r>
            <a:r>
              <a:rPr lang="pt-BR" sz="2400" b="1" dirty="0" smtClean="0"/>
              <a:t>.</a:t>
            </a:r>
          </a:p>
          <a:p>
            <a:pPr lvl="1"/>
            <a:endParaRPr lang="pt-BR" sz="2400" dirty="0"/>
          </a:p>
          <a:p>
            <a:pPr lvl="1"/>
            <a:r>
              <a:rPr lang="pt-BR" sz="2400" b="1" dirty="0"/>
              <a:t>Os parâmetros de uma função também são variáveis automáticas com escopo dentro da função</a:t>
            </a:r>
            <a:r>
              <a:rPr lang="pt-BR" sz="2400" b="1" dirty="0" smtClean="0"/>
              <a:t>.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48660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207696"/>
            <a:ext cx="3005444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179512" y="1652602"/>
            <a:ext cx="6192688" cy="5016758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volume_cilindro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(raio, altura)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local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volume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volume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* (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raio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^ 2) *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altura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v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local raio, altura, volume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("Entre com o valor do raio: ")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raio 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io.read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("Entre com o valor da altura: ")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altura 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io.read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volume =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volume_cilindro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(raio, altura)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("Volume do cilindro = ", volume)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16216" y="2056637"/>
            <a:ext cx="2520280" cy="13320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pt-BR" dirty="0"/>
              <a:t>Os nomes das variáveis</a:t>
            </a:r>
          </a:p>
          <a:p>
            <a:r>
              <a:rPr lang="pt-BR" dirty="0"/>
              <a:t>locais são iguais mas </a:t>
            </a:r>
          </a:p>
          <a:p>
            <a:r>
              <a:rPr lang="pt-BR" dirty="0"/>
              <a:t>a visibilidade é diferente.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195736" y="2087117"/>
            <a:ext cx="4320480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292080" y="2329429"/>
            <a:ext cx="1224136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>
            <a:off x="3306088" y="2400697"/>
            <a:ext cx="3210128" cy="120936"/>
          </a:xfrm>
          <a:prstGeom prst="bentConnector3">
            <a:avLst>
              <a:gd name="adj1" fmla="val 99742"/>
            </a:avLst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</p:cNvCxnSpPr>
          <p:nvPr/>
        </p:nvCxnSpPr>
        <p:spPr>
          <a:xfrm rot="5400000">
            <a:off x="5616356" y="1624636"/>
            <a:ext cx="396000" cy="3924000"/>
          </a:xfrm>
          <a:prstGeom prst="bentConnector2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Escopo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16712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207696"/>
            <a:ext cx="3005444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de Variáveis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pt-BR" sz="2000" dirty="0"/>
              <a:t>Funções em </a:t>
            </a:r>
            <a:r>
              <a:rPr lang="pt-BR" sz="2000" dirty="0" smtClean="0"/>
              <a:t>Lua </a:t>
            </a:r>
            <a:r>
              <a:rPr lang="pt-BR" sz="2000" b="1" dirty="0"/>
              <a:t>recebem VALORES </a:t>
            </a:r>
            <a:r>
              <a:rPr lang="pt-BR" sz="2000" dirty="0"/>
              <a:t>e </a:t>
            </a:r>
            <a:r>
              <a:rPr lang="pt-BR" sz="2000" b="1" dirty="0"/>
              <a:t>retornam VALORES </a:t>
            </a:r>
            <a:r>
              <a:rPr lang="pt-BR" sz="2000" dirty="0"/>
              <a:t>(e não nomes de variáveis).</a:t>
            </a:r>
          </a:p>
          <a:p>
            <a:endParaRPr lang="pt-BR" sz="1800" dirty="0"/>
          </a:p>
          <a:p>
            <a:r>
              <a:rPr lang="pt-BR" sz="2000" b="1" dirty="0"/>
              <a:t>Os nomes podem coincidir, mas são variáveis distintas</a:t>
            </a:r>
            <a:r>
              <a:rPr lang="pt-BR" sz="2000" dirty="0"/>
              <a:t>.</a:t>
            </a:r>
          </a:p>
          <a:p>
            <a:endParaRPr lang="en-US" sz="2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115616" y="3573015"/>
            <a:ext cx="6696744" cy="2735709"/>
          </a:xfrm>
          <a:prstGeom prst="rect">
            <a:avLst/>
          </a:prstGeom>
          <a:solidFill>
            <a:srgbClr val="EAEAEA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3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800">
                <a:solidFill>
                  <a:schemeClr val="bg2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Tx/>
              <a:buBlip>
                <a:blip r:embed="rId2"/>
              </a:buBlip>
              <a:defRPr sz="2400">
                <a:solidFill>
                  <a:schemeClr val="bg2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000">
                <a:solidFill>
                  <a:schemeClr val="bg2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2000">
                <a:solidFill>
                  <a:schemeClr val="bg2"/>
                </a:solidFill>
                <a:effectLst/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dobra_valor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x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x * 2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local x = 5.0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io.write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dobra_valor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(x))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io.write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(x)</a:t>
            </a:r>
            <a:endParaRPr lang="pt-BR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760296" y="5072040"/>
            <a:ext cx="836650" cy="396044"/>
          </a:xfrm>
          <a:prstGeom prst="straightConnector1">
            <a:avLst/>
          </a:prstGeom>
          <a:solidFill>
            <a:schemeClr val="hlink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4596008" y="4941168"/>
            <a:ext cx="1704184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n-lt"/>
              </a:rPr>
              <a:t>Vai escrever 10.0 na tela</a:t>
            </a:r>
            <a:endParaRPr lang="pt-BR" sz="12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398112" y="5809032"/>
            <a:ext cx="1338664" cy="252028"/>
          </a:xfrm>
          <a:prstGeom prst="straightConnector1">
            <a:avLst/>
          </a:prstGeom>
          <a:solidFill>
            <a:schemeClr val="hlink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743786" y="5930188"/>
            <a:ext cx="162563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n-lt"/>
              </a:rPr>
              <a:t>Vai escrever 5.0 na tela</a:t>
            </a:r>
            <a:endParaRPr lang="pt-BR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63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pt-BR" sz="2800" b="1" dirty="0" smtClean="0"/>
              <a:t>Lista </a:t>
            </a:r>
            <a:r>
              <a:rPr lang="pt-BR" sz="2800" b="1" dirty="0"/>
              <a:t>de Exercícios </a:t>
            </a:r>
            <a:r>
              <a:rPr lang="pt-BR" sz="2800" b="1" dirty="0" smtClean="0"/>
              <a:t>02 </a:t>
            </a:r>
            <a:r>
              <a:rPr lang="pt-BR" sz="2800" b="1" dirty="0"/>
              <a:t>- </a:t>
            </a:r>
            <a:r>
              <a:rPr lang="pt-BR" sz="2800" b="1" dirty="0" smtClean="0"/>
              <a:t>Funções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http://www.inf.puc-rio.br</a:t>
            </a:r>
            <a:r>
              <a:rPr lang="en-US" sz="2800" dirty="0" smtClean="0">
                <a:hlinkClick r:id="rId2"/>
              </a:rPr>
              <a:t>/~abaffa/eng1000/</a:t>
            </a: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err="1" smtClean="0"/>
              <a:t>Enviar</a:t>
            </a:r>
            <a:r>
              <a:rPr lang="en-US" sz="2800" dirty="0" smtClean="0"/>
              <a:t> para </a:t>
            </a:r>
            <a:r>
              <a:rPr lang="en-US" sz="2800" dirty="0" smtClean="0">
                <a:hlinkClick r:id="rId3"/>
              </a:rPr>
              <a:t>abaffa@inf.puc-rio.br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err="1" smtClean="0"/>
              <a:t>Assunto</a:t>
            </a:r>
            <a:r>
              <a:rPr lang="en-US" sz="2800" dirty="0" smtClean="0"/>
              <a:t>: ENG01000 Ex02</a:t>
            </a:r>
          </a:p>
          <a:p>
            <a:pPr marL="0" indent="0" algn="ctr">
              <a:buNone/>
            </a:pPr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 err="1" smtClean="0"/>
              <a:t>Esquecer</a:t>
            </a:r>
            <a:r>
              <a:rPr lang="en-US" sz="2800" dirty="0" smtClean="0"/>
              <a:t> de </a:t>
            </a:r>
            <a:r>
              <a:rPr lang="en-US" sz="2800" dirty="0" err="1" smtClean="0"/>
              <a:t>colocar</a:t>
            </a:r>
            <a:r>
              <a:rPr lang="en-US" sz="2800" dirty="0" smtClean="0"/>
              <a:t> </a:t>
            </a:r>
            <a:r>
              <a:rPr lang="en-US" sz="2800" dirty="0" err="1" smtClean="0"/>
              <a:t>nome</a:t>
            </a:r>
            <a:r>
              <a:rPr lang="en-US" sz="2800" dirty="0" smtClean="0"/>
              <a:t> e </a:t>
            </a:r>
            <a:r>
              <a:rPr lang="en-US" sz="2800" dirty="0" err="1" smtClean="0"/>
              <a:t>matrícula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9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de Código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 smtClean="0"/>
              <a:t>Um programa representa a implementação de uma solução de um determinado problema.</a:t>
            </a:r>
          </a:p>
          <a:p>
            <a:endParaRPr lang="en-US" sz="2800" dirty="0" smtClean="0"/>
          </a:p>
          <a:p>
            <a:r>
              <a:rPr lang="pt-BR" sz="2800" b="1" dirty="0" smtClean="0"/>
              <a:t>É </a:t>
            </a:r>
            <a:r>
              <a:rPr lang="pt-BR" sz="2800" b="1" dirty="0"/>
              <a:t>fundamental </a:t>
            </a:r>
            <a:r>
              <a:rPr lang="pt-BR" sz="2800" b="1" dirty="0" smtClean="0"/>
              <a:t>o programa </a:t>
            </a:r>
            <a:r>
              <a:rPr lang="pt-BR" sz="2800" b="1" dirty="0"/>
              <a:t>seja escrito de forma organizada</a:t>
            </a:r>
            <a:r>
              <a:rPr lang="pt-BR" sz="2800" dirty="0"/>
              <a:t>, a fim de facilitar a manutenção, o </a:t>
            </a:r>
            <a:r>
              <a:rPr lang="pt-BR" sz="2800" dirty="0" err="1"/>
              <a:t>re-uso</a:t>
            </a:r>
            <a:r>
              <a:rPr lang="pt-BR" sz="2800" dirty="0"/>
              <a:t>, a adaptação do código, durante o processo de desenvolvimento ou no futuro</a:t>
            </a:r>
            <a:r>
              <a:rPr lang="pt-BR" sz="2800" dirty="0" smtClean="0"/>
              <a:t>.</a:t>
            </a:r>
          </a:p>
          <a:p>
            <a:endParaRPr lang="pt-BR" sz="2800" dirty="0" smtClean="0"/>
          </a:p>
          <a:p>
            <a:r>
              <a:rPr lang="pt-BR" sz="2800" dirty="0" smtClean="0"/>
              <a:t>Uma maneira de organizar o código é realizando a modularização do programa em </a:t>
            </a:r>
            <a:r>
              <a:rPr lang="pt-BR" sz="2800" b="1" dirty="0" smtClean="0"/>
              <a:t>funções</a:t>
            </a:r>
            <a:r>
              <a:rPr lang="pt-B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9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b="1" dirty="0"/>
              <a:t>Funções</a:t>
            </a:r>
            <a:r>
              <a:rPr lang="pt-BR" sz="2400" dirty="0"/>
              <a:t> </a:t>
            </a:r>
            <a:r>
              <a:rPr lang="pt-BR" sz="2400" dirty="0" smtClean="0"/>
              <a:t>em </a:t>
            </a:r>
            <a:r>
              <a:rPr lang="pt-BR" sz="2400" dirty="0" smtClean="0"/>
              <a:t>Lua </a:t>
            </a:r>
            <a:r>
              <a:rPr lang="pt-BR" sz="2400" dirty="0" smtClean="0"/>
              <a:t>são </a:t>
            </a:r>
            <a:r>
              <a:rPr lang="pt-BR" sz="2400" dirty="0"/>
              <a:t>procedimentos que podem ser executados por outras partes do programa </a:t>
            </a:r>
            <a:r>
              <a:rPr lang="pt-BR" sz="2400" dirty="0" smtClean="0"/>
              <a:t>ou outras funções.</a:t>
            </a:r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b="1" dirty="0"/>
              <a:t>São utilizadas para:</a:t>
            </a:r>
          </a:p>
          <a:p>
            <a:pPr lvl="1"/>
            <a:r>
              <a:rPr lang="pt-BR" sz="2000" dirty="0"/>
              <a:t>Simplificar e organizar o código;</a:t>
            </a:r>
          </a:p>
          <a:p>
            <a:pPr lvl="1"/>
            <a:r>
              <a:rPr lang="pt-BR" sz="2000" dirty="0"/>
              <a:t>Estender a linguagem de programação</a:t>
            </a:r>
            <a:r>
              <a:rPr lang="pt-BR" sz="2000" dirty="0" smtClean="0"/>
              <a:t>;</a:t>
            </a:r>
          </a:p>
          <a:p>
            <a:pPr lvl="1"/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34743"/>
            <a:ext cx="415430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1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800" b="1" dirty="0" smtClean="0"/>
              <a:t>Um </a:t>
            </a:r>
            <a:r>
              <a:rPr lang="pt-BR" sz="2800" b="1" dirty="0"/>
              <a:t>programa </a:t>
            </a:r>
            <a:r>
              <a:rPr lang="pt-BR" sz="2800" b="1" dirty="0" smtClean="0"/>
              <a:t>em Lua </a:t>
            </a:r>
            <a:r>
              <a:rPr lang="pt-BR" sz="2800" b="1" dirty="0"/>
              <a:t>é dividido em pequenas funções:</a:t>
            </a:r>
          </a:p>
          <a:p>
            <a:pPr lvl="1"/>
            <a:r>
              <a:rPr lang="pt-BR" sz="2400" dirty="0"/>
              <a:t>Bons programas são compostos por diversas pequenas funções.</a:t>
            </a:r>
          </a:p>
          <a:p>
            <a:pPr lvl="1"/>
            <a:r>
              <a:rPr lang="pt-BR" sz="2400" dirty="0"/>
              <a:t>Como o próprio nome diz, uma função representa uma funcionalidade.</a:t>
            </a:r>
          </a:p>
          <a:p>
            <a:pPr lvl="1"/>
            <a:r>
              <a:rPr lang="pt-BR" sz="2400" dirty="0"/>
              <a:t>A vantagem de se ter o código modularizado em funções é que o código fica mais fácil de entender, de manter, de atualizar e de reusar.</a:t>
            </a:r>
          </a:p>
          <a:p>
            <a:endParaRPr lang="pt-BR" sz="1900" dirty="0" smtClean="0"/>
          </a:p>
          <a:p>
            <a:r>
              <a:rPr lang="pt-BR" sz="2800" dirty="0" smtClean="0"/>
              <a:t>Nós </a:t>
            </a:r>
            <a:r>
              <a:rPr lang="pt-BR" sz="2800" dirty="0"/>
              <a:t>já estamos usando funções auxiliares para capturar dados oriundos do teclado </a:t>
            </a:r>
            <a:r>
              <a:rPr lang="pt-BR" sz="2800" dirty="0" smtClean="0"/>
              <a:t>(</a:t>
            </a:r>
            <a:r>
              <a:rPr lang="pt-BR" sz="2800" b="1" dirty="0" err="1" smtClean="0"/>
              <a:t>io.read</a:t>
            </a:r>
            <a:r>
              <a:rPr lang="pt-BR" sz="2800" dirty="0" smtClean="0"/>
              <a:t>) </a:t>
            </a:r>
            <a:r>
              <a:rPr lang="pt-BR" sz="2800" dirty="0"/>
              <a:t>e também para imprimir dados na tela como saída </a:t>
            </a:r>
            <a:r>
              <a:rPr lang="pt-BR" sz="2800" dirty="0" smtClean="0"/>
              <a:t>(</a:t>
            </a:r>
            <a:r>
              <a:rPr lang="pt-BR" sz="2800" b="1" dirty="0" err="1" smtClean="0"/>
              <a:t>io.write</a:t>
            </a:r>
            <a:r>
              <a:rPr lang="pt-BR" sz="2800" dirty="0" smtClean="0"/>
              <a:t>).</a:t>
            </a:r>
            <a:endParaRPr lang="pt-BR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Funções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907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endParaRPr lang="pt-BR" sz="2400" dirty="0"/>
          </a:p>
          <a:p>
            <a:pPr>
              <a:buFont typeface="Monotype Sorts" pitchFamily="2" charset="2"/>
              <a:buNone/>
              <a:defRPr/>
            </a:pPr>
            <a:endParaRPr lang="pt-BR" sz="2400" dirty="0"/>
          </a:p>
          <a:p>
            <a:pPr>
              <a:buFont typeface="Monotype Sorts" pitchFamily="2" charset="2"/>
              <a:buNone/>
              <a:defRPr/>
            </a:pPr>
            <a:endParaRPr lang="pt-BR" sz="2400" dirty="0"/>
          </a:p>
          <a:p>
            <a:pPr lvl="1">
              <a:buFontTx/>
              <a:buNone/>
              <a:defRPr/>
            </a:pPr>
            <a:r>
              <a:rPr lang="pt-BR" sz="2000" b="1" dirty="0" err="1" smtClean="0">
                <a:latin typeface="Courier New" pitchFamily="49" charset="0"/>
              </a:rPr>
              <a:t>function</a:t>
            </a:r>
            <a:r>
              <a:rPr lang="pt-BR" sz="2000" b="1" dirty="0" smtClean="0">
                <a:solidFill>
                  <a:srgbClr val="CC0000"/>
                </a:solidFill>
                <a:latin typeface="Courier New" pitchFamily="49" charset="0"/>
              </a:rPr>
              <a:t> </a:t>
            </a:r>
            <a:r>
              <a:rPr lang="pt-BR" sz="2000" b="1" dirty="0" err="1" smtClean="0">
                <a:solidFill>
                  <a:srgbClr val="008000"/>
                </a:solidFill>
                <a:latin typeface="Courier New" pitchFamily="49" charset="0"/>
              </a:rPr>
              <a:t>nome_da_funcao</a:t>
            </a:r>
            <a:r>
              <a:rPr lang="pt-BR" sz="2000" b="1" dirty="0" smtClean="0">
                <a:latin typeface="Courier New" pitchFamily="49" charset="0"/>
              </a:rPr>
              <a:t> </a:t>
            </a:r>
            <a:r>
              <a:rPr lang="pt-BR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pt-BR" sz="2000" b="1" dirty="0" smtClean="0">
                <a:solidFill>
                  <a:schemeClr val="tx2"/>
                </a:solidFill>
                <a:latin typeface="Courier New" pitchFamily="49" charset="0"/>
              </a:rPr>
              <a:t>parâmetros, parâmetro)</a:t>
            </a:r>
            <a:r>
              <a:rPr lang="pt-BR" sz="20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endParaRPr lang="pt-BR" sz="20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pt-BR" sz="2000" b="1" dirty="0" smtClean="0">
                <a:latin typeface="Courier New" pitchFamily="49" charset="0"/>
              </a:rPr>
              <a:t>  </a:t>
            </a:r>
            <a:r>
              <a:rPr lang="pt-BR" sz="2000" b="1" dirty="0" err="1">
                <a:latin typeface="Courier New" pitchFamily="49" charset="0"/>
              </a:rPr>
              <a:t>variaveis</a:t>
            </a:r>
            <a:r>
              <a:rPr lang="pt-BR" sz="2000" b="1" dirty="0">
                <a:latin typeface="Courier New" pitchFamily="49" charset="0"/>
              </a:rPr>
              <a:t> locais</a:t>
            </a:r>
          </a:p>
          <a:p>
            <a:pPr lvl="1">
              <a:buFontTx/>
              <a:buNone/>
              <a:defRPr/>
            </a:pPr>
            <a:endParaRPr lang="pt-BR" sz="2000" b="1" dirty="0">
              <a:latin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pt-BR" sz="2000" b="1" dirty="0">
                <a:latin typeface="Courier New" pitchFamily="49" charset="0"/>
              </a:rPr>
              <a:t>  </a:t>
            </a:r>
            <a:r>
              <a:rPr lang="pt-BR" sz="2000" b="1" dirty="0" err="1">
                <a:latin typeface="Courier New" pitchFamily="49" charset="0"/>
              </a:rPr>
              <a:t>instrucoes</a:t>
            </a:r>
            <a:r>
              <a:rPr lang="pt-BR" sz="2000" b="1" dirty="0">
                <a:latin typeface="Courier New" pitchFamily="49" charset="0"/>
              </a:rPr>
              <a:t> em </a:t>
            </a:r>
            <a:r>
              <a:rPr lang="pt-BR" sz="2000" b="1" dirty="0" smtClean="0">
                <a:latin typeface="Courier New" pitchFamily="49" charset="0"/>
              </a:rPr>
              <a:t>Lua </a:t>
            </a:r>
            <a:r>
              <a:rPr lang="pt-BR" sz="2000" b="1" dirty="0">
                <a:latin typeface="Courier New" pitchFamily="49" charset="0"/>
              </a:rPr>
              <a:t>(comandos = </a:t>
            </a:r>
            <a:r>
              <a:rPr lang="pt-BR" sz="2000" b="1" dirty="0" err="1">
                <a:latin typeface="Courier New" pitchFamily="49" charset="0"/>
              </a:rPr>
              <a:t>expressoes</a:t>
            </a:r>
            <a:r>
              <a:rPr lang="pt-BR" sz="2000" b="1" dirty="0">
                <a:latin typeface="Courier New" pitchFamily="49" charset="0"/>
              </a:rPr>
              <a:t> e operadores</a:t>
            </a:r>
            <a:r>
              <a:rPr lang="pt-BR" sz="2000" b="1" dirty="0" smtClean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latin typeface="Courier New" pitchFamily="49" charset="0"/>
              </a:rPr>
              <a:t>	</a:t>
            </a:r>
            <a:endParaRPr lang="en-US" sz="2000" b="1" dirty="0" smtClean="0">
              <a:latin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en-US" sz="2000" b="1" dirty="0" err="1" smtClean="0">
                <a:latin typeface="Courier New" pitchFamily="49" charset="0"/>
              </a:rPr>
              <a:t>retorno</a:t>
            </a:r>
            <a:endParaRPr lang="pt-BR" sz="2000" b="1" dirty="0">
              <a:latin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pt-BR" sz="2000" b="1" dirty="0" err="1" smtClean="0">
                <a:latin typeface="Courier New" pitchFamily="49" charset="0"/>
              </a:rPr>
              <a:t>end</a:t>
            </a:r>
            <a:endParaRPr lang="en-US" sz="2000" b="1" dirty="0">
              <a:latin typeface="Courier New" pitchFamily="49" charset="0"/>
            </a:endParaRPr>
          </a:p>
          <a:p>
            <a:endParaRPr 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833244" y="1746547"/>
            <a:ext cx="2869696" cy="738664"/>
          </a:xfrm>
          <a:prstGeom prst="rect">
            <a:avLst/>
          </a:prstGeom>
          <a:noFill/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400" b="1" dirty="0">
                <a:solidFill>
                  <a:srgbClr val="008000"/>
                </a:solidFill>
              </a:rPr>
              <a:t>Um programa </a:t>
            </a:r>
            <a:r>
              <a:rPr lang="pt-BR" sz="1400" b="1" dirty="0" smtClean="0">
                <a:solidFill>
                  <a:srgbClr val="008000"/>
                </a:solidFill>
              </a:rPr>
              <a:t>lua </a:t>
            </a:r>
            <a:r>
              <a:rPr lang="pt-BR" sz="1400" b="1" dirty="0">
                <a:solidFill>
                  <a:srgbClr val="008000"/>
                </a:solidFill>
              </a:rPr>
              <a:t>não pode</a:t>
            </a:r>
          </a:p>
          <a:p>
            <a:pPr eaLnBrk="1" hangingPunct="1"/>
            <a:r>
              <a:rPr lang="pt-BR" sz="1400" b="1" dirty="0">
                <a:solidFill>
                  <a:srgbClr val="008000"/>
                </a:solidFill>
              </a:rPr>
              <a:t>ter duas funções com o mesmo</a:t>
            </a:r>
          </a:p>
          <a:p>
            <a:pPr eaLnBrk="1" hangingPunct="1"/>
            <a:r>
              <a:rPr lang="pt-BR" sz="1400" b="1" dirty="0">
                <a:solidFill>
                  <a:srgbClr val="008000"/>
                </a:solidFill>
              </a:rPr>
              <a:t>nome.</a:t>
            </a:r>
            <a:endParaRPr lang="en-US" sz="1400" b="1" dirty="0">
              <a:solidFill>
                <a:srgbClr val="008000"/>
              </a:solidFill>
            </a:endParaRPr>
          </a:p>
        </p:txBody>
      </p:sp>
      <p:cxnSp>
        <p:nvCxnSpPr>
          <p:cNvPr id="7" name="AutoShape 9"/>
          <p:cNvCxnSpPr>
            <a:cxnSpLocks noChangeShapeType="1"/>
          </p:cNvCxnSpPr>
          <p:nvPr/>
        </p:nvCxnSpPr>
        <p:spPr bwMode="auto">
          <a:xfrm flipV="1">
            <a:off x="4464819" y="2115879"/>
            <a:ext cx="1368425" cy="576819"/>
          </a:xfrm>
          <a:prstGeom prst="bentConnector3">
            <a:avLst>
              <a:gd name="adj1" fmla="val 133"/>
            </a:avLst>
          </a:prstGeom>
          <a:noFill/>
          <a:ln w="12700">
            <a:solidFill>
              <a:srgbClr val="00CC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909709" y="4688705"/>
            <a:ext cx="281038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400" b="1" dirty="0">
                <a:solidFill>
                  <a:schemeClr val="tx2"/>
                </a:solidFill>
              </a:rPr>
              <a:t>Se uma função não tem uma</a:t>
            </a:r>
          </a:p>
          <a:p>
            <a:pPr eaLnBrk="1" hangingPunct="1"/>
            <a:r>
              <a:rPr lang="pt-BR" sz="1400" b="1" dirty="0">
                <a:solidFill>
                  <a:schemeClr val="tx2"/>
                </a:solidFill>
              </a:rPr>
              <a:t>lista de parâmetros colocamos</a:t>
            </a:r>
          </a:p>
          <a:p>
            <a:pPr eaLnBrk="1" hangingPunct="1"/>
            <a:r>
              <a:rPr lang="pt-BR" sz="1400" b="1" dirty="0" smtClean="0">
                <a:solidFill>
                  <a:schemeClr val="tx2"/>
                </a:solidFill>
              </a:rPr>
              <a:t>apenas </a:t>
            </a:r>
            <a:r>
              <a:rPr lang="pt-BR" sz="1400" b="1" dirty="0">
                <a:solidFill>
                  <a:schemeClr val="tx2"/>
                </a:solidFill>
              </a:rPr>
              <a:t>o ().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9" name="AutoShape 12"/>
          <p:cNvCxnSpPr>
            <a:cxnSpLocks noChangeShapeType="1"/>
            <a:stCxn id="8" idx="3"/>
          </p:cNvCxnSpPr>
          <p:nvPr/>
        </p:nvCxnSpPr>
        <p:spPr bwMode="auto">
          <a:xfrm flipH="1" flipV="1">
            <a:off x="8149949" y="2873851"/>
            <a:ext cx="570145" cy="2184186"/>
          </a:xfrm>
          <a:prstGeom prst="bentConnector4">
            <a:avLst>
              <a:gd name="adj1" fmla="val -40095"/>
              <a:gd name="adj2" fmla="val 100320"/>
            </a:avLst>
          </a:prstGeom>
          <a:noFill/>
          <a:ln w="12700">
            <a:solidFill>
              <a:srgbClr val="3399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924300" y="5728295"/>
            <a:ext cx="33099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600" b="1" dirty="0"/>
              <a:t>Consiste no bloco de comandos</a:t>
            </a:r>
          </a:p>
          <a:p>
            <a:pPr eaLnBrk="1" hangingPunct="1"/>
            <a:r>
              <a:rPr lang="pt-BR" sz="1600" b="1" dirty="0"/>
              <a:t>que compõem a função.</a:t>
            </a:r>
            <a:endParaRPr lang="en-US" sz="1600" b="1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 flipV="1">
            <a:off x="3491880" y="4626570"/>
            <a:ext cx="1512888" cy="1081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Funções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79512" y="2041527"/>
            <a:ext cx="8743411" cy="4195785"/>
          </a:xfrm>
          <a:prstGeom prst="rect">
            <a:avLst/>
          </a:prstGeom>
          <a:solidFill>
            <a:srgbClr val="EAEAEA"/>
          </a:solidFill>
        </p:spPr>
        <p:txBody>
          <a:bodyPr/>
          <a:lstStyle>
            <a:lvl1pPr marL="34290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32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8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Tx/>
              <a:buBlip>
                <a:blip r:embed="rId2"/>
              </a:buBlip>
              <a:defRPr sz="24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Blip>
                <a:blip r:embed="rId2"/>
              </a:buBlip>
              <a:defRPr sz="20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 sz="20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celsius_fahrenheit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tc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local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1.8 *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+ 32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local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cels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fahr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io.write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Digite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temperatura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Celsius: ")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cels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io.read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celsius_fahrenheit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cels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io.write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Temperatura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Fahrenheit: ",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8104" y="2276872"/>
            <a:ext cx="316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--[ </a:t>
            </a:r>
            <a:r>
              <a:rPr lang="pt-BR" dirty="0" smtClean="0">
                <a:solidFill>
                  <a:srgbClr val="00B050"/>
                </a:solidFill>
              </a:rPr>
              <a:t>Podemos </a:t>
            </a:r>
            <a:r>
              <a:rPr lang="pt-BR" dirty="0">
                <a:solidFill>
                  <a:srgbClr val="00B050"/>
                </a:solidFill>
              </a:rPr>
              <a:t>usar essa função em qualquer </a:t>
            </a:r>
            <a:r>
              <a:rPr lang="pt-BR" dirty="0" smtClean="0">
                <a:solidFill>
                  <a:srgbClr val="00B050"/>
                </a:solidFill>
              </a:rPr>
              <a:t>outro programa </a:t>
            </a:r>
            <a:r>
              <a:rPr lang="pt-BR" dirty="0">
                <a:solidFill>
                  <a:srgbClr val="00B050"/>
                </a:solidFill>
              </a:rPr>
              <a:t>que precise de uma conversão deste tipo</a:t>
            </a:r>
            <a:r>
              <a:rPr lang="pt-BR" dirty="0" smtClean="0">
                <a:solidFill>
                  <a:srgbClr val="00B050"/>
                </a:solidFill>
              </a:rPr>
              <a:t>. </a:t>
            </a:r>
            <a:r>
              <a:rPr lang="pt-BR" dirty="0" smtClean="0">
                <a:solidFill>
                  <a:srgbClr val="00B050"/>
                </a:solidFill>
              </a:rPr>
              <a:t>--]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e Valor de Retorno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Uma função deve ter sua INTERFACE bem definida, tanto do ponto de vista </a:t>
            </a:r>
            <a:r>
              <a:rPr lang="pt-BR" sz="2800" b="1" dirty="0"/>
              <a:t>semântico</a:t>
            </a:r>
            <a:r>
              <a:rPr lang="pt-BR" sz="2800" dirty="0"/>
              <a:t> quanto do ponto de vista </a:t>
            </a:r>
            <a:r>
              <a:rPr lang="pt-BR" sz="2800" b="1" dirty="0"/>
              <a:t>sintático</a:t>
            </a:r>
            <a:r>
              <a:rPr lang="pt-BR" sz="2800" dirty="0"/>
              <a:t>:</a:t>
            </a:r>
          </a:p>
          <a:p>
            <a:endParaRPr lang="pt-BR" sz="2800" dirty="0"/>
          </a:p>
          <a:p>
            <a:pPr lvl="1"/>
            <a:r>
              <a:rPr lang="pt-BR" sz="2000" b="1" dirty="0"/>
              <a:t>SEMÂNTICO</a:t>
            </a:r>
            <a:r>
              <a:rPr lang="pt-BR" sz="2000" dirty="0"/>
              <a:t>: quando projetamos uma função, identificamos sua funcionalidade e com isso definimos que dados de entrada são recebidos e qual o resultado (saída) é produzido pela função</a:t>
            </a:r>
            <a:r>
              <a:rPr lang="pt-BR" sz="2000" dirty="0" smtClean="0"/>
              <a:t>.</a:t>
            </a:r>
          </a:p>
          <a:p>
            <a:pPr lvl="1"/>
            <a:endParaRPr lang="pt-BR" sz="2000" dirty="0"/>
          </a:p>
          <a:p>
            <a:pPr lvl="1"/>
            <a:r>
              <a:rPr lang="pt-BR" sz="2000" b="1" dirty="0" smtClean="0"/>
              <a:t>SINTÁTICO</a:t>
            </a:r>
            <a:r>
              <a:rPr lang="pt-BR" sz="2000" dirty="0"/>
              <a:t>: os tipos dos dados de entrada e saída são especificados no cabeçalho da função.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42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207696"/>
            <a:ext cx="3005444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e Valor de Retorno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Exemplo:</a:t>
            </a:r>
          </a:p>
          <a:p>
            <a:endParaRPr lang="pt-BR" dirty="0"/>
          </a:p>
          <a:p>
            <a:endParaRPr lang="en-US" dirty="0" smtClean="0"/>
          </a:p>
          <a:p>
            <a:endParaRPr lang="pt-BR" dirty="0" smtClean="0"/>
          </a:p>
          <a:p>
            <a:r>
              <a:rPr lang="pt-BR" sz="2400" dirty="0" smtClean="0"/>
              <a:t>Exemplo de função </a:t>
            </a:r>
            <a:r>
              <a:rPr lang="pt-BR" sz="2400" dirty="0"/>
              <a:t>que </a:t>
            </a:r>
            <a:r>
              <a:rPr lang="pt-BR" sz="2400" dirty="0" smtClean="0"/>
              <a:t>recebe </a:t>
            </a:r>
            <a:r>
              <a:rPr lang="pt-BR" sz="2400" dirty="0"/>
              <a:t>mais de um </a:t>
            </a:r>
            <a:r>
              <a:rPr lang="pt-BR" sz="2400" dirty="0" smtClean="0"/>
              <a:t>parâmetro: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941372" y="2381578"/>
            <a:ext cx="4487168" cy="338554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function </a:t>
            </a:r>
            <a:r>
              <a:rPr lang="en-US" sz="1600" dirty="0" err="1" smtClean="0">
                <a:latin typeface="Courier New" pitchFamily="49" charset="0"/>
              </a:rPr>
              <a:t>celsius_fahrenheit</a:t>
            </a:r>
            <a:r>
              <a:rPr lang="en-US" sz="1600" dirty="0" smtClean="0">
                <a:latin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tc</a:t>
            </a:r>
            <a:r>
              <a:rPr lang="en-US" sz="1600" dirty="0">
                <a:latin typeface="Courier New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371378" y="3018438"/>
            <a:ext cx="2861168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Um único parâmetro de entrada</a:t>
            </a:r>
          </a:p>
        </p:txBody>
      </p:sp>
      <p:cxnSp>
        <p:nvCxnSpPr>
          <p:cNvPr id="6" name="Elbow Connector 4"/>
          <p:cNvCxnSpPr>
            <a:cxnSpLocks noChangeShapeType="1"/>
          </p:cNvCxnSpPr>
          <p:nvPr/>
        </p:nvCxnSpPr>
        <p:spPr bwMode="auto">
          <a:xfrm>
            <a:off x="5386533" y="2563379"/>
            <a:ext cx="561975" cy="447675"/>
          </a:xfrm>
          <a:prstGeom prst="bentConnector2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6"/>
          <p:cNvSpPr/>
          <p:nvPr/>
        </p:nvSpPr>
        <p:spPr>
          <a:xfrm>
            <a:off x="958447" y="4625841"/>
            <a:ext cx="4990061" cy="1323439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600" dirty="0" err="1">
                <a:latin typeface="Courier New" pitchFamily="49" charset="0"/>
              </a:rPr>
              <a:t>function</a:t>
            </a:r>
            <a:r>
              <a:rPr lang="pt-BR" sz="1600" dirty="0">
                <a:latin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</a:rPr>
              <a:t>volume_cilindro</a:t>
            </a:r>
            <a:r>
              <a:rPr lang="pt-BR" sz="1600" dirty="0">
                <a:latin typeface="Courier New" pitchFamily="49" charset="0"/>
              </a:rPr>
              <a:t>(</a:t>
            </a:r>
            <a:r>
              <a:rPr lang="pt-BR" sz="1600" b="1" dirty="0">
                <a:solidFill>
                  <a:srgbClr val="00B0F0"/>
                </a:solidFill>
                <a:latin typeface="Courier New" pitchFamily="49" charset="0"/>
              </a:rPr>
              <a:t>r</a:t>
            </a:r>
            <a:r>
              <a:rPr lang="pt-BR" sz="1600" dirty="0">
                <a:latin typeface="Courier New" pitchFamily="49" charset="0"/>
              </a:rPr>
              <a:t>, </a:t>
            </a:r>
            <a:r>
              <a:rPr lang="pt-BR" sz="1600" b="1" dirty="0">
                <a:solidFill>
                  <a:srgbClr val="00B0F0"/>
                </a:solidFill>
                <a:latin typeface="Courier New" pitchFamily="49" charset="0"/>
              </a:rPr>
              <a:t>h</a:t>
            </a:r>
            <a:r>
              <a:rPr lang="pt-BR" sz="1600" dirty="0">
                <a:latin typeface="Courier New" pitchFamily="49" charset="0"/>
              </a:rPr>
              <a:t>)</a:t>
            </a:r>
          </a:p>
          <a:p>
            <a:pPr>
              <a:defRPr/>
            </a:pPr>
            <a:r>
              <a:rPr lang="pt-BR" sz="1600" dirty="0">
                <a:latin typeface="Courier New" pitchFamily="49" charset="0"/>
              </a:rPr>
              <a:t>   local v</a:t>
            </a:r>
          </a:p>
          <a:p>
            <a:pPr>
              <a:defRPr/>
            </a:pPr>
            <a:r>
              <a:rPr lang="pt-BR" sz="1600" dirty="0">
                <a:latin typeface="Courier New" pitchFamily="49" charset="0"/>
              </a:rPr>
              <a:t>   v = </a:t>
            </a:r>
            <a:r>
              <a:rPr lang="pt-BR" sz="1600" dirty="0" err="1">
                <a:latin typeface="Courier New" pitchFamily="49" charset="0"/>
              </a:rPr>
              <a:t>math.pi</a:t>
            </a:r>
            <a:r>
              <a:rPr lang="pt-BR" sz="1600" dirty="0">
                <a:latin typeface="Courier New" pitchFamily="49" charset="0"/>
              </a:rPr>
              <a:t> * (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</a:rPr>
              <a:t>r ^ 2</a:t>
            </a:r>
            <a:r>
              <a:rPr lang="pt-BR" sz="1600" dirty="0">
                <a:latin typeface="Courier New" pitchFamily="49" charset="0"/>
              </a:rPr>
              <a:t>) * h</a:t>
            </a:r>
          </a:p>
          <a:p>
            <a:pPr>
              <a:defRPr/>
            </a:pPr>
            <a:r>
              <a:rPr lang="pt-BR" sz="1600" dirty="0">
                <a:latin typeface="Courier New" pitchFamily="49" charset="0"/>
              </a:rPr>
              <a:t>   </a:t>
            </a:r>
            <a:r>
              <a:rPr lang="pt-BR" sz="1600" dirty="0" err="1">
                <a:latin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</a:rPr>
              <a:t> v</a:t>
            </a:r>
          </a:p>
          <a:p>
            <a:pPr>
              <a:defRPr/>
            </a:pPr>
            <a:r>
              <a:rPr lang="pt-BR" sz="1600" dirty="0" err="1">
                <a:latin typeface="Courier New" pitchFamily="49" charset="0"/>
              </a:rPr>
              <a:t>end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9824" y="4418528"/>
            <a:ext cx="264326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Dois parâmetros de </a:t>
            </a:r>
            <a:r>
              <a:rPr lang="pt-B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entrada. Cada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um deve ter </a:t>
            </a:r>
            <a:r>
              <a:rPr lang="pt-B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seu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tipo e </a:t>
            </a:r>
            <a:r>
              <a:rPr lang="pt-B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nome declarados</a:t>
            </a:r>
            <a:endParaRPr lang="pt-BR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Elbow Connector 11"/>
          <p:cNvCxnSpPr>
            <a:cxnSpLocks noChangeShapeType="1"/>
            <a:stCxn id="9" idx="1"/>
          </p:cNvCxnSpPr>
          <p:nvPr/>
        </p:nvCxnSpPr>
        <p:spPr bwMode="auto">
          <a:xfrm flipH="1">
            <a:off x="4689118" y="4787860"/>
            <a:ext cx="1480706" cy="5104"/>
          </a:xfrm>
          <a:prstGeom prst="straightConnector1">
            <a:avLst/>
          </a:prstGeom>
          <a:noFill/>
          <a:ln w="12700" algn="ctr">
            <a:solidFill>
              <a:srgbClr val="3399FF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740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e Valor de Retorno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7664" y="1772816"/>
            <a:ext cx="6246440" cy="4278094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volume_cilindro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(r, h)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local v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v 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* (r ^ 2) * h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v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end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local raio, altura, volume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("Entre com o valor do raio: ")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raio 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io.read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("Entre com o valor da altura: ")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altura 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io.read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volume =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volume_cilindro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(raio, altura)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io.write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("Volume do cilindro = ", volume)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4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906</Words>
  <Application>Microsoft Office PowerPoint</Application>
  <PresentationFormat>Apresentação na tela (4:3)</PresentationFormat>
  <Paragraphs>171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Monotype Sorts</vt:lpstr>
      <vt:lpstr>Office Theme</vt:lpstr>
      <vt:lpstr>Introdução à Engenharia ENG1000</vt:lpstr>
      <vt:lpstr>Organização de Código</vt:lpstr>
      <vt:lpstr>Funções</vt:lpstr>
      <vt:lpstr>Funções</vt:lpstr>
      <vt:lpstr>Criando Novas Funções</vt:lpstr>
      <vt:lpstr>Criando Novas Funções</vt:lpstr>
      <vt:lpstr>Parâmetros e Valor de Retorno</vt:lpstr>
      <vt:lpstr>Parâmetros e Valor de Retorno</vt:lpstr>
      <vt:lpstr>Parâmetros e Valor de Retorno</vt:lpstr>
      <vt:lpstr>Parâmetros e Valor de Retorno</vt:lpstr>
      <vt:lpstr>Escopo de Variáveis</vt:lpstr>
      <vt:lpstr>Escopo de Variáveis</vt:lpstr>
      <vt:lpstr>Escopo de Variáveis</vt:lpstr>
      <vt:lpstr>Escopo de Variáveis</vt:lpstr>
      <vt:lpstr>Exercícios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</dc:title>
  <dc:creator>Edirlei Soares de Lima</dc:creator>
  <cp:lastModifiedBy>Augusto Baffa</cp:lastModifiedBy>
  <cp:revision>283</cp:revision>
  <cp:lastPrinted>2011-10-02T19:34:20Z</cp:lastPrinted>
  <dcterms:created xsi:type="dcterms:W3CDTF">2011-09-17T12:50:29Z</dcterms:created>
  <dcterms:modified xsi:type="dcterms:W3CDTF">2016-02-07T22:46:47Z</dcterms:modified>
</cp:coreProperties>
</file>