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2" r:id="rId25"/>
    <p:sldId id="279" r:id="rId26"/>
    <p:sldId id="280" r:id="rId2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39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39" autoAdjust="0"/>
  </p:normalViewPr>
  <p:slideViewPr>
    <p:cSldViewPr>
      <p:cViewPr varScale="1">
        <p:scale>
          <a:sx n="109" d="100"/>
          <a:sy n="109" d="100"/>
        </p:scale>
        <p:origin x="167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575F21A-2DAD-422F-9F2B-65F9F683FBBC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454520B-149B-489E-904E-09FC9341DF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34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4520B-149B-489E-904E-09FC9341DF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5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416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708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212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53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205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383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2/8/2016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900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2/8/2016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679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2/8/2016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982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719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468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16C12-9C4B-4939-A01A-C3FE557BE61F}" type="datetimeFigureOut">
              <a:rPr lang="en-US" smtClean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030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mailto:abaffa@inf.puc-rio.br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ove2d.org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io.zerobrane.com/documentation.html" TargetMode="External"/><Relationship Id="rId2" Type="http://schemas.openxmlformats.org/officeDocument/2006/relationships/hyperlink" Target="https://www.love2d.org/wiki/Main_Pag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tudio.zerobrane.com/download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dirlei\Desktop\puc-rio-cursos-2011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-27384"/>
            <a:ext cx="4384675" cy="101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67544" y="2996952"/>
            <a:ext cx="820668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pt-BR" sz="3200" dirty="0"/>
              <a:t>Aula </a:t>
            </a:r>
            <a:r>
              <a:rPr lang="pt-BR" sz="3200" dirty="0" smtClean="0"/>
              <a:t>11 </a:t>
            </a:r>
            <a:r>
              <a:rPr lang="pt-BR" sz="3200" dirty="0"/>
              <a:t>– </a:t>
            </a:r>
            <a:r>
              <a:rPr lang="it-IT" sz="3200" dirty="0"/>
              <a:t>Tutorial ZeroBrane Studio e Löve</a:t>
            </a:r>
            <a:r>
              <a:rPr lang="pt-BR" sz="3200" dirty="0" smtClean="0"/>
              <a:t>2D</a:t>
            </a:r>
            <a:endParaRPr lang="pt-BR" sz="3200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539552" y="1268760"/>
            <a:ext cx="8206680" cy="1470025"/>
          </a:xfrm>
        </p:spPr>
        <p:txBody>
          <a:bodyPr>
            <a:noAutofit/>
          </a:bodyPr>
          <a:lstStyle/>
          <a:p>
            <a:r>
              <a:rPr lang="pt-BR" sz="4000" dirty="0" smtClean="0"/>
              <a:t>Introdução à Engenharia</a:t>
            </a:r>
            <a:br>
              <a:rPr lang="pt-BR" sz="4000" dirty="0" smtClean="0"/>
            </a:br>
            <a:r>
              <a:rPr lang="pt-BR" sz="2800" dirty="0" smtClean="0"/>
              <a:t>ENG1000</a:t>
            </a:r>
            <a:endParaRPr lang="en-US" sz="400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370484" y="5013176"/>
            <a:ext cx="6400800" cy="980728"/>
          </a:xfrm>
        </p:spPr>
        <p:txBody>
          <a:bodyPr>
            <a:noAutofit/>
          </a:bodyPr>
          <a:lstStyle/>
          <a:p>
            <a:r>
              <a:rPr lang="en-US" sz="2200" dirty="0" smtClean="0">
                <a:solidFill>
                  <a:schemeClr val="tx1"/>
                </a:solidFill>
              </a:rPr>
              <a:t>Prof. Augusto Baffa</a:t>
            </a:r>
          </a:p>
          <a:p>
            <a:r>
              <a:rPr lang="en-US" sz="2200" dirty="0">
                <a:solidFill>
                  <a:schemeClr val="tx1"/>
                </a:solidFill>
              </a:rPr>
              <a:t>&lt; </a:t>
            </a:r>
            <a:r>
              <a:rPr lang="en-US" sz="2200">
                <a:solidFill>
                  <a:schemeClr val="tx1"/>
                </a:solidFill>
                <a:hlinkClick r:id="rId4"/>
              </a:rPr>
              <a:t>abaffa@inf.puc-rio.br</a:t>
            </a:r>
            <a:r>
              <a:rPr lang="en-US" sz="2200" smtClean="0">
                <a:solidFill>
                  <a:schemeClr val="tx1"/>
                </a:solidFill>
              </a:rPr>
              <a:t>&gt;</a:t>
            </a:r>
            <a:endParaRPr lang="en-US" sz="2200" dirty="0" smtClean="0">
              <a:solidFill>
                <a:schemeClr val="tx1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6370"/>
            <a:ext cx="2448272" cy="846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053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Tutorial - </a:t>
            </a:r>
            <a:r>
              <a:rPr lang="pt-BR" dirty="0" err="1"/>
              <a:t>ZeroBrane</a:t>
            </a:r>
            <a:r>
              <a:rPr lang="pt-BR" dirty="0"/>
              <a:t> Studio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 startAt="8"/>
            </a:pPr>
            <a:r>
              <a:rPr lang="pt-BR" sz="2400" dirty="0"/>
              <a:t>Execute o programa (menu Project-&gt;</a:t>
            </a:r>
            <a:r>
              <a:rPr lang="pt-BR" sz="2400" dirty="0" err="1"/>
              <a:t>Run</a:t>
            </a:r>
            <a:r>
              <a:rPr lang="pt-BR" sz="2400" dirty="0"/>
              <a:t>)</a:t>
            </a:r>
            <a:endParaRPr lang="pt-BR" sz="2400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276872"/>
            <a:ext cx="5998832" cy="4361483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2492560" y="2538528"/>
            <a:ext cx="792088" cy="360040"/>
          </a:xfrm>
          <a:prstGeom prst="ellipse">
            <a:avLst/>
          </a:prstGeom>
          <a:noFill/>
          <a:ln>
            <a:solidFill>
              <a:srgbClr val="F139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253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Tutorial - </a:t>
            </a:r>
            <a:r>
              <a:rPr lang="pt-BR" dirty="0" err="1"/>
              <a:t>ZeroBrane</a:t>
            </a:r>
            <a:r>
              <a:rPr lang="pt-BR" dirty="0"/>
              <a:t> Studio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 startAt="9"/>
            </a:pPr>
            <a:r>
              <a:rPr lang="pt-BR" sz="2400" dirty="0"/>
              <a:t>O resultado da execução do programa será exibida na aba “Output”:</a:t>
            </a:r>
            <a:endParaRPr lang="pt-BR" sz="2400" b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448357"/>
            <a:ext cx="5904656" cy="4293011"/>
          </a:xfrm>
          <a:prstGeom prst="rect">
            <a:avLst/>
          </a:prstGeom>
        </p:spPr>
      </p:pic>
      <p:sp>
        <p:nvSpPr>
          <p:cNvPr id="7" name="Elipse 6"/>
          <p:cNvSpPr/>
          <p:nvPr/>
        </p:nvSpPr>
        <p:spPr>
          <a:xfrm>
            <a:off x="1331640" y="5157192"/>
            <a:ext cx="5400600" cy="1584176"/>
          </a:xfrm>
          <a:prstGeom prst="ellipse">
            <a:avLst/>
          </a:prstGeom>
          <a:noFill/>
          <a:ln>
            <a:solidFill>
              <a:srgbClr val="F139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5574768" y="4600625"/>
            <a:ext cx="1781944" cy="646331"/>
          </a:xfrm>
          <a:prstGeom prst="rect">
            <a:avLst/>
          </a:prstGeom>
          <a:solidFill>
            <a:srgbClr val="F1397F"/>
          </a:solidFill>
          <a:ln>
            <a:solidFill>
              <a:srgbClr val="F1397F"/>
            </a:solidFill>
          </a:ln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Você deve digitar aqui os dados solicitados pelo seu programa.</a:t>
            </a:r>
          </a:p>
        </p:txBody>
      </p:sp>
      <p:cxnSp>
        <p:nvCxnSpPr>
          <p:cNvPr id="10" name="Conector de seta reta 9"/>
          <p:cNvCxnSpPr>
            <a:stCxn id="8" idx="1"/>
          </p:cNvCxnSpPr>
          <p:nvPr/>
        </p:nvCxnSpPr>
        <p:spPr>
          <a:xfrm flipH="1">
            <a:off x="3419872" y="4923791"/>
            <a:ext cx="2154896" cy="953481"/>
          </a:xfrm>
          <a:prstGeom prst="straightConnector1">
            <a:avLst/>
          </a:prstGeom>
          <a:ln w="38100">
            <a:solidFill>
              <a:srgbClr val="F139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507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Tutorial - </a:t>
            </a:r>
            <a:r>
              <a:rPr lang="pt-BR" dirty="0" err="1"/>
              <a:t>ZeroBrane</a:t>
            </a:r>
            <a:r>
              <a:rPr lang="pt-BR" dirty="0"/>
              <a:t> Studio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Erros existentes no programa também são exibidos na aba “output”. Exemplo:</a:t>
            </a:r>
            <a:endParaRPr lang="pt-BR" sz="2400" b="1" dirty="0"/>
          </a:p>
        </p:txBody>
      </p:sp>
      <p:sp>
        <p:nvSpPr>
          <p:cNvPr id="9" name="Retângulo 8"/>
          <p:cNvSpPr/>
          <p:nvPr/>
        </p:nvSpPr>
        <p:spPr>
          <a:xfrm>
            <a:off x="457200" y="3232135"/>
            <a:ext cx="8229600" cy="32932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local numero1, numero2, resultado</a:t>
            </a:r>
          </a:p>
          <a:p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io.writer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Digite o primeiro numero: ")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numero1 =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io.read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io.write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("Digite o segundo numero: ")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numero2 =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io.read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resultado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numero1 + numero2</a:t>
            </a:r>
          </a:p>
          <a:p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io.write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("Resultado da soma é ", resultado, "\n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5574768" y="2708920"/>
            <a:ext cx="1781944" cy="461665"/>
          </a:xfrm>
          <a:prstGeom prst="rect">
            <a:avLst/>
          </a:prstGeom>
          <a:solidFill>
            <a:srgbClr val="F1397F"/>
          </a:solidFill>
          <a:ln>
            <a:solidFill>
              <a:srgbClr val="F1397F"/>
            </a:solidFill>
          </a:ln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O comando </a:t>
            </a:r>
            <a:r>
              <a:rPr lang="pt-BR" sz="1200" dirty="0" err="1">
                <a:solidFill>
                  <a:schemeClr val="bg1"/>
                </a:solidFill>
              </a:rPr>
              <a:t>io.writer</a:t>
            </a:r>
            <a:r>
              <a:rPr lang="pt-BR" sz="1200" dirty="0">
                <a:solidFill>
                  <a:schemeClr val="bg1"/>
                </a:solidFill>
              </a:rPr>
              <a:t> não existe.</a:t>
            </a:r>
          </a:p>
        </p:txBody>
      </p:sp>
      <p:cxnSp>
        <p:nvCxnSpPr>
          <p:cNvPr id="10" name="Conector de seta reta 9"/>
          <p:cNvCxnSpPr>
            <a:stCxn id="8" idx="1"/>
          </p:cNvCxnSpPr>
          <p:nvPr/>
        </p:nvCxnSpPr>
        <p:spPr>
          <a:xfrm flipH="1">
            <a:off x="1691680" y="2939753"/>
            <a:ext cx="3883088" cy="1137319"/>
          </a:xfrm>
          <a:prstGeom prst="straightConnector1">
            <a:avLst/>
          </a:prstGeom>
          <a:ln w="38100">
            <a:solidFill>
              <a:srgbClr val="F139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369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Tutorial - </a:t>
            </a:r>
            <a:r>
              <a:rPr lang="pt-BR" dirty="0" err="1"/>
              <a:t>ZeroBrane</a:t>
            </a:r>
            <a:r>
              <a:rPr lang="pt-BR" dirty="0"/>
              <a:t> Studio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Ao tentarmos executar o programa, o seguinte erro será exibido:</a:t>
            </a:r>
          </a:p>
          <a:p>
            <a:pPr marL="0" indent="0" algn="ctr">
              <a:buNone/>
            </a:pPr>
            <a:r>
              <a:rPr lang="pt-BR" sz="2000" dirty="0">
                <a:solidFill>
                  <a:srgbClr val="F1397F"/>
                </a:solidFill>
              </a:rPr>
              <a:t>“…\programa1.lua:3: </a:t>
            </a:r>
            <a:r>
              <a:rPr lang="pt-BR" sz="2000" dirty="0" err="1">
                <a:solidFill>
                  <a:srgbClr val="F1397F"/>
                </a:solidFill>
              </a:rPr>
              <a:t>attempt</a:t>
            </a:r>
            <a:r>
              <a:rPr lang="pt-BR" sz="2000" dirty="0">
                <a:solidFill>
                  <a:srgbClr val="F1397F"/>
                </a:solidFill>
              </a:rPr>
              <a:t> </a:t>
            </a:r>
            <a:r>
              <a:rPr lang="pt-BR" sz="2000" dirty="0" err="1">
                <a:solidFill>
                  <a:srgbClr val="F1397F"/>
                </a:solidFill>
              </a:rPr>
              <a:t>to</a:t>
            </a:r>
            <a:r>
              <a:rPr lang="pt-BR" sz="2000" dirty="0">
                <a:solidFill>
                  <a:srgbClr val="F1397F"/>
                </a:solidFill>
              </a:rPr>
              <a:t> </a:t>
            </a:r>
            <a:r>
              <a:rPr lang="pt-BR" sz="2000" dirty="0" err="1">
                <a:solidFill>
                  <a:srgbClr val="F1397F"/>
                </a:solidFill>
              </a:rPr>
              <a:t>call</a:t>
            </a:r>
            <a:r>
              <a:rPr lang="pt-BR" sz="2000" dirty="0">
                <a:solidFill>
                  <a:srgbClr val="F1397F"/>
                </a:solidFill>
              </a:rPr>
              <a:t> </a:t>
            </a:r>
            <a:r>
              <a:rPr lang="pt-BR" sz="2000" dirty="0" err="1">
                <a:solidFill>
                  <a:srgbClr val="F1397F"/>
                </a:solidFill>
              </a:rPr>
              <a:t>field</a:t>
            </a:r>
            <a:r>
              <a:rPr lang="pt-BR" sz="2000" dirty="0">
                <a:solidFill>
                  <a:srgbClr val="F1397F"/>
                </a:solidFill>
              </a:rPr>
              <a:t> '</a:t>
            </a:r>
            <a:r>
              <a:rPr lang="pt-BR" sz="2000" dirty="0" err="1">
                <a:solidFill>
                  <a:srgbClr val="F1397F"/>
                </a:solidFill>
              </a:rPr>
              <a:t>writer</a:t>
            </a:r>
            <a:r>
              <a:rPr lang="pt-BR" sz="2000" dirty="0">
                <a:solidFill>
                  <a:srgbClr val="F1397F"/>
                </a:solidFill>
              </a:rPr>
              <a:t>' (a </a:t>
            </a:r>
            <a:r>
              <a:rPr lang="pt-BR" sz="2000" dirty="0" err="1">
                <a:solidFill>
                  <a:srgbClr val="F1397F"/>
                </a:solidFill>
              </a:rPr>
              <a:t>nil</a:t>
            </a:r>
            <a:r>
              <a:rPr lang="pt-BR" sz="2000" dirty="0">
                <a:solidFill>
                  <a:srgbClr val="F1397F"/>
                </a:solidFill>
              </a:rPr>
              <a:t> </a:t>
            </a:r>
            <a:r>
              <a:rPr lang="pt-BR" sz="2000" dirty="0" err="1">
                <a:solidFill>
                  <a:srgbClr val="F1397F"/>
                </a:solidFill>
              </a:rPr>
              <a:t>value</a:t>
            </a:r>
            <a:r>
              <a:rPr lang="pt-BR" sz="2000" dirty="0">
                <a:solidFill>
                  <a:srgbClr val="F1397F"/>
                </a:solidFill>
              </a:rPr>
              <a:t>)”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852936"/>
            <a:ext cx="5267668" cy="3829886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1619672" y="5589240"/>
            <a:ext cx="6120680" cy="1008112"/>
          </a:xfrm>
          <a:prstGeom prst="ellipse">
            <a:avLst/>
          </a:prstGeom>
          <a:noFill/>
          <a:ln>
            <a:solidFill>
              <a:srgbClr val="F139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4362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Löve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5915000" cy="4525963"/>
          </a:xfrm>
        </p:spPr>
        <p:txBody>
          <a:bodyPr>
            <a:normAutofit/>
          </a:bodyPr>
          <a:lstStyle/>
          <a:p>
            <a:r>
              <a:rPr lang="pt-BR" sz="2400" b="1" dirty="0" err="1"/>
              <a:t>Löve</a:t>
            </a:r>
            <a:r>
              <a:rPr lang="pt-BR" sz="2400" dirty="0"/>
              <a:t> é um Framework para criação de jogos 2D na linguagem de programação Lua</a:t>
            </a:r>
          </a:p>
          <a:p>
            <a:endParaRPr lang="pt-BR" sz="2400" dirty="0" smtClean="0"/>
          </a:p>
          <a:p>
            <a:r>
              <a:rPr lang="pt-BR" sz="2400" b="1" dirty="0" err="1" smtClean="0"/>
              <a:t>Multiplataforma</a:t>
            </a:r>
            <a:r>
              <a:rPr lang="pt-BR" sz="2400" dirty="0" smtClean="0"/>
              <a:t> </a:t>
            </a:r>
            <a:r>
              <a:rPr lang="pt-BR" sz="2400" dirty="0"/>
              <a:t>(Windows, Linux e Mac)</a:t>
            </a:r>
          </a:p>
          <a:p>
            <a:endParaRPr lang="pt-BR" sz="2400" dirty="0" smtClean="0"/>
          </a:p>
          <a:p>
            <a:r>
              <a:rPr lang="pt-BR" sz="2400" b="1" dirty="0" smtClean="0"/>
              <a:t>Open </a:t>
            </a:r>
            <a:r>
              <a:rPr lang="pt-BR" sz="2400" b="1" dirty="0" err="1"/>
              <a:t>Source</a:t>
            </a:r>
            <a:endParaRPr lang="pt-BR" sz="2400" b="1" dirty="0"/>
          </a:p>
          <a:p>
            <a:endParaRPr lang="pt-BR" sz="2400" dirty="0" smtClean="0"/>
          </a:p>
          <a:p>
            <a:r>
              <a:rPr lang="pt-BR" sz="2400" b="1" dirty="0" smtClean="0"/>
              <a:t>Totalmente </a:t>
            </a:r>
            <a:r>
              <a:rPr lang="pt-BR" sz="2400" b="1" dirty="0"/>
              <a:t>gratuito</a:t>
            </a:r>
            <a:r>
              <a:rPr lang="pt-BR" sz="2400" dirty="0"/>
              <a:t> e pode ser usado em qualquer tipo de projeto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208" y="1600199"/>
            <a:ext cx="2395071" cy="15439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248" y="3861048"/>
            <a:ext cx="1725487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1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Löve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46" y="1592742"/>
            <a:ext cx="3641826" cy="191695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398" y="1844824"/>
            <a:ext cx="4320480" cy="242588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115" y="3203711"/>
            <a:ext cx="3744416" cy="292991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4109" y="3967723"/>
            <a:ext cx="4284470" cy="240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976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Löve2D: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pt-BR" dirty="0">
                <a:hlinkClick r:id="rId2"/>
              </a:rPr>
              <a:t>https://www.love2d.org</a:t>
            </a:r>
            <a:r>
              <a:rPr lang="pt-BR" dirty="0" smtClean="0">
                <a:hlinkClick r:id="rId2"/>
              </a:rPr>
              <a:t>/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3176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Instalação - </a:t>
            </a:r>
            <a:r>
              <a:rPr lang="pt-BR" dirty="0" err="1"/>
              <a:t>Löve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pt-BR" sz="2800" dirty="0"/>
              <a:t>Instale o </a:t>
            </a:r>
            <a:r>
              <a:rPr lang="pt-BR" sz="2800" b="1" dirty="0" err="1"/>
              <a:t>Löve</a:t>
            </a:r>
            <a:r>
              <a:rPr lang="pt-BR" sz="2800" dirty="0"/>
              <a:t> seguindo as instruções da instalação, mantendo a configuração padrão.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980" y="2894857"/>
            <a:ext cx="4202039" cy="325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585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Tutorial - </a:t>
            </a:r>
            <a:r>
              <a:rPr lang="pt-BR" dirty="0" err="1"/>
              <a:t>ZeroBrane</a:t>
            </a:r>
            <a:r>
              <a:rPr lang="pt-BR" dirty="0"/>
              <a:t> Studio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 startAt="2"/>
            </a:pPr>
            <a:r>
              <a:rPr lang="pt-BR" sz="2400" dirty="0"/>
              <a:t>Para </a:t>
            </a:r>
            <a:r>
              <a:rPr lang="pt-BR" sz="2400" b="1" dirty="0"/>
              <a:t>iniciar um novo projeto</a:t>
            </a:r>
            <a:r>
              <a:rPr lang="pt-BR" sz="2400" dirty="0"/>
              <a:t>, selecione a pasta onde o projeto será criado clicando no local indicado na imagem: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564904"/>
            <a:ext cx="4976160" cy="4012726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3024664" y="2996952"/>
            <a:ext cx="432048" cy="432048"/>
          </a:xfrm>
          <a:prstGeom prst="ellipse">
            <a:avLst/>
          </a:prstGeom>
          <a:noFill/>
          <a:ln>
            <a:solidFill>
              <a:srgbClr val="F139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/>
          <p:cNvCxnSpPr/>
          <p:nvPr/>
        </p:nvCxnSpPr>
        <p:spPr>
          <a:xfrm flipH="1">
            <a:off x="3249480" y="2419182"/>
            <a:ext cx="1368152" cy="758626"/>
          </a:xfrm>
          <a:prstGeom prst="straightConnector1">
            <a:avLst/>
          </a:prstGeom>
          <a:ln w="38100">
            <a:solidFill>
              <a:srgbClr val="F139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879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Tutorial - </a:t>
            </a:r>
            <a:r>
              <a:rPr lang="pt-BR" dirty="0" err="1"/>
              <a:t>ZeroBrane</a:t>
            </a:r>
            <a:r>
              <a:rPr lang="pt-BR" dirty="0"/>
              <a:t> Studio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 startAt="3"/>
            </a:pPr>
            <a:r>
              <a:rPr lang="pt-BR" sz="2400" dirty="0"/>
              <a:t>Um novo </a:t>
            </a:r>
            <a:r>
              <a:rPr lang="pt-BR" sz="2400" b="1" dirty="0"/>
              <a:t>documento em branco</a:t>
            </a:r>
            <a:r>
              <a:rPr lang="pt-BR" sz="2400" dirty="0"/>
              <a:t> será automaticamente criado e você poderá escrever o seu programa nele</a:t>
            </a:r>
            <a:r>
              <a:rPr lang="pt-BR" sz="2400" dirty="0" smtClean="0"/>
              <a:t>: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1400" b="1" dirty="0" smtClean="0"/>
          </a:p>
          <a:p>
            <a:pPr marL="0" indent="0">
              <a:buNone/>
            </a:pPr>
            <a:r>
              <a:rPr lang="en-US" sz="2400" b="1" dirty="0" err="1" smtClean="0"/>
              <a:t>Exemplo</a:t>
            </a:r>
            <a:r>
              <a:rPr lang="en-US" sz="2400" b="1" dirty="0" smtClean="0"/>
              <a:t>:</a:t>
            </a:r>
            <a:endParaRPr lang="pt-BR" sz="2400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706" y="2440749"/>
            <a:ext cx="3628588" cy="2844863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457200" y="5805264"/>
            <a:ext cx="82296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love.draw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love.graphics.print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("Hello World", 360, 300)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812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ZeroBrane</a:t>
            </a:r>
            <a:r>
              <a:rPr lang="pt-BR" dirty="0"/>
              <a:t> </a:t>
            </a:r>
            <a:r>
              <a:rPr lang="pt-BR" dirty="0" smtClean="0"/>
              <a:t>Studio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Ambiente de programação Lua:</a:t>
            </a:r>
          </a:p>
          <a:p>
            <a:pPr lvl="1"/>
            <a:r>
              <a:rPr lang="pt-BR" sz="2000" dirty="0" err="1" smtClean="0"/>
              <a:t>Debugging</a:t>
            </a:r>
            <a:r>
              <a:rPr lang="pt-BR" sz="2000" dirty="0"/>
              <a:t>;</a:t>
            </a:r>
          </a:p>
          <a:p>
            <a:pPr lvl="1"/>
            <a:r>
              <a:rPr lang="pt-BR" sz="2000" dirty="0" err="1" smtClean="0"/>
              <a:t>Code</a:t>
            </a:r>
            <a:r>
              <a:rPr lang="pt-BR" sz="2000" dirty="0" smtClean="0"/>
              <a:t> </a:t>
            </a:r>
            <a:r>
              <a:rPr lang="pt-BR" sz="2000" dirty="0" err="1"/>
              <a:t>completion</a:t>
            </a:r>
            <a:r>
              <a:rPr lang="pt-BR" sz="2000" dirty="0"/>
              <a:t>;</a:t>
            </a:r>
          </a:p>
          <a:p>
            <a:pPr lvl="1"/>
            <a:r>
              <a:rPr lang="pt-BR" sz="2000" dirty="0" err="1" smtClean="0"/>
              <a:t>Syntax</a:t>
            </a:r>
            <a:r>
              <a:rPr lang="pt-BR" sz="2000" dirty="0" smtClean="0"/>
              <a:t> </a:t>
            </a:r>
            <a:r>
              <a:rPr lang="pt-BR" sz="2000" dirty="0" err="1"/>
              <a:t>highlighting</a:t>
            </a:r>
            <a:r>
              <a:rPr lang="pt-BR" sz="2000" dirty="0"/>
              <a:t>;</a:t>
            </a:r>
          </a:p>
          <a:p>
            <a:pPr lvl="1"/>
            <a:r>
              <a:rPr lang="pt-BR" sz="2000" dirty="0" smtClean="0"/>
              <a:t>Live </a:t>
            </a:r>
            <a:r>
              <a:rPr lang="pt-BR" sz="2000" dirty="0" err="1"/>
              <a:t>coding</a:t>
            </a:r>
            <a:r>
              <a:rPr lang="pt-BR" sz="2000" dirty="0" smtClean="0"/>
              <a:t>;</a:t>
            </a:r>
          </a:p>
          <a:p>
            <a:pPr lvl="1"/>
            <a:endParaRPr lang="pt-BR" sz="2000" dirty="0"/>
          </a:p>
          <a:p>
            <a:r>
              <a:rPr lang="pt-BR" sz="2400" dirty="0" smtClean="0"/>
              <a:t>Suporta </a:t>
            </a:r>
            <a:r>
              <a:rPr lang="pt-BR" sz="2400" dirty="0"/>
              <a:t>varias game </a:t>
            </a:r>
            <a:r>
              <a:rPr lang="pt-BR" sz="2400" dirty="0" err="1"/>
              <a:t>engines</a:t>
            </a:r>
            <a:r>
              <a:rPr lang="pt-BR" sz="2400" dirty="0"/>
              <a:t> baseadas na linguagem lua:</a:t>
            </a:r>
          </a:p>
          <a:p>
            <a:pPr lvl="1"/>
            <a:r>
              <a:rPr lang="pt-BR" sz="2000" dirty="0" err="1" smtClean="0"/>
              <a:t>Löve</a:t>
            </a:r>
            <a:r>
              <a:rPr lang="pt-BR" sz="2000" dirty="0"/>
              <a:t>;</a:t>
            </a:r>
          </a:p>
          <a:p>
            <a:pPr lvl="1"/>
            <a:r>
              <a:rPr lang="pt-BR" sz="2000" dirty="0" smtClean="0"/>
              <a:t>Corona</a:t>
            </a:r>
            <a:r>
              <a:rPr lang="pt-BR" sz="2000" dirty="0"/>
              <a:t>;</a:t>
            </a:r>
          </a:p>
          <a:p>
            <a:pPr lvl="1"/>
            <a:r>
              <a:rPr lang="pt-BR" sz="2000" dirty="0" err="1" smtClean="0"/>
              <a:t>Gideros</a:t>
            </a:r>
            <a:r>
              <a:rPr lang="pt-BR" sz="2000" dirty="0"/>
              <a:t>;</a:t>
            </a:r>
          </a:p>
          <a:p>
            <a:pPr lvl="1"/>
            <a:r>
              <a:rPr lang="pt-BR" sz="2000" dirty="0" err="1" smtClean="0"/>
              <a:t>Moai</a:t>
            </a:r>
            <a:r>
              <a:rPr lang="pt-BR" sz="2000" dirty="0"/>
              <a:t>;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234" y="1988840"/>
            <a:ext cx="2888566" cy="1558325"/>
          </a:xfrm>
          <a:prstGeom prst="rect">
            <a:avLst/>
          </a:prstGeom>
          <a:noFill/>
        </p:spPr>
      </p:pic>
      <p:pic>
        <p:nvPicPr>
          <p:cNvPr id="1026" name="Picture 2" descr="Love-logo-512x256.png (512×256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496" y="4581128"/>
            <a:ext cx="2736304" cy="1368152"/>
          </a:xfrm>
          <a:prstGeom prst="rect">
            <a:avLst/>
          </a:prstGeom>
          <a:solidFill>
            <a:srgbClr val="F1397F"/>
          </a:solidFill>
        </p:spPr>
      </p:pic>
    </p:spTree>
    <p:extLst>
      <p:ext uri="{BB962C8B-B14F-4D97-AF65-F5344CB8AC3E}">
        <p14:creationId xmlns:p14="http://schemas.microsoft.com/office/powerpoint/2010/main" val="1930880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472" y="2598401"/>
            <a:ext cx="5581391" cy="388995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Tutorial - </a:t>
            </a:r>
            <a:r>
              <a:rPr lang="pt-BR" dirty="0" err="1"/>
              <a:t>ZeroBrane</a:t>
            </a:r>
            <a:r>
              <a:rPr lang="pt-BR" dirty="0"/>
              <a:t> Studio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 startAt="4"/>
            </a:pPr>
            <a:r>
              <a:rPr lang="pt-BR" sz="2400" dirty="0"/>
              <a:t>Salve o seu programa (menu File-&gt;</a:t>
            </a:r>
            <a:r>
              <a:rPr lang="pt-BR" sz="2400" dirty="0" err="1"/>
              <a:t>Save</a:t>
            </a:r>
            <a:r>
              <a:rPr lang="pt-BR" sz="2400" dirty="0"/>
              <a:t>) com o nome </a:t>
            </a:r>
            <a:r>
              <a:rPr lang="pt-BR" sz="2400" b="1" dirty="0" smtClean="0"/>
              <a:t>“</a:t>
            </a:r>
            <a:r>
              <a:rPr lang="pt-BR" sz="2400" b="1" dirty="0" err="1" smtClean="0"/>
              <a:t>main.lua</a:t>
            </a:r>
            <a:r>
              <a:rPr lang="pt-BR" sz="2400" b="1" dirty="0"/>
              <a:t>”</a:t>
            </a:r>
          </a:p>
        </p:txBody>
      </p:sp>
      <p:sp>
        <p:nvSpPr>
          <p:cNvPr id="6" name="Elipse 5"/>
          <p:cNvSpPr/>
          <p:nvPr/>
        </p:nvSpPr>
        <p:spPr>
          <a:xfrm>
            <a:off x="2771800" y="5373216"/>
            <a:ext cx="1008112" cy="432048"/>
          </a:xfrm>
          <a:prstGeom prst="ellipse">
            <a:avLst/>
          </a:prstGeom>
          <a:noFill/>
          <a:ln>
            <a:solidFill>
              <a:srgbClr val="F139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578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442" y="2420888"/>
            <a:ext cx="4564652" cy="419910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Tutorial - </a:t>
            </a:r>
            <a:r>
              <a:rPr lang="pt-BR" dirty="0" err="1"/>
              <a:t>ZeroBrane</a:t>
            </a:r>
            <a:r>
              <a:rPr lang="pt-BR" dirty="0"/>
              <a:t> Studio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 startAt="5"/>
            </a:pPr>
            <a:r>
              <a:rPr lang="pt-BR" sz="2400" dirty="0"/>
              <a:t>Selecione o interpretador </a:t>
            </a:r>
            <a:r>
              <a:rPr lang="pt-BR" sz="2400" b="1" dirty="0" smtClean="0"/>
              <a:t>Love2D </a:t>
            </a:r>
            <a:r>
              <a:rPr lang="pt-BR" sz="2400" dirty="0"/>
              <a:t>(menu Project-&gt;Lua </a:t>
            </a:r>
            <a:r>
              <a:rPr lang="pt-BR" sz="2400" dirty="0" err="1"/>
              <a:t>Interpreter</a:t>
            </a:r>
            <a:r>
              <a:rPr lang="pt-BR" sz="2400" dirty="0"/>
              <a:t>-&gt;</a:t>
            </a:r>
            <a:r>
              <a:rPr lang="pt-BR" sz="2400" dirty="0" smtClean="0"/>
              <a:t>Love2D)</a:t>
            </a:r>
            <a:endParaRPr lang="pt-BR" sz="2400" b="1" dirty="0"/>
          </a:p>
        </p:txBody>
      </p:sp>
      <p:sp>
        <p:nvSpPr>
          <p:cNvPr id="6" name="Elipse 5"/>
          <p:cNvSpPr/>
          <p:nvPr/>
        </p:nvSpPr>
        <p:spPr>
          <a:xfrm>
            <a:off x="4436776" y="5499648"/>
            <a:ext cx="1008112" cy="432048"/>
          </a:xfrm>
          <a:prstGeom prst="ellipse">
            <a:avLst/>
          </a:prstGeom>
          <a:noFill/>
          <a:ln>
            <a:solidFill>
              <a:srgbClr val="F139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6900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204864"/>
            <a:ext cx="5616624" cy="440351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Tutorial - </a:t>
            </a:r>
            <a:r>
              <a:rPr lang="pt-BR" dirty="0" err="1"/>
              <a:t>ZeroBrane</a:t>
            </a:r>
            <a:r>
              <a:rPr lang="pt-BR" dirty="0"/>
              <a:t> Studio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 startAt="6"/>
            </a:pPr>
            <a:r>
              <a:rPr lang="pt-BR" sz="2400" dirty="0"/>
              <a:t>Execute o programa (menu Project-&gt;</a:t>
            </a:r>
            <a:r>
              <a:rPr lang="pt-BR" sz="2400" dirty="0" err="1"/>
              <a:t>Run</a:t>
            </a:r>
            <a:r>
              <a:rPr lang="pt-BR" sz="2400" dirty="0"/>
              <a:t>)</a:t>
            </a:r>
            <a:endParaRPr lang="pt-BR" sz="2400" b="1" dirty="0"/>
          </a:p>
        </p:txBody>
      </p:sp>
      <p:sp>
        <p:nvSpPr>
          <p:cNvPr id="5" name="Elipse 4"/>
          <p:cNvSpPr/>
          <p:nvPr/>
        </p:nvSpPr>
        <p:spPr>
          <a:xfrm>
            <a:off x="2808640" y="2529736"/>
            <a:ext cx="792088" cy="360040"/>
          </a:xfrm>
          <a:prstGeom prst="ellipse">
            <a:avLst/>
          </a:prstGeom>
          <a:noFill/>
          <a:ln>
            <a:solidFill>
              <a:srgbClr val="F139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774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Tutorial - </a:t>
            </a:r>
            <a:r>
              <a:rPr lang="pt-BR" dirty="0" err="1"/>
              <a:t>ZeroBrane</a:t>
            </a:r>
            <a:r>
              <a:rPr lang="pt-BR" dirty="0"/>
              <a:t> Studio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 startAt="7"/>
            </a:pPr>
            <a:r>
              <a:rPr lang="pt-BR" sz="2400" dirty="0"/>
              <a:t>O programa será executado e a mensagem “</a:t>
            </a:r>
            <a:r>
              <a:rPr lang="pt-BR" sz="2400" dirty="0" err="1"/>
              <a:t>Hello</a:t>
            </a:r>
            <a:r>
              <a:rPr lang="pt-BR" sz="2400" dirty="0"/>
              <a:t> World” será exibida na tela:</a:t>
            </a:r>
            <a:endParaRPr lang="pt-BR" sz="2400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644" y="2708920"/>
            <a:ext cx="4834711" cy="378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562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Tutorial - </a:t>
            </a:r>
            <a:r>
              <a:rPr lang="pt-BR" dirty="0" err="1"/>
              <a:t>ZeroBrane</a:t>
            </a:r>
            <a:r>
              <a:rPr lang="pt-BR" dirty="0"/>
              <a:t> Studio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Se o seu código tiver algum erro, o erro será exibido diretamente na tela do seu programa</a:t>
            </a:r>
            <a:r>
              <a:rPr lang="pt-BR" sz="2400" dirty="0" smtClean="0"/>
              <a:t>.</a:t>
            </a:r>
          </a:p>
          <a:p>
            <a:endParaRPr lang="pt-BR" sz="2400" dirty="0"/>
          </a:p>
          <a:p>
            <a:r>
              <a:rPr lang="pt-BR" sz="2400" dirty="0" smtClean="0"/>
              <a:t>Por </a:t>
            </a:r>
            <a:r>
              <a:rPr lang="pt-BR" sz="2400" dirty="0"/>
              <a:t>exemplo, se tivéssemos escrito o seguinte programa:</a:t>
            </a:r>
            <a:endParaRPr lang="pt-BR" sz="2400" b="1" dirty="0"/>
          </a:p>
        </p:txBody>
      </p:sp>
      <p:sp>
        <p:nvSpPr>
          <p:cNvPr id="9" name="Retângulo 8"/>
          <p:cNvSpPr/>
          <p:nvPr/>
        </p:nvSpPr>
        <p:spPr>
          <a:xfrm>
            <a:off x="457200" y="3575918"/>
            <a:ext cx="8229600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love.draw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love.graphics.prin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("Hello World", 360, 300)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5004048" y="5262816"/>
            <a:ext cx="1949560" cy="461665"/>
          </a:xfrm>
          <a:prstGeom prst="rect">
            <a:avLst/>
          </a:prstGeom>
          <a:solidFill>
            <a:srgbClr val="F1397F"/>
          </a:solidFill>
          <a:ln>
            <a:solidFill>
              <a:srgbClr val="F1397F"/>
            </a:solidFill>
          </a:ln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está faltando um “t” no comando </a:t>
            </a:r>
            <a:r>
              <a:rPr lang="pt-BR" sz="1200" dirty="0" err="1">
                <a:solidFill>
                  <a:schemeClr val="bg1"/>
                </a:solidFill>
              </a:rPr>
              <a:t>love.graphics.print</a:t>
            </a:r>
            <a:endParaRPr lang="pt-BR" sz="1200" dirty="0">
              <a:solidFill>
                <a:schemeClr val="bg1"/>
              </a:solidFill>
            </a:endParaRPr>
          </a:p>
        </p:txBody>
      </p:sp>
      <p:cxnSp>
        <p:nvCxnSpPr>
          <p:cNvPr id="10" name="Conector de seta reta 9"/>
          <p:cNvCxnSpPr>
            <a:stCxn id="8" idx="1"/>
          </p:cNvCxnSpPr>
          <p:nvPr/>
        </p:nvCxnSpPr>
        <p:spPr>
          <a:xfrm flipH="1" flipV="1">
            <a:off x="3419872" y="4389317"/>
            <a:ext cx="1584176" cy="1104332"/>
          </a:xfrm>
          <a:prstGeom prst="straightConnector1">
            <a:avLst/>
          </a:prstGeom>
          <a:ln w="38100">
            <a:solidFill>
              <a:srgbClr val="F139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856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Tutorial - </a:t>
            </a:r>
            <a:r>
              <a:rPr lang="pt-BR" dirty="0" err="1"/>
              <a:t>ZeroBrane</a:t>
            </a:r>
            <a:r>
              <a:rPr lang="pt-BR" dirty="0"/>
              <a:t> Studio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O </a:t>
            </a:r>
            <a:r>
              <a:rPr lang="pt-BR" sz="2400" dirty="0" smtClean="0"/>
              <a:t>resultado seria:</a:t>
            </a:r>
            <a:endParaRPr lang="pt-BR" sz="2400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479" y="2060848"/>
            <a:ext cx="5891042" cy="461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8171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Leitura</a:t>
            </a:r>
            <a:r>
              <a:rPr lang="en-US" dirty="0" smtClean="0"/>
              <a:t> </a:t>
            </a:r>
            <a:r>
              <a:rPr lang="en-US" dirty="0" err="1" smtClean="0"/>
              <a:t>Complementar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Löve2D: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www.love2d.org/wiki/Main_Page</a:t>
            </a:r>
            <a:endParaRPr lang="en-US" sz="2000" dirty="0" smtClean="0"/>
          </a:p>
          <a:p>
            <a:endParaRPr lang="en-US" dirty="0"/>
          </a:p>
          <a:p>
            <a:r>
              <a:rPr lang="en-US" dirty="0" err="1" smtClean="0"/>
              <a:t>ZeroBrane</a:t>
            </a:r>
            <a:r>
              <a:rPr lang="en-US" dirty="0" smtClean="0"/>
              <a:t> Studio: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pt-BR" sz="2000" dirty="0">
                <a:hlinkClick r:id="rId3"/>
              </a:rPr>
              <a:t>https://</a:t>
            </a:r>
            <a:r>
              <a:rPr lang="pt-BR" sz="2000" dirty="0" smtClean="0">
                <a:hlinkClick r:id="rId3"/>
              </a:rPr>
              <a:t>studio.zerobrane.com/documentation.html</a:t>
            </a:r>
            <a:endParaRPr lang="pt-BR" sz="2000" dirty="0" smtClean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2798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ZeroBrane</a:t>
            </a:r>
            <a:r>
              <a:rPr lang="pt-BR" dirty="0"/>
              <a:t> Studio</a:t>
            </a:r>
            <a:r>
              <a:rPr lang="pt-BR" dirty="0" smtClean="0"/>
              <a:t>:</a:t>
            </a:r>
          </a:p>
          <a:p>
            <a:endParaRPr lang="pt-BR" dirty="0"/>
          </a:p>
          <a:p>
            <a:pPr marL="0" indent="0" algn="ctr">
              <a:buNone/>
            </a:pPr>
            <a:r>
              <a:rPr lang="pt-BR" sz="2400" dirty="0">
                <a:hlinkClick r:id="rId2"/>
              </a:rPr>
              <a:t>https://</a:t>
            </a:r>
            <a:r>
              <a:rPr lang="pt-BR" sz="2400" dirty="0" smtClean="0">
                <a:hlinkClick r:id="rId2"/>
              </a:rPr>
              <a:t>studio.zerobrane.com/download.html</a:t>
            </a:r>
            <a:endParaRPr lang="pt-BR" sz="2400" dirty="0" smtClean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6627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Instalação - </a:t>
            </a:r>
            <a:r>
              <a:rPr lang="pt-BR" dirty="0" err="1"/>
              <a:t>ZeroBrane</a:t>
            </a:r>
            <a:r>
              <a:rPr lang="pt-BR" dirty="0"/>
              <a:t> Studio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pt-BR" sz="2400" dirty="0"/>
              <a:t>Descompacte o </a:t>
            </a:r>
            <a:r>
              <a:rPr lang="pt-BR" sz="2400" dirty="0" err="1"/>
              <a:t>ZeroBrane</a:t>
            </a:r>
            <a:r>
              <a:rPr lang="pt-BR" sz="2400" dirty="0"/>
              <a:t> Studio para uma pasta do seu computador</a:t>
            </a:r>
            <a:r>
              <a:rPr lang="pt-BR" sz="2400" dirty="0" smtClean="0"/>
              <a:t>.</a:t>
            </a:r>
          </a:p>
          <a:p>
            <a:pPr marL="514350" indent="-514350">
              <a:buFont typeface="+mj-lt"/>
              <a:buAutoNum type="arabicParenR"/>
            </a:pPr>
            <a:endParaRPr lang="pt-BR" sz="2400" dirty="0"/>
          </a:p>
          <a:p>
            <a:pPr marL="514350" indent="-514350">
              <a:buFont typeface="+mj-lt"/>
              <a:buAutoNum type="arabicParenR"/>
            </a:pPr>
            <a:r>
              <a:rPr lang="pt-BR" sz="2400" dirty="0" smtClean="0"/>
              <a:t>Execute </a:t>
            </a:r>
            <a:r>
              <a:rPr lang="pt-BR" sz="2400" dirty="0"/>
              <a:t>o programa zbstudio.exe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369" y="3320152"/>
            <a:ext cx="4651261" cy="336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638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Tutorial - </a:t>
            </a:r>
            <a:r>
              <a:rPr lang="pt-BR" dirty="0" err="1"/>
              <a:t>ZeroBrane</a:t>
            </a:r>
            <a:r>
              <a:rPr lang="pt-BR" dirty="0"/>
              <a:t> Studio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 startAt="3"/>
            </a:pPr>
            <a:r>
              <a:rPr lang="pt-BR" sz="2400" dirty="0"/>
              <a:t>Para </a:t>
            </a:r>
            <a:r>
              <a:rPr lang="pt-BR" sz="2400" b="1" dirty="0"/>
              <a:t>iniciar um novo projeto</a:t>
            </a:r>
            <a:r>
              <a:rPr lang="pt-BR" sz="2400" dirty="0"/>
              <a:t>, selecione a pasta onde o projeto será criado clicando no local indicado na imagem: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564904"/>
            <a:ext cx="4976160" cy="4012726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3024664" y="2996952"/>
            <a:ext cx="432048" cy="432048"/>
          </a:xfrm>
          <a:prstGeom prst="ellipse">
            <a:avLst/>
          </a:prstGeom>
          <a:noFill/>
          <a:ln>
            <a:solidFill>
              <a:srgbClr val="F139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/>
          <p:cNvCxnSpPr/>
          <p:nvPr/>
        </p:nvCxnSpPr>
        <p:spPr>
          <a:xfrm flipH="1">
            <a:off x="3249480" y="2419182"/>
            <a:ext cx="1368152" cy="758626"/>
          </a:xfrm>
          <a:prstGeom prst="straightConnector1">
            <a:avLst/>
          </a:prstGeom>
          <a:ln w="38100">
            <a:solidFill>
              <a:srgbClr val="F139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53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Tutorial - </a:t>
            </a:r>
            <a:r>
              <a:rPr lang="pt-BR" dirty="0" err="1"/>
              <a:t>ZeroBrane</a:t>
            </a:r>
            <a:r>
              <a:rPr lang="pt-BR" dirty="0"/>
              <a:t> Studio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 startAt="4"/>
            </a:pPr>
            <a:r>
              <a:rPr lang="pt-BR" sz="2400" dirty="0"/>
              <a:t>Um novo </a:t>
            </a:r>
            <a:r>
              <a:rPr lang="pt-BR" sz="2400" b="1" dirty="0"/>
              <a:t>documento em branco</a:t>
            </a:r>
            <a:r>
              <a:rPr lang="pt-BR" sz="2400" dirty="0"/>
              <a:t> será automaticamente criado e você poderá escrever o seu programa nele: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518529"/>
            <a:ext cx="5715064" cy="400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512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Tutorial - </a:t>
            </a:r>
            <a:r>
              <a:rPr lang="pt-BR" dirty="0" err="1"/>
              <a:t>ZeroBrane</a:t>
            </a:r>
            <a:r>
              <a:rPr lang="pt-BR" dirty="0"/>
              <a:t> Studio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arenR" startAt="5"/>
            </a:pPr>
            <a:r>
              <a:rPr lang="pt-BR" sz="2000" dirty="0" smtClean="0"/>
              <a:t>Exemplo </a:t>
            </a:r>
            <a:r>
              <a:rPr lang="pt-BR" sz="2000" dirty="0"/>
              <a:t>de programa em Lua: </a:t>
            </a:r>
          </a:p>
          <a:p>
            <a:pPr lvl="1"/>
            <a:endParaRPr lang="pt-BR" sz="1400" dirty="0"/>
          </a:p>
        </p:txBody>
      </p:sp>
      <p:sp>
        <p:nvSpPr>
          <p:cNvPr id="4" name="Retângulo 3"/>
          <p:cNvSpPr/>
          <p:nvPr/>
        </p:nvSpPr>
        <p:spPr>
          <a:xfrm>
            <a:off x="457200" y="2492896"/>
            <a:ext cx="8229600" cy="32932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local numero1, numero2, resultado</a:t>
            </a:r>
          </a:p>
          <a:p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io.write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("Digite o primeiro numero: ")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numero1 =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io.read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io.write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("Digite o segundo numero: ")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numero2 =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io.read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resultado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numero1 + numero2</a:t>
            </a:r>
          </a:p>
          <a:p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io.write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("Resultado da soma é ", resultado, "\n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843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Tutorial - </a:t>
            </a:r>
            <a:r>
              <a:rPr lang="pt-BR" dirty="0" err="1"/>
              <a:t>ZeroBrane</a:t>
            </a:r>
            <a:r>
              <a:rPr lang="pt-BR" dirty="0"/>
              <a:t> Studio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 startAt="6"/>
            </a:pPr>
            <a:r>
              <a:rPr lang="pt-BR" sz="2400" dirty="0"/>
              <a:t>Salve o seu programa (menu File-&gt;</a:t>
            </a:r>
            <a:r>
              <a:rPr lang="pt-BR" sz="2400" dirty="0" err="1"/>
              <a:t>Save</a:t>
            </a:r>
            <a:r>
              <a:rPr lang="pt-BR" sz="2400" dirty="0"/>
              <a:t>) com o nome que você desejar. Exemplo: </a:t>
            </a:r>
            <a:r>
              <a:rPr lang="pt-BR" sz="2400" b="1" dirty="0"/>
              <a:t>“programa1.lua”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521100"/>
            <a:ext cx="5680383" cy="4004244"/>
          </a:xfrm>
          <a:prstGeom prst="rect">
            <a:avLst/>
          </a:prstGeom>
        </p:spPr>
      </p:pic>
      <p:sp>
        <p:nvSpPr>
          <p:cNvPr id="6" name="Elipse 5"/>
          <p:cNvSpPr/>
          <p:nvPr/>
        </p:nvSpPr>
        <p:spPr>
          <a:xfrm>
            <a:off x="2771800" y="5373216"/>
            <a:ext cx="1008112" cy="432048"/>
          </a:xfrm>
          <a:prstGeom prst="ellipse">
            <a:avLst/>
          </a:prstGeom>
          <a:noFill/>
          <a:ln>
            <a:solidFill>
              <a:srgbClr val="F139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0958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Tutorial - </a:t>
            </a:r>
            <a:r>
              <a:rPr lang="pt-BR" dirty="0" err="1"/>
              <a:t>ZeroBrane</a:t>
            </a:r>
            <a:r>
              <a:rPr lang="pt-BR" dirty="0"/>
              <a:t> Studio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 startAt="7"/>
            </a:pPr>
            <a:r>
              <a:rPr lang="pt-BR" sz="2400" dirty="0"/>
              <a:t>Selecione o interpretador </a:t>
            </a:r>
            <a:r>
              <a:rPr lang="pt-BR" sz="2400" b="1" dirty="0"/>
              <a:t>Lua 5.2 </a:t>
            </a:r>
            <a:r>
              <a:rPr lang="pt-BR" sz="2400" dirty="0"/>
              <a:t>(menu Project-&gt;Lua </a:t>
            </a:r>
            <a:r>
              <a:rPr lang="pt-BR" sz="2400" dirty="0" err="1"/>
              <a:t>Interpreter</a:t>
            </a:r>
            <a:r>
              <a:rPr lang="pt-BR" sz="2400" dirty="0"/>
              <a:t>-&gt;Lua 5.2)</a:t>
            </a:r>
            <a:endParaRPr lang="pt-BR" sz="2400" b="1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420888"/>
            <a:ext cx="6156120" cy="4316039"/>
          </a:xfrm>
          <a:prstGeom prst="rect">
            <a:avLst/>
          </a:prstGeom>
        </p:spPr>
      </p:pic>
      <p:sp>
        <p:nvSpPr>
          <p:cNvPr id="6" name="Elipse 5"/>
          <p:cNvSpPr/>
          <p:nvPr/>
        </p:nvSpPr>
        <p:spPr>
          <a:xfrm>
            <a:off x="3860712" y="5724464"/>
            <a:ext cx="1008112" cy="432048"/>
          </a:xfrm>
          <a:prstGeom prst="ellipse">
            <a:avLst/>
          </a:prstGeom>
          <a:noFill/>
          <a:ln>
            <a:solidFill>
              <a:srgbClr val="F139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7522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2913</TotalTime>
  <Words>641</Words>
  <Application>Microsoft Office PowerPoint</Application>
  <PresentationFormat>Apresentação na tela (4:3)</PresentationFormat>
  <Paragraphs>127</Paragraphs>
  <Slides>26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Courier New</vt:lpstr>
      <vt:lpstr>Office Theme</vt:lpstr>
      <vt:lpstr>Introdução à Engenharia ENG1000</vt:lpstr>
      <vt:lpstr>ZeroBrane Studio</vt:lpstr>
      <vt:lpstr>Download</vt:lpstr>
      <vt:lpstr>Instalação - ZeroBrane Studio</vt:lpstr>
      <vt:lpstr>Tutorial - ZeroBrane Studio</vt:lpstr>
      <vt:lpstr>Tutorial - ZeroBrane Studio</vt:lpstr>
      <vt:lpstr>Tutorial - ZeroBrane Studio</vt:lpstr>
      <vt:lpstr>Tutorial - ZeroBrane Studio</vt:lpstr>
      <vt:lpstr>Tutorial - ZeroBrane Studio</vt:lpstr>
      <vt:lpstr>Tutorial - ZeroBrane Studio</vt:lpstr>
      <vt:lpstr>Tutorial - ZeroBrane Studio</vt:lpstr>
      <vt:lpstr>Tutorial - ZeroBrane Studio</vt:lpstr>
      <vt:lpstr>Tutorial - ZeroBrane Studio</vt:lpstr>
      <vt:lpstr>Löve</vt:lpstr>
      <vt:lpstr>Löve</vt:lpstr>
      <vt:lpstr>Download</vt:lpstr>
      <vt:lpstr>Instalação - Löve</vt:lpstr>
      <vt:lpstr>Tutorial - ZeroBrane Studio</vt:lpstr>
      <vt:lpstr>Tutorial - ZeroBrane Studio</vt:lpstr>
      <vt:lpstr>Tutorial - ZeroBrane Studio</vt:lpstr>
      <vt:lpstr>Tutorial - ZeroBrane Studio</vt:lpstr>
      <vt:lpstr>Tutorial - ZeroBrane Studio</vt:lpstr>
      <vt:lpstr>Tutorial - ZeroBrane Studio</vt:lpstr>
      <vt:lpstr>Tutorial - ZeroBrane Studio</vt:lpstr>
      <vt:lpstr>Tutorial - ZeroBrane Studio</vt:lpstr>
      <vt:lpstr>Leitura Complementar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PlayLib</dc:title>
  <dc:creator>Edirlei Soares de Lima</dc:creator>
  <cp:lastModifiedBy>Augusto Baffa</cp:lastModifiedBy>
  <cp:revision>317</cp:revision>
  <cp:lastPrinted>2011-10-02T19:34:20Z</cp:lastPrinted>
  <dcterms:created xsi:type="dcterms:W3CDTF">2011-09-17T12:50:29Z</dcterms:created>
  <dcterms:modified xsi:type="dcterms:W3CDTF">2016-02-08T16:17:41Z</dcterms:modified>
</cp:coreProperties>
</file>