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263" r:id="rId4"/>
    <p:sldId id="264" r:id="rId5"/>
    <p:sldId id="312" r:id="rId6"/>
    <p:sldId id="313" r:id="rId7"/>
    <p:sldId id="314" r:id="rId8"/>
    <p:sldId id="315" r:id="rId9"/>
    <p:sldId id="274" r:id="rId10"/>
    <p:sldId id="316" r:id="rId11"/>
    <p:sldId id="317" r:id="rId12"/>
    <p:sldId id="318" r:id="rId13"/>
    <p:sldId id="319" r:id="rId14"/>
    <p:sldId id="265" r:id="rId15"/>
    <p:sldId id="320" r:id="rId16"/>
    <p:sldId id="321" r:id="rId17"/>
    <p:sldId id="267" r:id="rId18"/>
    <p:sldId id="322" r:id="rId19"/>
    <p:sldId id="323" r:id="rId20"/>
    <p:sldId id="324" r:id="rId21"/>
    <p:sldId id="275" r:id="rId22"/>
    <p:sldId id="276" r:id="rId23"/>
    <p:sldId id="277" r:id="rId24"/>
    <p:sldId id="309" r:id="rId25"/>
    <p:sldId id="284" r:id="rId26"/>
    <p:sldId id="325" r:id="rId27"/>
    <p:sldId id="326" r:id="rId28"/>
    <p:sldId id="327" r:id="rId29"/>
    <p:sldId id="31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109" d="100"/>
          <a:sy n="109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ve2d.org/wiki/love.graph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ve2d.org/wiki/Category:Callbac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picker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12 </a:t>
            </a:r>
            <a:r>
              <a:rPr lang="pt-BR" sz="3200" dirty="0"/>
              <a:t>– </a:t>
            </a:r>
            <a:r>
              <a:rPr lang="pt-BR" sz="3200" dirty="0" smtClean="0"/>
              <a:t>Introdução a </a:t>
            </a:r>
            <a:r>
              <a:rPr lang="pt-BR" sz="3200" dirty="0" smtClean="0"/>
              <a:t>Löve2D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smtClean="0">
                <a:solidFill>
                  <a:schemeClr val="tx1"/>
                </a:solidFill>
              </a:rPr>
              <a:t>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 smtClean="0"/>
              <a:t>love.update</a:t>
            </a:r>
            <a:r>
              <a:rPr lang="pt-BR" dirty="0" smtClean="0"/>
              <a:t>(</a:t>
            </a:r>
            <a:r>
              <a:rPr lang="pt-BR" dirty="0" err="1" smtClean="0"/>
              <a:t>dt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callback</a:t>
            </a:r>
            <a:r>
              <a:rPr lang="pt-BR" sz="2000" dirty="0"/>
              <a:t> </a:t>
            </a:r>
            <a:r>
              <a:rPr lang="pt-BR" sz="2000" dirty="0" err="1"/>
              <a:t>love.update</a:t>
            </a:r>
            <a:r>
              <a:rPr lang="pt-BR" sz="2000" dirty="0"/>
              <a:t>(</a:t>
            </a:r>
            <a:r>
              <a:rPr lang="pt-BR" sz="2000" dirty="0" err="1"/>
              <a:t>dt</a:t>
            </a:r>
            <a:r>
              <a:rPr lang="pt-BR" sz="2000" dirty="0"/>
              <a:t>)é continuamente executada em loop enquanto o jogo estiver aberto. O parâmetro </a:t>
            </a:r>
            <a:r>
              <a:rPr lang="pt-BR" sz="2000" dirty="0" err="1"/>
              <a:t>dt</a:t>
            </a:r>
            <a:r>
              <a:rPr lang="pt-BR" sz="2000" dirty="0"/>
              <a:t> indica o tempo que se passou desde a última vez que essa função foi chamada (usualmente um valor bem pequeno como 0.015714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A </a:t>
            </a:r>
            <a:r>
              <a:rPr lang="pt-BR" sz="2000" dirty="0"/>
              <a:t>função é geralmente usada para:</a:t>
            </a:r>
          </a:p>
          <a:p>
            <a:pPr lvl="1"/>
            <a:r>
              <a:rPr lang="pt-BR" sz="1600" dirty="0" smtClean="0"/>
              <a:t>Animação</a:t>
            </a:r>
            <a:endParaRPr lang="pt-BR" sz="1600" dirty="0"/>
          </a:p>
          <a:p>
            <a:pPr lvl="1"/>
            <a:r>
              <a:rPr lang="pt-BR" sz="1600" dirty="0" smtClean="0"/>
              <a:t>Cálculos </a:t>
            </a:r>
            <a:r>
              <a:rPr lang="pt-BR" sz="1600" dirty="0"/>
              <a:t>de física</a:t>
            </a:r>
          </a:p>
          <a:p>
            <a:pPr lvl="1"/>
            <a:r>
              <a:rPr lang="pt-BR" sz="1600" dirty="0" smtClean="0"/>
              <a:t>Inteligência </a:t>
            </a:r>
            <a:r>
              <a:rPr lang="pt-BR" sz="1600" dirty="0"/>
              <a:t>artificial de inimigos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57200" y="5201905"/>
            <a:ext cx="8229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love.update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(100 *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80112" y="4149080"/>
            <a:ext cx="2802523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</a:rPr>
              <a:t>Calcula o deslocamento em X de forma independente da velocidade de execução do programa</a:t>
            </a:r>
          </a:p>
        </p:txBody>
      </p:sp>
      <p:cxnSp>
        <p:nvCxnSpPr>
          <p:cNvPr id="7" name="Conector de seta reta 6"/>
          <p:cNvCxnSpPr>
            <a:stCxn id="5" idx="2"/>
          </p:cNvCxnSpPr>
          <p:nvPr/>
        </p:nvCxnSpPr>
        <p:spPr>
          <a:xfrm rot="5400000">
            <a:off x="4676679" y="3558929"/>
            <a:ext cx="975880" cy="363351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Volta </a:t>
            </a:r>
            <a:r>
              <a:rPr lang="en-US" dirty="0" err="1" smtClean="0"/>
              <a:t>ao</a:t>
            </a:r>
            <a:r>
              <a:rPr lang="en-US" dirty="0" smtClean="0"/>
              <a:t> “Hello World”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7200" y="1817529"/>
            <a:ext cx="8229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posição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do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255, 255)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(100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300)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</a:t>
            </a:r>
            <a:r>
              <a:rPr lang="pt-BR" dirty="0" err="1"/>
              <a:t>Löve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Löve</a:t>
            </a:r>
            <a:r>
              <a:rPr lang="pt-BR" sz="2400" dirty="0"/>
              <a:t> é dividido em </a:t>
            </a:r>
            <a:r>
              <a:rPr lang="pt-BR" sz="2400" b="1" dirty="0"/>
              <a:t>módulos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dirty="0"/>
              <a:t>módulo possui um conjunto de funções e tipos de dados que podem ser utilizados.</a:t>
            </a:r>
          </a:p>
          <a:p>
            <a:endParaRPr lang="pt-BR" sz="2400" dirty="0" smtClean="0"/>
          </a:p>
          <a:p>
            <a:r>
              <a:rPr lang="pt-BR" sz="2400" dirty="0" smtClean="0"/>
              <a:t>Todos </a:t>
            </a:r>
            <a:r>
              <a:rPr lang="pt-BR" sz="2400" dirty="0"/>
              <a:t>os módulos estão contidos em um </a:t>
            </a:r>
            <a:r>
              <a:rPr lang="pt-BR" sz="2400" b="1" dirty="0"/>
              <a:t>módulo global</a:t>
            </a:r>
            <a:r>
              <a:rPr lang="pt-BR" sz="2400" dirty="0"/>
              <a:t> chamado </a:t>
            </a:r>
            <a:r>
              <a:rPr lang="pt-BR" sz="2400" dirty="0" err="1"/>
              <a:t>love</a:t>
            </a:r>
            <a:r>
              <a:rPr lang="pt-BR" sz="2400" dirty="0"/>
              <a:t>.</a:t>
            </a:r>
          </a:p>
          <a:p>
            <a:endParaRPr lang="pt-BR" sz="2400" dirty="0" smtClean="0"/>
          </a:p>
          <a:p>
            <a:r>
              <a:rPr lang="pt-BR" sz="2400" b="1" dirty="0" smtClean="0"/>
              <a:t>Exemplo </a:t>
            </a:r>
            <a:r>
              <a:rPr lang="pt-BR" sz="2400" b="1" dirty="0"/>
              <a:t>de módulo</a:t>
            </a:r>
            <a:r>
              <a:rPr lang="pt-BR" sz="2400" dirty="0"/>
              <a:t>: </a:t>
            </a:r>
            <a:r>
              <a:rPr lang="pt-BR" sz="2400" dirty="0" err="1"/>
              <a:t>love.graphics</a:t>
            </a:r>
            <a:endParaRPr lang="pt-BR" sz="2400" dirty="0"/>
          </a:p>
          <a:p>
            <a:pPr lvl="1"/>
            <a:r>
              <a:rPr lang="pt-BR" sz="2000" dirty="0" smtClean="0"/>
              <a:t>Nos </a:t>
            </a:r>
            <a:r>
              <a:rPr lang="pt-BR" sz="2000" dirty="0"/>
              <a:t>exemplos anteriores nós utilizamos algumas funções do módulo </a:t>
            </a:r>
            <a:r>
              <a:rPr lang="pt-BR" sz="2000" dirty="0" err="1"/>
              <a:t>love.graphics</a:t>
            </a:r>
            <a:endParaRPr lang="pt-BR" sz="2000" dirty="0"/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função </a:t>
            </a:r>
            <a:r>
              <a:rPr lang="pt-BR" sz="2000" dirty="0" err="1"/>
              <a:t>love.graphics.print</a:t>
            </a:r>
            <a:r>
              <a:rPr lang="pt-BR" sz="2000" dirty="0"/>
              <a:t> pertence ao módulo </a:t>
            </a:r>
            <a:r>
              <a:rPr lang="pt-BR" sz="2000" dirty="0" err="1"/>
              <a:t>love.graphics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801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 </a:t>
            </a:r>
            <a:r>
              <a:rPr lang="pt-BR" dirty="0" err="1" smtClean="0"/>
              <a:t>love.graphics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módulo </a:t>
            </a:r>
            <a:r>
              <a:rPr lang="pt-BR" sz="2400" dirty="0" err="1"/>
              <a:t>love.graphics</a:t>
            </a:r>
            <a:r>
              <a:rPr lang="pt-BR" sz="2400" dirty="0"/>
              <a:t> contem funções dedicadas a operações gráficas:</a:t>
            </a:r>
          </a:p>
          <a:p>
            <a:pPr lvl="1"/>
            <a:r>
              <a:rPr lang="pt-BR" sz="2000" dirty="0" smtClean="0"/>
              <a:t>Desenho </a:t>
            </a:r>
            <a:r>
              <a:rPr lang="pt-BR" sz="2000" dirty="0"/>
              <a:t>de linhas, formas geométricas, texto, imagens, etc.</a:t>
            </a:r>
          </a:p>
          <a:p>
            <a:pPr lvl="1"/>
            <a:r>
              <a:rPr lang="pt-BR" sz="2000" dirty="0" smtClean="0"/>
              <a:t>Carregar </a:t>
            </a:r>
            <a:r>
              <a:rPr lang="pt-BR" sz="2000" dirty="0"/>
              <a:t>arquivos externos (imagens, fontes, etc.) para a memória.</a:t>
            </a:r>
          </a:p>
          <a:p>
            <a:pPr lvl="1"/>
            <a:r>
              <a:rPr lang="pt-BR" sz="2000" dirty="0" smtClean="0"/>
              <a:t>Criar </a:t>
            </a:r>
            <a:r>
              <a:rPr lang="pt-BR" sz="2000" dirty="0"/>
              <a:t>objetos especiais (sistemas de partículas, </a:t>
            </a:r>
            <a:r>
              <a:rPr lang="pt-BR" sz="2000" dirty="0" err="1"/>
              <a:t>canvas</a:t>
            </a:r>
            <a:r>
              <a:rPr lang="pt-BR" sz="2000" dirty="0"/>
              <a:t>, etc.)</a:t>
            </a:r>
          </a:p>
          <a:p>
            <a:pPr lvl="1"/>
            <a:r>
              <a:rPr lang="pt-BR" sz="2000" dirty="0" smtClean="0"/>
              <a:t>Manipular </a:t>
            </a:r>
            <a:r>
              <a:rPr lang="pt-BR" sz="2000" dirty="0"/>
              <a:t>a tela</a:t>
            </a:r>
          </a:p>
          <a:p>
            <a:endParaRPr lang="pt-BR" sz="2400" dirty="0" smtClean="0"/>
          </a:p>
          <a:p>
            <a:r>
              <a:rPr lang="pt-BR" sz="2400" dirty="0" smtClean="0"/>
              <a:t>É </a:t>
            </a:r>
            <a:r>
              <a:rPr lang="pt-BR" sz="2400" dirty="0"/>
              <a:t>possível consultar a lista completa de funções do módulo </a:t>
            </a:r>
            <a:r>
              <a:rPr lang="pt-BR" sz="2400" dirty="0" err="1"/>
              <a:t>love.graphics</a:t>
            </a:r>
            <a:r>
              <a:rPr lang="pt-BR" sz="2400" dirty="0"/>
              <a:t> no seguinte endereço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0" indent="0" algn="ctr">
              <a:buNone/>
            </a:pPr>
            <a:r>
              <a:rPr lang="pt-BR" sz="2400" dirty="0">
                <a:hlinkClick r:id="rId2"/>
              </a:rPr>
              <a:t>http://</a:t>
            </a:r>
            <a:r>
              <a:rPr lang="pt-BR" sz="2400" dirty="0" smtClean="0">
                <a:hlinkClick r:id="rId2"/>
              </a:rPr>
              <a:t>love2d.org/wiki/love.graphics</a:t>
            </a:r>
            <a:endParaRPr lang="pt-BR" sz="2400" dirty="0" smtClean="0"/>
          </a:p>
          <a:p>
            <a:pPr marL="0" indent="0" algn="ctr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602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67544" y="378904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love.graphics.points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({{200, 200}})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smtClean="0"/>
              <a:t>Ponto:</a:t>
            </a:r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+mn-lt"/>
              </a:rPr>
              <a:t>Desenha um ponto na posição (200, 200) da tela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rot="10800000">
            <a:off x="3851920" y="4127594"/>
            <a:ext cx="1872208" cy="912004"/>
          </a:xfrm>
          <a:prstGeom prst="bentConnector3">
            <a:avLst>
              <a:gd name="adj1" fmla="val 100250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8"/>
          <a:stretch/>
        </p:blipFill>
        <p:spPr bwMode="auto">
          <a:xfrm>
            <a:off x="763196" y="4551000"/>
            <a:ext cx="1584176" cy="135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love.graphics.points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{x</a:t>
            </a:r>
            <a:r>
              <a:rPr lang="pt-BR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pt-BR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...})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smtClean="0"/>
              <a:t>Linha:</a:t>
            </a:r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</a:rPr>
              <a:t>É possível passar mais pontos como parâmetro.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rot="10800000">
            <a:off x="5148064" y="4199602"/>
            <a:ext cx="576064" cy="839996"/>
          </a:xfrm>
          <a:prstGeom prst="bentConnector2">
            <a:avLst/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love.graphics.line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82772"/>
            <a:ext cx="1822912" cy="142714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67544" y="378904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love.graphics.line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(300, 300, 500, 300)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 err="1" smtClean="0"/>
              <a:t>Pol</a:t>
            </a:r>
            <a:r>
              <a:rPr lang="en-US" sz="1600" b="1" dirty="0" err="1" smtClean="0"/>
              <a:t>ígono</a:t>
            </a:r>
            <a:r>
              <a:rPr lang="pt-BR" sz="1600" b="1" dirty="0" smtClean="0"/>
              <a:t>:</a:t>
            </a:r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</a:rPr>
              <a:t>É possível passar mais pontos como parâmetro.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auto">
          <a:xfrm flipH="1" flipV="1">
            <a:off x="7812360" y="4127594"/>
            <a:ext cx="504056" cy="912004"/>
          </a:xfrm>
          <a:prstGeom prst="bentConnector4">
            <a:avLst>
              <a:gd name="adj1" fmla="val -45352"/>
              <a:gd name="adj2" fmla="val 64343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love.graphics.polygon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pt-BR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pt-BR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7544" y="378904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polygon("fill", 350, 300, 450, 300, 400, 200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95760"/>
            <a:ext cx="1824577" cy="14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 smtClean="0"/>
              <a:t>DrawMode</a:t>
            </a:r>
            <a:r>
              <a:rPr lang="pt-BR" sz="2400" b="1" dirty="0" smtClean="0"/>
              <a:t>:</a:t>
            </a:r>
          </a:p>
          <a:p>
            <a:pPr lvl="1"/>
            <a:r>
              <a:rPr lang="en-US" sz="2000" dirty="0" smtClean="0"/>
              <a:t>O </a:t>
            </a:r>
            <a:r>
              <a:rPr lang="en-US" sz="2000" dirty="0" err="1" smtClean="0"/>
              <a:t>parâmetro</a:t>
            </a:r>
            <a:r>
              <a:rPr lang="en-US" sz="2000" dirty="0" smtClean="0"/>
              <a:t> “mode” </a:t>
            </a:r>
            <a:r>
              <a:rPr lang="en-US" sz="2000" dirty="0" err="1" smtClean="0"/>
              <a:t>possui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que </a:t>
            </a:r>
            <a:r>
              <a:rPr lang="en-US" sz="2000" dirty="0" err="1" smtClean="0"/>
              <a:t>podem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usados</a:t>
            </a:r>
            <a:r>
              <a:rPr lang="en-US" sz="2000" dirty="0" smtClean="0"/>
              <a:t>:</a:t>
            </a:r>
          </a:p>
          <a:p>
            <a:pPr lvl="1"/>
            <a:endParaRPr lang="en-US" sz="1200" dirty="0"/>
          </a:p>
          <a:p>
            <a:r>
              <a:rPr lang="en-US" sz="2400" dirty="0" smtClean="0"/>
              <a:t> “fill” – </a:t>
            </a:r>
            <a:r>
              <a:rPr lang="en-US" sz="2400" dirty="0" err="1" smtClean="0"/>
              <a:t>Desenha</a:t>
            </a:r>
            <a:r>
              <a:rPr lang="en-US" sz="2400" dirty="0" smtClean="0"/>
              <a:t> a forma </a:t>
            </a:r>
            <a:r>
              <a:rPr lang="en-US" sz="2400" dirty="0" err="1" smtClean="0"/>
              <a:t>geométrica</a:t>
            </a:r>
            <a:r>
              <a:rPr lang="en-US" sz="2400" dirty="0" smtClean="0"/>
              <a:t> </a:t>
            </a:r>
            <a:r>
              <a:rPr lang="en-US" sz="2400" dirty="0" err="1" smtClean="0"/>
              <a:t>preenchida</a:t>
            </a:r>
            <a:endParaRPr lang="en-US" sz="2400" dirty="0" smtClean="0"/>
          </a:p>
          <a:p>
            <a:pPr marL="0" indent="0">
              <a:buNone/>
            </a:pPr>
            <a:r>
              <a:rPr lang="fr-FR" sz="1600" b="1" dirty="0">
                <a:cs typeface="Courier New" pitchFamily="49" charset="0"/>
              </a:rPr>
              <a:t>Exemplo</a:t>
            </a:r>
            <a:r>
              <a:rPr lang="fr-FR" sz="2400" b="1" dirty="0">
                <a:cs typeface="Courier New" pitchFamily="49" charset="0"/>
              </a:rPr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“line” </a:t>
            </a:r>
            <a:r>
              <a:rPr lang="en-US" sz="2400" dirty="0"/>
              <a:t>– </a:t>
            </a:r>
            <a:r>
              <a:rPr lang="en-US" sz="2400" dirty="0" err="1"/>
              <a:t>Desenha</a:t>
            </a:r>
            <a:r>
              <a:rPr lang="en-US" sz="2400" dirty="0"/>
              <a:t>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o </a:t>
            </a:r>
            <a:r>
              <a:rPr lang="en-US" sz="2400" dirty="0" err="1" smtClean="0"/>
              <a:t>contorno</a:t>
            </a:r>
            <a:r>
              <a:rPr lang="en-US" sz="2400" dirty="0" smtClean="0"/>
              <a:t> da </a:t>
            </a:r>
            <a:r>
              <a:rPr lang="en-US" sz="2400" dirty="0"/>
              <a:t>forma </a:t>
            </a:r>
            <a:r>
              <a:rPr lang="en-US" sz="2400" dirty="0" err="1" smtClean="0"/>
              <a:t>geométrica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cs typeface="Courier New" pitchFamily="49" charset="0"/>
              </a:rPr>
              <a:t>Exemplo</a:t>
            </a:r>
            <a:r>
              <a:rPr lang="fr-FR" sz="1600" b="1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6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fr-FR" sz="16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b="1" dirty="0" smtClean="0">
              <a:cs typeface="Courier New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555776" y="3356992"/>
            <a:ext cx="3959676" cy="1097967"/>
            <a:chOff x="4532186" y="4119145"/>
            <a:chExt cx="5039032" cy="14827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186" y="4119145"/>
              <a:ext cx="1519788" cy="1480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4119145"/>
              <a:ext cx="1519788" cy="1482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198" y="4135303"/>
              <a:ext cx="1503020" cy="1448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upo 12"/>
          <p:cNvGrpSpPr/>
          <p:nvPr/>
        </p:nvGrpSpPr>
        <p:grpSpPr>
          <a:xfrm>
            <a:off x="2555776" y="5445224"/>
            <a:ext cx="3959676" cy="1080120"/>
            <a:chOff x="2052484" y="5085184"/>
            <a:chExt cx="5039032" cy="145861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484" y="5085184"/>
              <a:ext cx="1519788" cy="13365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968" y="5085184"/>
              <a:ext cx="1504548" cy="1458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796" y="5085184"/>
              <a:ext cx="1524482" cy="1373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63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en-US" sz="1600" b="1" dirty="0" err="1" smtClean="0"/>
              <a:t>Retângulo</a:t>
            </a:r>
            <a:r>
              <a:rPr lang="pt-BR" sz="1600" b="1" dirty="0" smtClean="0"/>
              <a:t>:</a:t>
            </a:r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B0F0"/>
                </a:solidFill>
              </a:rPr>
              <a:t>mode</a:t>
            </a:r>
            <a:r>
              <a:rPr lang="pt-BR" sz="1400" dirty="0">
                <a:solidFill>
                  <a:srgbClr val="00B0F0"/>
                </a:solidFill>
              </a:rPr>
              <a:t>: “</a:t>
            </a:r>
            <a:r>
              <a:rPr lang="pt-BR" sz="1400" dirty="0" err="1">
                <a:solidFill>
                  <a:srgbClr val="00B0F0"/>
                </a:solidFill>
              </a:rPr>
              <a:t>fill</a:t>
            </a:r>
            <a:r>
              <a:rPr lang="pt-BR" sz="1400" dirty="0">
                <a:solidFill>
                  <a:srgbClr val="00B0F0"/>
                </a:solidFill>
              </a:rPr>
              <a:t>” para desenhar a forma preenchida ou “</a:t>
            </a:r>
            <a:r>
              <a:rPr lang="pt-BR" sz="1400" dirty="0" err="1">
                <a:solidFill>
                  <a:srgbClr val="00B0F0"/>
                </a:solidFill>
              </a:rPr>
              <a:t>line</a:t>
            </a:r>
            <a:r>
              <a:rPr lang="pt-BR" sz="1400" dirty="0">
                <a:solidFill>
                  <a:srgbClr val="00B0F0"/>
                </a:solidFill>
              </a:rPr>
              <a:t>” para desenhar somente os contornos.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rot="10800000">
            <a:off x="3851920" y="4127594"/>
            <a:ext cx="1872208" cy="1019726"/>
          </a:xfrm>
          <a:prstGeom prst="bentConnector3">
            <a:avLst>
              <a:gd name="adj1" fmla="val 100250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7544" y="378904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("fill", 300, 250, 200, 100)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4509148"/>
            <a:ext cx="1843903" cy="14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en-US" sz="1600" b="1" dirty="0" err="1" smtClean="0"/>
              <a:t>Círculo</a:t>
            </a:r>
            <a:r>
              <a:rPr lang="pt-BR" sz="1600" b="1" dirty="0" smtClean="0"/>
              <a:t>:</a:t>
            </a:r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Número </a:t>
            </a:r>
            <a:r>
              <a:rPr lang="pt-BR" dirty="0"/>
              <a:t>de segmentos usados para desenhar um circulo.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rot="10800000" flipH="1">
            <a:off x="5724128" y="4127594"/>
            <a:ext cx="288032" cy="912004"/>
          </a:xfrm>
          <a:prstGeom prst="bentConnector4">
            <a:avLst>
              <a:gd name="adj1" fmla="val -79366"/>
              <a:gd name="adj2" fmla="val 64343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love.graphics.circle(mode, x, y, radius, segments)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7544" y="378904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love.graphics.circle("fill", 400, 300, 50, 100)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59049"/>
            <a:ext cx="1872208" cy="1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</a:t>
            </a:r>
            <a:r>
              <a:rPr lang="en-US" dirty="0" err="1" smtClean="0"/>
              <a:t>em</a:t>
            </a:r>
            <a:r>
              <a:rPr lang="en-US" dirty="0" smtClean="0"/>
              <a:t> Löve2D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48030"/>
            <a:ext cx="3610744" cy="282753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79344" y="4708963"/>
            <a:ext cx="3078088" cy="132343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</a:rPr>
              <a:t>O comando </a:t>
            </a:r>
            <a:r>
              <a:rPr lang="pt-BR" sz="1600" dirty="0" err="1">
                <a:solidFill>
                  <a:srgbClr val="00B0F0"/>
                </a:solidFill>
              </a:rPr>
              <a:t>love.graphics.print</a:t>
            </a:r>
            <a:r>
              <a:rPr lang="pt-BR" sz="1600" dirty="0">
                <a:solidFill>
                  <a:srgbClr val="00B0F0"/>
                </a:solidFill>
              </a:rPr>
              <a:t> é usado para escrever um texto na tela. Os dois últimos parâmetros representam a posição x e y da tela onde o texto será escrito.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1817529"/>
            <a:ext cx="8229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World", 360, 300)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6347496" y="2475312"/>
            <a:ext cx="1709936" cy="2877787"/>
          </a:xfrm>
          <a:prstGeom prst="bentConnector4">
            <a:avLst>
              <a:gd name="adj1" fmla="val -48848"/>
              <a:gd name="adj2" fmla="val 9999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5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1700808"/>
            <a:ext cx="77768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Desenhando </a:t>
            </a:r>
            <a:r>
              <a:rPr lang="pt-BR" sz="2000" b="1" dirty="0"/>
              <a:t>formas geométricas</a:t>
            </a:r>
            <a:r>
              <a:rPr lang="pt-BR" sz="2000" dirty="0"/>
              <a:t> básicas:</a:t>
            </a:r>
          </a:p>
          <a:p>
            <a:pPr lvl="1"/>
            <a:endParaRPr lang="pt-BR" sz="1600" b="1" dirty="0" smtClean="0"/>
          </a:p>
          <a:p>
            <a:pPr lvl="1"/>
            <a:r>
              <a:rPr lang="pt-BR" sz="1600" b="1" dirty="0"/>
              <a:t>Modificando a cor das formas geométricas:</a:t>
            </a:r>
            <a:endParaRPr lang="pt-BR" sz="1600" b="1" dirty="0" smtClean="0"/>
          </a:p>
          <a:p>
            <a:pPr lvl="1"/>
            <a:endParaRPr lang="pt-BR" sz="1600" b="1" dirty="0" smtClean="0"/>
          </a:p>
          <a:p>
            <a:endParaRPr lang="pt-BR" sz="1800" b="1" dirty="0">
              <a:cs typeface="Courier New" pitchFamily="49" charset="0"/>
            </a:endParaRPr>
          </a:p>
          <a:p>
            <a:r>
              <a:rPr lang="fr-FR" sz="1800" dirty="0" smtClean="0">
                <a:cs typeface="Courier New" pitchFamily="49" charset="0"/>
              </a:rPr>
              <a:t>Exemplo</a:t>
            </a:r>
            <a:r>
              <a:rPr lang="fr-FR" sz="1800" dirty="0" smtClean="0">
                <a:cs typeface="Courier New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fr-F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b="1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777988"/>
            <a:ext cx="2592288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B0F0"/>
                </a:solidFill>
              </a:defRPr>
            </a:lvl1pPr>
          </a:lstStyle>
          <a:p>
            <a:r>
              <a:rPr lang="pt-BR" dirty="0"/>
              <a:t>O parâmetro alpha é opcional e pode ser utilizado para definir cores com transparência.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7200" y="2780928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love.graphics.setColor(red, green, blue, alpha)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7544" y="3789040"/>
            <a:ext cx="8229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("fill", 300, 250, 200, 100)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 bwMode="auto">
          <a:xfrm rot="16200000" flipV="1">
            <a:off x="5686963" y="3444679"/>
            <a:ext cx="1658506" cy="1008112"/>
          </a:xfrm>
          <a:prstGeom prst="bentConnector3">
            <a:avLst>
              <a:gd name="adj1" fmla="val 77567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77750"/>
            <a:ext cx="1872209" cy="1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Modificando a </a:t>
            </a:r>
            <a:r>
              <a:rPr lang="pt-BR" sz="1800" b="1" dirty="0" smtClean="0"/>
              <a:t>Cor do Fundo</a:t>
            </a:r>
            <a:r>
              <a:rPr lang="pt-BR" sz="1800" dirty="0" smtClean="0"/>
              <a:t> da Tela</a:t>
            </a:r>
            <a:r>
              <a:rPr lang="pt-BR" sz="1800" b="1" dirty="0" smtClean="0"/>
              <a:t>: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Exemplo</a:t>
            </a:r>
            <a:r>
              <a:rPr lang="en-US" sz="1800" dirty="0" smtClean="0"/>
              <a:t>:</a:t>
            </a:r>
            <a:endParaRPr lang="pt-BR" sz="1800" dirty="0" smtClean="0"/>
          </a:p>
          <a:p>
            <a:pPr marL="0" indent="0">
              <a:buFont typeface="Arial" pitchFamily="34" charset="0"/>
              <a:buNone/>
            </a:pPr>
            <a:endParaRPr lang="fr-FR" sz="1200" b="1" dirty="0" smtClean="0"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200" b="1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4578513"/>
            <a:ext cx="2664296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+mn-lt"/>
              </a:rPr>
              <a:t>Altera a cor do fundo da tela para o valor RGB (255,255,255). Ou seja, mistura o máximo de todas as cores, o que resulta em branco.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68287"/>
            <a:ext cx="2912505" cy="227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57200" y="222635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love.graphics.setBackgroundColor(red, green,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544" y="3573016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255, 255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H="1" flipV="1">
            <a:off x="5868144" y="3861049"/>
            <a:ext cx="1692188" cy="71746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527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Modificando a </a:t>
            </a:r>
            <a:r>
              <a:rPr lang="pt-BR" b="1" dirty="0"/>
              <a:t>Largura das Linhas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Exemplo: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6" y="4509119"/>
            <a:ext cx="1576556" cy="15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57200" y="222635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love.graphics.setLineWidth(width)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200" y="3522494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love.graphics.setLineWidth(12)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2544" y="4144218"/>
            <a:ext cx="2304256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+mn-lt"/>
              </a:rPr>
              <a:t>Altera para 12 a largura das linhas usadas para desenhar as formas geométricas.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rot="10800000">
            <a:off x="4211960" y="3681864"/>
            <a:ext cx="2170584" cy="831686"/>
          </a:xfrm>
          <a:prstGeom prst="bentConnector3">
            <a:avLst>
              <a:gd name="adj1" fmla="val 50000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004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0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1600" b="1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Escrevendo um </a:t>
            </a:r>
            <a:r>
              <a:rPr lang="pt-BR" b="1" dirty="0"/>
              <a:t>Texto</a:t>
            </a:r>
            <a:r>
              <a:rPr lang="pt-BR" dirty="0"/>
              <a:t> na Tela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fr-FR" dirty="0" smtClean="0"/>
              <a:t>Exemplo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4413"/>
            <a:ext cx="1914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200" y="2226350"/>
            <a:ext cx="8229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text, x,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y, ...)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4" y="3284984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("Pontos: " .. pontos, 100, 100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4654297"/>
            <a:ext cx="317826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</a:rPr>
              <a:t>Escreve “Pontos: ” seguido do valor da </a:t>
            </a:r>
            <a:r>
              <a:rPr lang="pt-BR" sz="1400" dirty="0" smtClean="0">
                <a:solidFill>
                  <a:srgbClr val="00B0F0"/>
                </a:solidFill>
              </a:rPr>
              <a:t>variáveis “pontos</a:t>
            </a:r>
            <a:r>
              <a:rPr lang="pt-BR" sz="1400" dirty="0">
                <a:solidFill>
                  <a:srgbClr val="00B0F0"/>
                </a:solidFill>
              </a:rPr>
              <a:t>” na posição (100, 100) da tela. 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H="1" flipV="1">
            <a:off x="4932040" y="3861049"/>
            <a:ext cx="2093188" cy="79324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871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Módulos </a:t>
            </a:r>
            <a:r>
              <a:rPr lang="pt-BR" dirty="0" err="1"/>
              <a:t>love.graphics</a:t>
            </a:r>
            <a:endParaRPr lang="pt-B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Modificando a </a:t>
            </a:r>
            <a:r>
              <a:rPr lang="pt-BR" b="1" dirty="0"/>
              <a:t>Fonte</a:t>
            </a:r>
            <a:r>
              <a:rPr lang="pt-BR" dirty="0"/>
              <a:t> do Texto:</a:t>
            </a:r>
            <a:endParaRPr lang="pt-BR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  <a:p>
            <a:r>
              <a:rPr lang="fr-FR" dirty="0" err="1"/>
              <a:t>Exemplo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06677"/>
            <a:ext cx="1914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57200" y="2204864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love.graphics.newFont(filename, size)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love.graphics.setFont(font)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" y="3791942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love.graphics.setFont(love.graphics.newFont(18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... ou ... </a:t>
            </a:r>
            <a:endParaRPr lang="fr-F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love.graphics.newFont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("Times.ttf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18)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love.graphics.setFont(Font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5210616"/>
            <a:ext cx="317826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</a:rPr>
              <a:t>Altera a fonte utilizada no programa para “Times New Roman”, com tamanho </a:t>
            </a:r>
            <a:r>
              <a:rPr lang="pt-BR" sz="1400" dirty="0" smtClean="0">
                <a:solidFill>
                  <a:srgbClr val="00B0F0"/>
                </a:solidFill>
              </a:rPr>
              <a:t>18</a:t>
            </a:r>
            <a:endParaRPr lang="pt-BR" sz="1400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H="1" flipV="1">
            <a:off x="5004048" y="4561384"/>
            <a:ext cx="2021180" cy="64923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714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Funções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Verificando a </a:t>
            </a:r>
            <a:r>
              <a:rPr lang="pt-BR" b="1" dirty="0"/>
              <a:t>Largura</a:t>
            </a:r>
            <a:r>
              <a:rPr lang="pt-BR" dirty="0"/>
              <a:t> e a </a:t>
            </a:r>
            <a:r>
              <a:rPr lang="pt-BR" b="1" dirty="0"/>
              <a:t>Altura</a:t>
            </a:r>
            <a:r>
              <a:rPr lang="pt-BR" dirty="0"/>
              <a:t> da Tela</a:t>
            </a:r>
            <a:r>
              <a:rPr lang="pt-BR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  <a:p>
            <a:endParaRPr lang="fr-FR" dirty="0"/>
          </a:p>
          <a:p>
            <a:r>
              <a:rPr lang="fr-F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7200" y="2226350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love.graphics.getWidth()</a:t>
            </a:r>
          </a:p>
          <a:p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love.graphics.getHeight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7544" y="4254187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love.graphics.getWidth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love.graphics.getHeight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0104" y="3645024"/>
            <a:ext cx="26543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+mn-lt"/>
              </a:rPr>
              <a:t>Coloca a largura da tela na variável </a:t>
            </a:r>
            <a:r>
              <a:rPr lang="pt-BR" sz="1400" dirty="0" err="1" smtClean="0">
                <a:solidFill>
                  <a:srgbClr val="00B0F0"/>
                </a:solidFill>
                <a:latin typeface="+mn-lt"/>
              </a:rPr>
              <a:t>width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rot="10800000" flipV="1">
            <a:off x="4644008" y="3906633"/>
            <a:ext cx="1666096" cy="513637"/>
          </a:xfrm>
          <a:prstGeom prst="bentConnector3">
            <a:avLst>
              <a:gd name="adj1" fmla="val 43140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10104" y="5210036"/>
            <a:ext cx="26543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+mn-lt"/>
              </a:rPr>
              <a:t>Coloca a altura da tela na variável </a:t>
            </a:r>
            <a:r>
              <a:rPr lang="pt-BR" sz="1400" dirty="0" err="1" smtClean="0">
                <a:solidFill>
                  <a:srgbClr val="00B0F0"/>
                </a:solidFill>
                <a:latin typeface="+mn-lt"/>
              </a:rPr>
              <a:t>height</a:t>
            </a:r>
            <a:endParaRPr lang="pt-BR" sz="14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 bwMode="auto">
          <a:xfrm rot="10800000">
            <a:off x="4860032" y="4914792"/>
            <a:ext cx="1450072" cy="556854"/>
          </a:xfrm>
          <a:prstGeom prst="bentConnector3">
            <a:avLst>
              <a:gd name="adj1" fmla="val 50000"/>
            </a:avLst>
          </a:prstGeom>
          <a:solidFill>
            <a:schemeClr val="hlink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70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1 – </a:t>
            </a:r>
            <a:r>
              <a:rPr lang="en-US" dirty="0" err="1"/>
              <a:t>Primitivas</a:t>
            </a:r>
            <a:r>
              <a:rPr lang="en-US" dirty="0"/>
              <a:t> </a:t>
            </a:r>
            <a:r>
              <a:rPr lang="en-US" dirty="0" err="1"/>
              <a:t>Geométricas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7200" y="1817529"/>
            <a:ext cx="8229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desenha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134, 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("fill", 100, 100, 600, 400)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desenha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losango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252, 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love.graphics.polygon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("fill", 120, 300, 400, 120,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680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300, 400, 480)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desenha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circulo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140)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("fill", 400, 300, 120, 100)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3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1 – </a:t>
            </a:r>
            <a:r>
              <a:rPr lang="en-US" dirty="0" err="1"/>
              <a:t>Primitivas</a:t>
            </a:r>
            <a:r>
              <a:rPr lang="en-US" dirty="0"/>
              <a:t> </a:t>
            </a:r>
            <a:r>
              <a:rPr lang="en-US" dirty="0" err="1"/>
              <a:t>Geométricas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6" y="1844824"/>
            <a:ext cx="5345528" cy="41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000" dirty="0"/>
              <a:t>Usando as primitivas básicas (linha, retângulo, circulo, polígono) crie um programa que desenhe um cenário semelhante ao mostrado na figura abaixo: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74" y="2708919"/>
            <a:ext cx="4809052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06 – </a:t>
            </a:r>
            <a:r>
              <a:rPr lang="pt-BR" sz="2800" b="1" dirty="0"/>
              <a:t>Primitivas Geométricas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dirty="0" smtClean="0"/>
              <a:t>08/</a:t>
            </a:r>
            <a:r>
              <a:rPr lang="en-US" sz="2800" dirty="0" err="1" smtClean="0"/>
              <a:t>abril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Ex06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de Tela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Sistema </a:t>
            </a:r>
            <a:r>
              <a:rPr lang="pt-BR" sz="2800" dirty="0"/>
              <a:t>de Coordenadas Cartesiano</a:t>
            </a:r>
          </a:p>
          <a:p>
            <a:endParaRPr lang="pt-BR" sz="2800" dirty="0"/>
          </a:p>
          <a:p>
            <a:r>
              <a:rPr lang="pt-BR" sz="2800" dirty="0"/>
              <a:t>Duas dimensões (2D)</a:t>
            </a:r>
          </a:p>
          <a:p>
            <a:endParaRPr lang="pt-BR" sz="2800" dirty="0"/>
          </a:p>
          <a:p>
            <a:r>
              <a:rPr lang="pt-BR" sz="2800" dirty="0"/>
              <a:t>Coordenas X e Y</a:t>
            </a:r>
          </a:p>
          <a:p>
            <a:endParaRPr lang="pt-BR" sz="2800" dirty="0"/>
          </a:p>
        </p:txBody>
      </p:sp>
      <p:pic>
        <p:nvPicPr>
          <p:cNvPr id="4" name="Picture 2" descr="http://upload.wikimedia.org/wikipedia/commons/6/61/PlanoCartesia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2" y="1988840"/>
            <a:ext cx="4231010" cy="40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1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de Tela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958341" y="1156682"/>
            <a:ext cx="6933269" cy="5440670"/>
            <a:chOff x="958341" y="1156682"/>
            <a:chExt cx="6933269" cy="544067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338" y="1778378"/>
              <a:ext cx="5074505" cy="396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489511" y="137270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958341" y="5526684"/>
              <a:ext cx="805347" cy="400110"/>
              <a:chOff x="958341" y="1900244"/>
              <a:chExt cx="805347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8341" y="1900244"/>
                <a:ext cx="574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600</a:t>
                </a:r>
                <a:endParaRPr lang="en-US" sz="2000" dirty="0">
                  <a:latin typeface="+mn-lt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 bwMode="auto">
              <a:xfrm>
                <a:off x="1539808" y="2087721"/>
                <a:ext cx="223880" cy="0"/>
              </a:xfrm>
              <a:prstGeom prst="line">
                <a:avLst/>
              </a:prstGeom>
              <a:solidFill>
                <a:schemeClr val="hlink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upo 25"/>
            <p:cNvGrpSpPr/>
            <p:nvPr/>
          </p:nvGrpSpPr>
          <p:grpSpPr>
            <a:xfrm>
              <a:off x="1637256" y="1156682"/>
              <a:ext cx="6254354" cy="5440670"/>
              <a:chOff x="1637256" y="1052736"/>
              <a:chExt cx="6254354" cy="544067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37256" y="6093296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y</a:t>
                </a:r>
                <a:endParaRPr lang="en-US" sz="2000" dirty="0">
                  <a:latin typeface="+mn-lt"/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1763688" y="1052736"/>
                <a:ext cx="6127922" cy="5130152"/>
                <a:chOff x="1763688" y="1052736"/>
                <a:chExt cx="6127922" cy="5130152"/>
              </a:xfrm>
            </p:grpSpPr>
            <p:cxnSp>
              <p:nvCxnSpPr>
                <p:cNvPr id="5" name="Straight Arrow Connector 4"/>
                <p:cNvCxnSpPr/>
                <p:nvPr/>
              </p:nvCxnSpPr>
              <p:spPr bwMode="auto">
                <a:xfrm>
                  <a:off x="1777543" y="1576206"/>
                  <a:ext cx="0" cy="4606682"/>
                </a:xfrm>
                <a:prstGeom prst="straightConnector1">
                  <a:avLst/>
                </a:prstGeom>
                <a:solidFill>
                  <a:schemeClr val="hlink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24" name="Grupo 23"/>
                <p:cNvGrpSpPr/>
                <p:nvPr/>
              </p:nvGrpSpPr>
              <p:grpSpPr>
                <a:xfrm>
                  <a:off x="1763688" y="1052736"/>
                  <a:ext cx="6127922" cy="720080"/>
                  <a:chOff x="1763688" y="1052736"/>
                  <a:chExt cx="6127922" cy="720080"/>
                </a:xfrm>
              </p:grpSpPr>
              <p:grpSp>
                <p:nvGrpSpPr>
                  <p:cNvPr id="23" name="Grupo 22"/>
                  <p:cNvGrpSpPr/>
                  <p:nvPr/>
                </p:nvGrpSpPr>
                <p:grpSpPr>
                  <a:xfrm>
                    <a:off x="1763688" y="1052736"/>
                    <a:ext cx="6127922" cy="720080"/>
                    <a:chOff x="1763688" y="1052736"/>
                    <a:chExt cx="6127922" cy="720080"/>
                  </a:xfrm>
                </p:grpSpPr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6617819" y="1052736"/>
                      <a:ext cx="57419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800</a:t>
                      </a:r>
                      <a:endParaRPr lang="en-US" sz="2000" dirty="0">
                        <a:latin typeface="+mn-lt"/>
                      </a:endParaRPr>
                    </a:p>
                  </p:txBody>
                </p:sp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1763688" y="1372706"/>
                      <a:ext cx="6127922" cy="400110"/>
                      <a:chOff x="1763688" y="1300698"/>
                      <a:chExt cx="6127922" cy="400110"/>
                    </a:xfrm>
                  </p:grpSpPr>
                  <p:grpSp>
                    <p:nvGrpSpPr>
                      <p:cNvPr id="3" name="Grupo 2"/>
                      <p:cNvGrpSpPr/>
                      <p:nvPr/>
                    </p:nvGrpSpPr>
                    <p:grpSpPr>
                      <a:xfrm>
                        <a:off x="1763688" y="1300698"/>
                        <a:ext cx="6127922" cy="400110"/>
                        <a:chOff x="1763688" y="1300698"/>
                        <a:chExt cx="6127922" cy="400110"/>
                      </a:xfrm>
                    </p:grpSpPr>
                    <p:cxnSp>
                      <p:nvCxnSpPr>
                        <p:cNvPr id="6" name="Straight Arrow Connector 5"/>
                        <p:cNvCxnSpPr/>
                        <p:nvPr/>
                      </p:nvCxnSpPr>
                      <p:spPr bwMode="auto">
                        <a:xfrm flipH="1">
                          <a:off x="1763688" y="1530416"/>
                          <a:ext cx="5832648" cy="0"/>
                        </a:xfrm>
                        <a:prstGeom prst="straightConnector1">
                          <a:avLst/>
                        </a:prstGeom>
                        <a:solidFill>
                          <a:schemeClr val="hlink"/>
                        </a:solidFill>
                        <a:ln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triangle" w="med" len="med"/>
                          <a:tailEnd type="none" w="med" len="med"/>
                        </a:ln>
                        <a:effectLst/>
                      </p:spPr>
                    </p:cxnSp>
                    <p:sp>
                      <p:nvSpPr>
                        <p:cNvPr id="7" name="TextBox 6"/>
                        <p:cNvSpPr txBox="1"/>
                        <p:nvPr/>
                      </p:nvSpPr>
                      <p:spPr>
                        <a:xfrm>
                          <a:off x="7596336" y="1300698"/>
                          <a:ext cx="29527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x</a:t>
                          </a:r>
                          <a:endParaRPr lang="en-US" sz="2000" dirty="0">
                            <a:latin typeface="+mn-lt"/>
                          </a:endParaRPr>
                        </a:p>
                      </p:txBody>
                    </p:sp>
                  </p:grpSp>
                  <p:cxnSp>
                    <p:nvCxnSpPr>
                      <p:cNvPr id="13" name="Straight Connector 12"/>
                      <p:cNvCxnSpPr/>
                      <p:nvPr/>
                    </p:nvCxnSpPr>
                    <p:spPr bwMode="auto">
                      <a:xfrm>
                        <a:off x="6898100" y="1321231"/>
                        <a:ext cx="0" cy="172345"/>
                      </a:xfrm>
                      <a:prstGeom prst="line">
                        <a:avLst/>
                      </a:prstGeom>
                      <a:solidFill>
                        <a:schemeClr val="hlink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43752" y="1052736"/>
                    <a:ext cx="57419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+mn-lt"/>
                      </a:rPr>
                      <a:t>200</a:t>
                    </a:r>
                    <a:endParaRPr lang="en-US" sz="2000" dirty="0">
                      <a:latin typeface="+mn-lt"/>
                    </a:endParaRPr>
                  </a:p>
                </p:txBody>
              </p:sp>
            </p:grpSp>
          </p:grpSp>
        </p:grpSp>
        <p:cxnSp>
          <p:nvCxnSpPr>
            <p:cNvPr id="20" name="Straight Connector 19"/>
            <p:cNvCxnSpPr/>
            <p:nvPr/>
          </p:nvCxnSpPr>
          <p:spPr bwMode="auto">
            <a:xfrm>
              <a:off x="3024033" y="1489702"/>
              <a:ext cx="0" cy="243044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" name="Grupo 27"/>
            <p:cNvGrpSpPr/>
            <p:nvPr/>
          </p:nvGrpSpPr>
          <p:grpSpPr>
            <a:xfrm>
              <a:off x="977396" y="1948770"/>
              <a:ext cx="3137215" cy="1229838"/>
              <a:chOff x="977396" y="2204864"/>
              <a:chExt cx="3137215" cy="122983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3023530" y="2204864"/>
                <a:ext cx="0" cy="784317"/>
              </a:xfrm>
              <a:prstGeom prst="line">
                <a:avLst/>
              </a:prstGeom>
              <a:solidFill>
                <a:schemeClr val="hlink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7" name="Grupo 26"/>
              <p:cNvGrpSpPr/>
              <p:nvPr/>
            </p:nvGrpSpPr>
            <p:grpSpPr>
              <a:xfrm>
                <a:off x="977396" y="2852936"/>
                <a:ext cx="3137215" cy="581766"/>
                <a:chOff x="977396" y="5007474"/>
                <a:chExt cx="3137215" cy="581766"/>
              </a:xfrm>
            </p:grpSpPr>
            <p:cxnSp>
              <p:nvCxnSpPr>
                <p:cNvPr id="14" name="Straight Connector 13"/>
                <p:cNvCxnSpPr>
                  <a:endCxn id="16" idx="2"/>
                </p:cNvCxnSpPr>
                <p:nvPr/>
              </p:nvCxnSpPr>
              <p:spPr bwMode="auto">
                <a:xfrm>
                  <a:off x="1763688" y="5193673"/>
                  <a:ext cx="1180906" cy="0"/>
                </a:xfrm>
                <a:prstGeom prst="line">
                  <a:avLst/>
                </a:prstGeom>
                <a:solidFill>
                  <a:schemeClr val="hlink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" name="Oval 15"/>
                <p:cNvSpPr/>
                <p:nvPr/>
              </p:nvSpPr>
              <p:spPr bwMode="auto">
                <a:xfrm>
                  <a:off x="2944594" y="5121665"/>
                  <a:ext cx="130161" cy="14401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effectLst/>
                    <a:latin typeface="Garamond" pitchFamily="18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77396" y="5007474"/>
                  <a:ext cx="5741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n-lt"/>
                    </a:rPr>
                    <a:t>100</a:t>
                  </a:r>
                  <a:endParaRPr lang="en-US" sz="2000" dirty="0">
                    <a:latin typeface="+mn-lt"/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1558863" y="5194951"/>
                  <a:ext cx="218680" cy="0"/>
                </a:xfrm>
                <a:prstGeom prst="line">
                  <a:avLst/>
                </a:prstGeom>
                <a:solidFill>
                  <a:schemeClr val="hlink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929671" y="5189130"/>
                  <a:ext cx="1184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n-lt"/>
                    </a:rPr>
                    <a:t>(200,100)</a:t>
                  </a:r>
                  <a:endParaRPr lang="en-US" sz="2000" dirty="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548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em </a:t>
            </a:r>
            <a:r>
              <a:rPr lang="pt-BR" dirty="0" smtClean="0"/>
              <a:t>Löve2D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Programar em </a:t>
            </a:r>
            <a:r>
              <a:rPr lang="pt-BR" sz="2400" dirty="0" err="1"/>
              <a:t>Löve</a:t>
            </a:r>
            <a:r>
              <a:rPr lang="pt-BR" sz="2400" dirty="0"/>
              <a:t> envolve a implementação de funções de </a:t>
            </a:r>
            <a:r>
              <a:rPr lang="pt-BR" sz="2400" b="1" dirty="0" err="1"/>
              <a:t>callback</a:t>
            </a:r>
            <a:r>
              <a:rPr lang="pt-BR" sz="2400" dirty="0"/>
              <a:t>. Essas funções são executadas automaticamente em determinados momentos de acordo com as suas funcionalidades.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Exemplo:</a:t>
            </a:r>
          </a:p>
          <a:p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A </a:t>
            </a:r>
            <a:r>
              <a:rPr lang="pt-BR" sz="2000" dirty="0" err="1"/>
              <a:t>callback</a:t>
            </a:r>
            <a:r>
              <a:rPr lang="pt-BR" sz="2000" dirty="0"/>
              <a:t> </a:t>
            </a:r>
            <a:r>
              <a:rPr lang="pt-BR" sz="2000" dirty="0" err="1"/>
              <a:t>love.draw</a:t>
            </a:r>
            <a:r>
              <a:rPr lang="pt-BR" sz="2000" dirty="0"/>
              <a:t> é executada continuamente para a </a:t>
            </a:r>
            <a:r>
              <a:rPr lang="pt-BR" sz="2000" dirty="0" err="1"/>
              <a:t>renderização</a:t>
            </a:r>
            <a:r>
              <a:rPr lang="pt-BR" sz="2000" dirty="0"/>
              <a:t> dos frames que serão exibidos na tela.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4182179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6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Löve</a:t>
            </a:r>
            <a:r>
              <a:rPr lang="pt-BR" dirty="0"/>
              <a:t> e </a:t>
            </a:r>
            <a:r>
              <a:rPr lang="pt-BR" dirty="0" err="1"/>
              <a:t>Callbacks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Löve</a:t>
            </a:r>
            <a:r>
              <a:rPr lang="pt-BR" sz="2400" dirty="0"/>
              <a:t> disponibiliza diversas </a:t>
            </a:r>
            <a:r>
              <a:rPr lang="pt-BR" sz="2400" dirty="0" err="1"/>
              <a:t>callbacks</a:t>
            </a:r>
            <a:r>
              <a:rPr lang="pt-BR" sz="2400" dirty="0"/>
              <a:t> que podem ser utilizadas em um jogo para diversas funcionalidades:</a:t>
            </a:r>
          </a:p>
          <a:p>
            <a:pPr lvl="1"/>
            <a:r>
              <a:rPr lang="pt-BR" sz="2000" dirty="0" smtClean="0"/>
              <a:t>Inicialização</a:t>
            </a:r>
            <a:r>
              <a:rPr lang="pt-BR" sz="2000" dirty="0"/>
              <a:t>, </a:t>
            </a:r>
            <a:r>
              <a:rPr lang="pt-BR" sz="2000" dirty="0" err="1"/>
              <a:t>renderização</a:t>
            </a:r>
            <a:r>
              <a:rPr lang="pt-BR" sz="2000" dirty="0"/>
              <a:t>, atualização, interação pelo teclado/mouse/joystick, etc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r>
              <a:rPr lang="pt-BR" sz="2400" dirty="0" smtClean="0"/>
              <a:t>É </a:t>
            </a:r>
            <a:r>
              <a:rPr lang="pt-BR" sz="2400" dirty="0"/>
              <a:t>importante conhecer e entender o funcionamento das </a:t>
            </a:r>
            <a:r>
              <a:rPr lang="pt-BR" sz="2400" dirty="0" err="1"/>
              <a:t>callbacks</a:t>
            </a:r>
            <a:endParaRPr lang="pt-BR" sz="2400" dirty="0"/>
          </a:p>
          <a:p>
            <a:pPr lvl="1"/>
            <a:r>
              <a:rPr lang="pt-BR" sz="2000" dirty="0" smtClean="0"/>
              <a:t>No </a:t>
            </a:r>
            <a:r>
              <a:rPr lang="pt-BR" sz="2000" dirty="0"/>
              <a:t>decorrer do curso nós vamos explorar as principais </a:t>
            </a:r>
            <a:r>
              <a:rPr lang="pt-BR" sz="2000" dirty="0" err="1"/>
              <a:t>callbacks</a:t>
            </a:r>
            <a:r>
              <a:rPr lang="pt-BR" sz="2000" dirty="0"/>
              <a:t> do </a:t>
            </a:r>
            <a:r>
              <a:rPr lang="pt-BR" sz="2000" dirty="0" err="1" smtClean="0"/>
              <a:t>Löve</a:t>
            </a:r>
            <a:endParaRPr lang="pt-BR" sz="2000" dirty="0" smtClean="0"/>
          </a:p>
          <a:p>
            <a:pPr lvl="1"/>
            <a:endParaRPr lang="pt-BR" sz="2000" dirty="0"/>
          </a:p>
          <a:p>
            <a:r>
              <a:rPr lang="pt-BR" sz="2400" dirty="0" smtClean="0"/>
              <a:t>É </a:t>
            </a:r>
            <a:r>
              <a:rPr lang="pt-BR" sz="2400" dirty="0"/>
              <a:t>possível consultar a lista completa de </a:t>
            </a:r>
            <a:r>
              <a:rPr lang="pt-BR" sz="2400" dirty="0" err="1"/>
              <a:t>callbacks</a:t>
            </a:r>
            <a:r>
              <a:rPr lang="pt-BR" sz="2400" dirty="0"/>
              <a:t> em: </a:t>
            </a:r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www.love2d.org/wiki/Category:Callbacks</a:t>
            </a:r>
            <a:endParaRPr lang="pt-BR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37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love.load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dirty="0" err="1"/>
              <a:t>callback</a:t>
            </a:r>
            <a:r>
              <a:rPr lang="pt-BR" sz="2400" dirty="0"/>
              <a:t> </a:t>
            </a:r>
            <a:r>
              <a:rPr lang="pt-BR" sz="2400" dirty="0" err="1"/>
              <a:t>love.load</a:t>
            </a:r>
            <a:r>
              <a:rPr lang="pt-BR" sz="2400" dirty="0"/>
              <a:t>()é executada apenas uma vez no momento que o jogo é iniciado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função é geralmente usada para:</a:t>
            </a:r>
          </a:p>
          <a:p>
            <a:pPr lvl="1"/>
            <a:r>
              <a:rPr lang="pt-BR" sz="2000" dirty="0" smtClean="0"/>
              <a:t>Carregar </a:t>
            </a:r>
            <a:r>
              <a:rPr lang="pt-BR" sz="2000" dirty="0"/>
              <a:t>recursos (imagens, áudio, etc.)</a:t>
            </a:r>
          </a:p>
          <a:p>
            <a:pPr lvl="1"/>
            <a:r>
              <a:rPr lang="pt-BR" sz="2000" dirty="0" smtClean="0"/>
              <a:t>Inicializar </a:t>
            </a:r>
            <a:r>
              <a:rPr lang="pt-BR" sz="2000" dirty="0"/>
              <a:t>variáveis</a:t>
            </a:r>
          </a:p>
          <a:p>
            <a:pPr lvl="1"/>
            <a:r>
              <a:rPr lang="pt-BR" sz="2000" dirty="0" smtClean="0"/>
              <a:t>Definir </a:t>
            </a:r>
            <a:r>
              <a:rPr lang="pt-BR" sz="2000" dirty="0"/>
              <a:t>configurações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4653136"/>
            <a:ext cx="8229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love.graphics.newImage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("cake.jpg")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(0,0,0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(255,255,255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Volta </a:t>
            </a:r>
            <a:r>
              <a:rPr lang="en-US" dirty="0" err="1" smtClean="0"/>
              <a:t>ao</a:t>
            </a:r>
            <a:r>
              <a:rPr lang="en-US" dirty="0" smtClean="0"/>
              <a:t> “Hello World”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55976" y="4598046"/>
            <a:ext cx="3701456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</a:rPr>
              <a:t>O comando </a:t>
            </a:r>
            <a:r>
              <a:rPr lang="pt-BR" sz="1600" dirty="0" err="1">
                <a:solidFill>
                  <a:srgbClr val="00B0F0"/>
                </a:solidFill>
              </a:rPr>
              <a:t>love.graphics.setColor</a:t>
            </a:r>
            <a:r>
              <a:rPr lang="pt-BR" sz="1600" dirty="0">
                <a:solidFill>
                  <a:srgbClr val="00B0F0"/>
                </a:solidFill>
              </a:rPr>
              <a:t> é usado para definir a cor usada para desenhar e escrever na tela (modelo RGB)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1817529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(0,0,0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(255,255,255)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World", 360, 300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10800000">
            <a:off x="4492870" y="2461846"/>
            <a:ext cx="3564563" cy="2548798"/>
          </a:xfrm>
          <a:prstGeom prst="bentConnector3">
            <a:avLst>
              <a:gd name="adj1" fmla="val -2572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355976" y="5766355"/>
            <a:ext cx="3701456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</a:rPr>
              <a:t>O comando </a:t>
            </a:r>
            <a:r>
              <a:rPr lang="pt-BR" sz="1600" dirty="0" err="1">
                <a:solidFill>
                  <a:srgbClr val="00B0F0"/>
                </a:solidFill>
              </a:rPr>
              <a:t>love.graphics</a:t>
            </a:r>
            <a:r>
              <a:rPr lang="pt-BR" sz="1600" dirty="0">
                <a:solidFill>
                  <a:srgbClr val="00B0F0"/>
                </a:solidFill>
              </a:rPr>
              <a:t>. </a:t>
            </a:r>
            <a:r>
              <a:rPr lang="pt-BR" sz="1600" dirty="0" err="1">
                <a:solidFill>
                  <a:srgbClr val="00B0F0"/>
                </a:solidFill>
              </a:rPr>
              <a:t>setBackgroundColor</a:t>
            </a:r>
            <a:r>
              <a:rPr lang="pt-BR" sz="1600" dirty="0">
                <a:solidFill>
                  <a:srgbClr val="00B0F0"/>
                </a:solidFill>
              </a:rPr>
              <a:t> é usado para definir a cor de fundo da tela (modelo RGB)</a:t>
            </a:r>
          </a:p>
        </p:txBody>
      </p:sp>
      <p:cxnSp>
        <p:nvCxnSpPr>
          <p:cNvPr id="10" name="Conector de seta reta 8"/>
          <p:cNvCxnSpPr>
            <a:stCxn id="8" idx="3"/>
          </p:cNvCxnSpPr>
          <p:nvPr/>
        </p:nvCxnSpPr>
        <p:spPr>
          <a:xfrm flipH="1" flipV="1">
            <a:off x="6444210" y="2708923"/>
            <a:ext cx="1613222" cy="3472931"/>
          </a:xfrm>
          <a:prstGeom prst="bentConnector4">
            <a:avLst>
              <a:gd name="adj1" fmla="val -43601"/>
              <a:gd name="adj2" fmla="val 10003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98046"/>
            <a:ext cx="2558064" cy="19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5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Desenho de Primitivas Geométricas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7544" y="1700808"/>
            <a:ext cx="827330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smtClean="0"/>
              <a:t>Formato de cor RGB:</a:t>
            </a:r>
          </a:p>
          <a:p>
            <a:endParaRPr lang="pt-BR" sz="1100" b="1" smtClean="0"/>
          </a:p>
          <a:p>
            <a:pPr marL="0" indent="0">
              <a:buFont typeface="Arial" pitchFamily="34" charset="0"/>
              <a:buNone/>
            </a:pPr>
            <a:r>
              <a:rPr lang="pt-BR" sz="2000" b="1" smtClean="0"/>
              <a:t>R</a:t>
            </a:r>
            <a:r>
              <a:rPr lang="pt-BR" sz="2000" smtClean="0"/>
              <a:t> = Red (Vermelho)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b="1" smtClean="0"/>
              <a:t>G</a:t>
            </a:r>
            <a:r>
              <a:rPr lang="pt-BR" sz="2000" smtClean="0"/>
              <a:t> = Green (Verde)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b="1" smtClean="0"/>
              <a:t>B</a:t>
            </a:r>
            <a:r>
              <a:rPr lang="pt-BR" sz="2000" smtClean="0"/>
              <a:t> = Blue (Azul)</a:t>
            </a:r>
          </a:p>
          <a:p>
            <a:endParaRPr lang="pt-BR" sz="1000" smtClean="0"/>
          </a:p>
          <a:p>
            <a:r>
              <a:rPr lang="pt-BR" sz="2400" b="1" smtClean="0"/>
              <a:t>Escala RGB:</a:t>
            </a:r>
          </a:p>
          <a:p>
            <a:pPr marL="0" indent="0">
              <a:buFont typeface="Arial" pitchFamily="34" charset="0"/>
              <a:buNone/>
            </a:pPr>
            <a:endParaRPr lang="pt-BR" sz="1400" smtClean="0"/>
          </a:p>
          <a:p>
            <a:pPr marL="0" indent="0">
              <a:buFont typeface="Arial" pitchFamily="34" charset="0"/>
              <a:buNone/>
            </a:pPr>
            <a:r>
              <a:rPr lang="pt-BR" sz="2000" smtClean="0"/>
              <a:t>       </a:t>
            </a:r>
            <a:r>
              <a:rPr lang="pt-BR" sz="2000" smtClean="0">
                <a:solidFill>
                  <a:srgbClr val="FF0000"/>
                </a:solidFill>
              </a:rPr>
              <a:t>R</a:t>
            </a:r>
            <a:r>
              <a:rPr lang="pt-BR" sz="2000" smtClean="0"/>
              <a:t>       </a:t>
            </a:r>
            <a:r>
              <a:rPr lang="pt-BR" sz="2000" smtClean="0">
                <a:solidFill>
                  <a:srgbClr val="00B050"/>
                </a:solidFill>
              </a:rPr>
              <a:t>G</a:t>
            </a:r>
            <a:r>
              <a:rPr lang="pt-BR" sz="2000" smtClean="0"/>
              <a:t>        </a:t>
            </a:r>
            <a:r>
              <a:rPr lang="pt-BR" sz="2000" smtClean="0">
                <a:solidFill>
                  <a:srgbClr val="0070C0"/>
                </a:solidFill>
              </a:rPr>
              <a:t>B</a:t>
            </a:r>
          </a:p>
          <a:p>
            <a:pPr marL="0" indent="0">
              <a:buFont typeface="Arial" pitchFamily="34" charset="0"/>
              <a:buNone/>
            </a:pPr>
            <a:endParaRPr lang="pt-BR" sz="2000" smtClean="0"/>
          </a:p>
          <a:p>
            <a:pPr marL="0" indent="0">
              <a:buFont typeface="Arial" pitchFamily="34" charset="0"/>
              <a:buNone/>
            </a:pPr>
            <a:endParaRPr lang="pt-BR" sz="2000" smtClean="0"/>
          </a:p>
          <a:p>
            <a:pPr marL="0" indent="0">
              <a:buFont typeface="Arial" pitchFamily="34" charset="0"/>
              <a:buNone/>
            </a:pPr>
            <a:endParaRPr lang="pt-BR" sz="2000" dirty="0"/>
          </a:p>
        </p:txBody>
      </p:sp>
      <p:pic>
        <p:nvPicPr>
          <p:cNvPr id="5" name="Picture 2" descr="http://upload.wikimedia.org/wikipedia/commons/thumb/c/c2/AdditiveColor.svg/400px-AdditiveCol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57576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10776" y="4581128"/>
            <a:ext cx="4387479" cy="1614656"/>
            <a:chOff x="467544" y="4789532"/>
            <a:chExt cx="4387479" cy="161465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1293215" y="4941168"/>
              <a:ext cx="0" cy="1296144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126831" y="4941168"/>
              <a:ext cx="0" cy="1296144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2998547" y="4941168"/>
              <a:ext cx="0" cy="1296144"/>
            </a:xfrm>
            <a:prstGeom prst="straightConnector1">
              <a:avLst/>
            </a:prstGeom>
            <a:solidFill>
              <a:schemeClr val="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963655" y="4948788"/>
              <a:ext cx="2376264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963655" y="6237312"/>
              <a:ext cx="2376264" cy="0"/>
            </a:xfrm>
            <a:prstGeom prst="line">
              <a:avLst/>
            </a:prstGeom>
            <a:solidFill>
              <a:schemeClr val="hlink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75623" y="609641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+mn-lt"/>
                </a:rPr>
                <a:t>0</a:t>
              </a:r>
              <a:endParaRPr lang="pt-BR" sz="1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44" y="479489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+mn-lt"/>
                </a:rPr>
                <a:t>255</a:t>
              </a:r>
              <a:endParaRPr lang="pt-BR" sz="1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8250" y="6082248"/>
              <a:ext cx="1556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+mn-lt"/>
                </a:rPr>
                <a:t>Menor quantidade</a:t>
              </a:r>
              <a:endParaRPr lang="pt-BR" sz="14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8462" y="4789532"/>
              <a:ext cx="1500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+mn-lt"/>
                </a:rPr>
                <a:t>Maior quantidade</a:t>
              </a:r>
              <a:endParaRPr lang="pt-BR" sz="1400" dirty="0">
                <a:latin typeface="+mn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92509" y="5066600"/>
            <a:ext cx="28679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latin typeface="+mn-lt"/>
              </a:rPr>
              <a:t>Não sabe o valor RGB da cor que você quer?</a:t>
            </a:r>
          </a:p>
          <a:p>
            <a:pPr algn="ctr"/>
            <a:r>
              <a:rPr lang="pt-BR" sz="1400" dirty="0">
                <a:latin typeface="+mn-lt"/>
                <a:hlinkClick r:id="rId3"/>
              </a:rPr>
              <a:t>http://www.colorpicker.com</a:t>
            </a:r>
            <a:r>
              <a:rPr lang="pt-BR" sz="1400" dirty="0" smtClean="0">
                <a:latin typeface="+mn-lt"/>
                <a:hlinkClick r:id="rId3"/>
              </a:rPr>
              <a:t>/</a:t>
            </a:r>
            <a:r>
              <a:rPr lang="pt-BR" sz="1400" dirty="0" smtClean="0">
                <a:latin typeface="+mn-lt"/>
              </a:rPr>
              <a:t> </a:t>
            </a:r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7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1380</Words>
  <Application>Microsoft Office PowerPoint</Application>
  <PresentationFormat>Apresentação na tela (4:3)</PresentationFormat>
  <Paragraphs>305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Office Theme</vt:lpstr>
      <vt:lpstr>Introdução à Engenharia ENG1000</vt:lpstr>
      <vt:lpstr>“Hello World” em Löve2D</vt:lpstr>
      <vt:lpstr>Coordenadas de Tela</vt:lpstr>
      <vt:lpstr>Coordenadas de Tela</vt:lpstr>
      <vt:lpstr>Programando em Löve2D</vt:lpstr>
      <vt:lpstr>Löve e Callbacks</vt:lpstr>
      <vt:lpstr>Callback love.load()</vt:lpstr>
      <vt:lpstr>De Volta ao “Hello World”</vt:lpstr>
      <vt:lpstr>Desenho de Primitivas Geométricas</vt:lpstr>
      <vt:lpstr>Callback love.update(dt)</vt:lpstr>
      <vt:lpstr>De Volta ao “Hello World”</vt:lpstr>
      <vt:lpstr>Módulos Löve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Módulos love.graphics</vt:lpstr>
      <vt:lpstr>Outras Funções</vt:lpstr>
      <vt:lpstr>Exemplo 1 – Primitivas Geométricas</vt:lpstr>
      <vt:lpstr>Exemplo 1 – Primitivas Geométricas</vt:lpstr>
      <vt:lpstr>Exercício 1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PlayLib</dc:title>
  <dc:creator>Edirlei Soares de Lima</dc:creator>
  <cp:lastModifiedBy>Augusto Baffa</cp:lastModifiedBy>
  <cp:revision>313</cp:revision>
  <cp:lastPrinted>2011-10-02T19:34:20Z</cp:lastPrinted>
  <dcterms:created xsi:type="dcterms:W3CDTF">2011-09-17T12:50:29Z</dcterms:created>
  <dcterms:modified xsi:type="dcterms:W3CDTF">2016-02-08T15:40:25Z</dcterms:modified>
</cp:coreProperties>
</file>