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2" r:id="rId3"/>
    <p:sldId id="284" r:id="rId4"/>
    <p:sldId id="285" r:id="rId5"/>
    <p:sldId id="286" r:id="rId6"/>
    <p:sldId id="287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7" r:id="rId15"/>
    <p:sldId id="296" r:id="rId16"/>
    <p:sldId id="301" r:id="rId17"/>
    <p:sldId id="302" r:id="rId18"/>
    <p:sldId id="303" r:id="rId19"/>
    <p:sldId id="304" r:id="rId20"/>
    <p:sldId id="305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283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139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75F21A-2DAD-422F-9F2B-65F9F683FBBC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54520B-149B-489E-904E-09FC9341D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3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ve2d.org/wiki/KeyConstan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ve2d.org/wiki/MouseConstan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abaffa@inf.puc-rio.br" TargetMode="External"/><Relationship Id="rId2" Type="http://schemas.openxmlformats.org/officeDocument/2006/relationships/hyperlink" Target="http://www.inf.puc-rio.br/~abaffa/eng1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dirlei\Desktop\puc-rio-cursos-201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-27384"/>
            <a:ext cx="4384675" cy="10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544" y="2996952"/>
            <a:ext cx="82066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200" dirty="0"/>
              <a:t>Aula </a:t>
            </a:r>
            <a:r>
              <a:rPr lang="pt-BR" sz="3200" dirty="0" smtClean="0"/>
              <a:t>08 </a:t>
            </a:r>
            <a:r>
              <a:rPr lang="pt-BR" sz="3200" dirty="0"/>
              <a:t>– Estruturas Condicionais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8206680" cy="1470025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Introdução à Engenharia</a:t>
            </a:r>
            <a:br>
              <a:rPr lang="pt-BR" sz="4000" dirty="0" smtClean="0"/>
            </a:br>
            <a:r>
              <a:rPr lang="pt-BR" sz="2800" dirty="0" smtClean="0"/>
              <a:t>ENG1000</a:t>
            </a:r>
            <a:endParaRPr lang="en-US" sz="40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750449"/>
            <a:ext cx="2448272" cy="8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" y="5576937"/>
            <a:ext cx="2249679" cy="1296425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0484" y="5877272"/>
            <a:ext cx="6400800" cy="980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>
                <a:solidFill>
                  <a:schemeClr val="tx1"/>
                </a:solidFill>
              </a:rPr>
              <a:t>Prof. Augusto Baffa</a:t>
            </a:r>
          </a:p>
          <a:p>
            <a:r>
              <a:rPr lang="en-US" sz="2200" smtClean="0">
                <a:solidFill>
                  <a:schemeClr val="tx1"/>
                </a:solidFill>
              </a:rPr>
              <a:t>&lt;abaffa@inf.puc-rio.br&gt;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3804469" y="5141952"/>
            <a:ext cx="13756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 err="1"/>
              <a:t>Negação</a:t>
            </a:r>
            <a:r>
              <a:rPr lang="en-US" sz="1400" b="1" dirty="0"/>
              <a:t> </a:t>
            </a:r>
            <a:r>
              <a:rPr lang="en-US" sz="1400" b="1" dirty="0" smtClean="0"/>
              <a:t>(not)</a:t>
            </a:r>
            <a:endParaRPr lang="pt-BR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Booleanas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Operadores lógicos combinam expressões ou valores booleanos, resultando em um valor </a:t>
            </a:r>
            <a:r>
              <a:rPr lang="pt-BR" sz="2400" dirty="0" smtClean="0"/>
              <a:t>booleano.</a:t>
            </a:r>
            <a:endParaRPr lang="en-US" sz="2400" dirty="0"/>
          </a:p>
          <a:p>
            <a:endParaRPr lang="pt-BR" sz="24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1487" y="2655580"/>
            <a:ext cx="15937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 b="1" dirty="0" err="1" smtClean="0"/>
              <a:t>Conjunção</a:t>
            </a:r>
            <a:r>
              <a:rPr lang="en-US" sz="1400" b="1" dirty="0" smtClean="0"/>
              <a:t> (and)</a:t>
            </a:r>
            <a:endParaRPr lang="pt-BR" sz="1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74288"/>
              </p:ext>
            </p:extLst>
          </p:nvPr>
        </p:nvGraphicFramePr>
        <p:xfrm>
          <a:off x="1137052" y="3025468"/>
          <a:ext cx="3109912" cy="18573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3150"/>
                <a:gridCol w="1073150"/>
                <a:gridCol w="96361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Operando 1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Operando 2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Resultado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190218" y="2655580"/>
            <a:ext cx="13869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 err="1"/>
              <a:t>Disjunção</a:t>
            </a:r>
            <a:r>
              <a:rPr lang="en-US" sz="1400" b="1" dirty="0"/>
              <a:t> </a:t>
            </a:r>
            <a:r>
              <a:rPr lang="en-US" sz="1400" b="1" dirty="0" smtClean="0"/>
              <a:t>(or)</a:t>
            </a:r>
            <a:endParaRPr lang="pt-BR" sz="1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07813"/>
              </p:ext>
            </p:extLst>
          </p:nvPr>
        </p:nvGraphicFramePr>
        <p:xfrm>
          <a:off x="4566052" y="3025468"/>
          <a:ext cx="3109912" cy="18573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3150"/>
                <a:gridCol w="1073150"/>
                <a:gridCol w="96361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Operando 1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Operando 2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Resultado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37272"/>
              </p:ext>
            </p:extLst>
          </p:nvPr>
        </p:nvGraphicFramePr>
        <p:xfrm>
          <a:off x="3472448" y="5517232"/>
          <a:ext cx="2035175" cy="11144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3150"/>
                <a:gridCol w="9620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Operando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Resultado</a:t>
                      </a:r>
                      <a:endParaRPr kumimoji="0" lang="pt-B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457972" y="3432115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Falso</a:t>
            </a:r>
            <a:endParaRPr lang="pt-BR" sz="1400" dirty="0"/>
          </a:p>
        </p:txBody>
      </p:sp>
      <p:sp>
        <p:nvSpPr>
          <p:cNvPr id="11" name="Rectangle 10"/>
          <p:cNvSpPr/>
          <p:nvPr/>
        </p:nvSpPr>
        <p:spPr>
          <a:xfrm>
            <a:off x="3457972" y="3810823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Falso</a:t>
            </a:r>
            <a:endParaRPr lang="pt-BR" sz="1400" dirty="0"/>
          </a:p>
        </p:txBody>
      </p:sp>
      <p:sp>
        <p:nvSpPr>
          <p:cNvPr id="12" name="Rectangle 11"/>
          <p:cNvSpPr/>
          <p:nvPr/>
        </p:nvSpPr>
        <p:spPr>
          <a:xfrm>
            <a:off x="3457972" y="4170863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Falso</a:t>
            </a:r>
            <a:endParaRPr lang="pt-BR" sz="1400" dirty="0"/>
          </a:p>
        </p:txBody>
      </p:sp>
      <p:sp>
        <p:nvSpPr>
          <p:cNvPr id="13" name="Rectangle 12"/>
          <p:cNvSpPr/>
          <p:nvPr/>
        </p:nvSpPr>
        <p:spPr>
          <a:xfrm>
            <a:off x="3265697" y="4538523"/>
            <a:ext cx="98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Verdadeiro</a:t>
            </a:r>
            <a:endParaRPr lang="pt-BR" sz="1400" dirty="0"/>
          </a:p>
        </p:txBody>
      </p:sp>
      <p:sp>
        <p:nvSpPr>
          <p:cNvPr id="15" name="Rectangle 14"/>
          <p:cNvSpPr/>
          <p:nvPr/>
        </p:nvSpPr>
        <p:spPr>
          <a:xfrm>
            <a:off x="6701638" y="4546143"/>
            <a:ext cx="98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Verdadeiro</a:t>
            </a:r>
            <a:endParaRPr lang="pt-BR" sz="1400" dirty="0"/>
          </a:p>
        </p:txBody>
      </p:sp>
      <p:sp>
        <p:nvSpPr>
          <p:cNvPr id="16" name="Rectangle 15"/>
          <p:cNvSpPr/>
          <p:nvPr/>
        </p:nvSpPr>
        <p:spPr>
          <a:xfrm>
            <a:off x="6704779" y="4175368"/>
            <a:ext cx="98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Verdadeiro</a:t>
            </a:r>
            <a:endParaRPr lang="pt-BR" sz="1400" dirty="0"/>
          </a:p>
        </p:txBody>
      </p:sp>
      <p:sp>
        <p:nvSpPr>
          <p:cNvPr id="17" name="Rectangle 16"/>
          <p:cNvSpPr/>
          <p:nvPr/>
        </p:nvSpPr>
        <p:spPr>
          <a:xfrm>
            <a:off x="6704779" y="3804280"/>
            <a:ext cx="98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Verdadeiro</a:t>
            </a:r>
            <a:endParaRPr lang="pt-BR" sz="1400" dirty="0"/>
          </a:p>
        </p:txBody>
      </p:sp>
      <p:sp>
        <p:nvSpPr>
          <p:cNvPr id="18" name="Rectangle 17"/>
          <p:cNvSpPr/>
          <p:nvPr/>
        </p:nvSpPr>
        <p:spPr>
          <a:xfrm>
            <a:off x="4526280" y="5915372"/>
            <a:ext cx="98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Verdadeiro</a:t>
            </a:r>
            <a:endParaRPr lang="pt-BR" sz="1400" dirty="0"/>
          </a:p>
        </p:txBody>
      </p:sp>
      <p:sp>
        <p:nvSpPr>
          <p:cNvPr id="19" name="Rectangle 18"/>
          <p:cNvSpPr/>
          <p:nvPr/>
        </p:nvSpPr>
        <p:spPr>
          <a:xfrm>
            <a:off x="6896081" y="3424494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Falso</a:t>
            </a:r>
            <a:endParaRPr lang="pt-BR" sz="1400" dirty="0"/>
          </a:p>
        </p:txBody>
      </p:sp>
      <p:sp>
        <p:nvSpPr>
          <p:cNvPr id="20" name="Rectangle 19"/>
          <p:cNvSpPr/>
          <p:nvPr/>
        </p:nvSpPr>
        <p:spPr>
          <a:xfrm>
            <a:off x="4728343" y="6294452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Falso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985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690632"/>
            <a:ext cx="244827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Booleanas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161"/>
            <a:ext cx="8229600" cy="4525963"/>
          </a:xfrm>
        </p:spPr>
        <p:txBody>
          <a:bodyPr>
            <a:normAutofit/>
          </a:bodyPr>
          <a:lstStyle/>
          <a:p>
            <a:r>
              <a:rPr lang="pt-BR" sz="2000" dirty="0" smtClean="0"/>
              <a:t>Exemplo 1 (</a:t>
            </a:r>
            <a:r>
              <a:rPr lang="pt-BR" sz="2000" dirty="0" err="1" smtClean="0"/>
              <a:t>and</a:t>
            </a:r>
            <a:r>
              <a:rPr lang="pt-BR" sz="2000" dirty="0" smtClean="0"/>
              <a:t>):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r>
              <a:rPr lang="pt-BR" sz="2000" dirty="0"/>
              <a:t>Exemplo </a:t>
            </a:r>
            <a:r>
              <a:rPr lang="pt-BR" sz="2000" dirty="0" smtClean="0"/>
              <a:t>2 (</a:t>
            </a:r>
            <a:r>
              <a:rPr lang="pt-BR" sz="2000" dirty="0" err="1" smtClean="0"/>
              <a:t>or</a:t>
            </a:r>
            <a:r>
              <a:rPr lang="pt-BR" sz="2000" dirty="0" smtClean="0"/>
              <a:t>):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r>
              <a:rPr lang="pt-BR" sz="2000" dirty="0"/>
              <a:t>Exemplo </a:t>
            </a:r>
            <a:r>
              <a:rPr lang="pt-BR" sz="2000" dirty="0" smtClean="0"/>
              <a:t>3 (</a:t>
            </a:r>
            <a:r>
              <a:rPr lang="pt-BR" sz="2000" dirty="0" err="1" smtClean="0"/>
              <a:t>not</a:t>
            </a:r>
            <a:r>
              <a:rPr lang="pt-BR" sz="2000" dirty="0" smtClean="0"/>
              <a:t>):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5" name="Rectangle 4"/>
          <p:cNvSpPr/>
          <p:nvPr/>
        </p:nvSpPr>
        <p:spPr>
          <a:xfrm>
            <a:off x="539552" y="1667941"/>
            <a:ext cx="8136904" cy="1169551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media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&gt;= 5.0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nota1 &gt;= 3.0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nota2 &gt;=3.0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nota3 &gt;=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3.0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Aprovado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3547769"/>
            <a:ext cx="8136904" cy="1169551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media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&lt; 5.0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nota1 &lt; 3.0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nota2 &lt; 3.0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nota3 &lt;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3.0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then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("Em prova final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5373216"/>
            <a:ext cx="8136904" cy="1169551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(media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&lt; 5.0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nota1 &lt; 3.0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nota2 &lt; 3.0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nota3 &lt; 3.0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then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(“Aprovado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</a:t>
            </a:r>
            <a:r>
              <a:rPr lang="pt-BR" dirty="0" smtClean="0"/>
              <a:t>Condicionais - 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Crie um programa que converta a nota de um aluno (que </a:t>
            </a:r>
            <a:r>
              <a:rPr lang="pt-BR" sz="2800" dirty="0"/>
              <a:t>varia de 0 a </a:t>
            </a:r>
            <a:r>
              <a:rPr lang="pt-BR" sz="2800" dirty="0" smtClean="0"/>
              <a:t>10) para um conceito (A</a:t>
            </a:r>
            <a:r>
              <a:rPr lang="pt-BR" sz="2800" dirty="0"/>
              <a:t>, B, C, D, ou </a:t>
            </a:r>
            <a:r>
              <a:rPr lang="pt-BR" sz="2800" dirty="0" smtClean="0"/>
              <a:t>F). Assuma a </a:t>
            </a:r>
            <a:r>
              <a:rPr lang="pt-BR" sz="2800" dirty="0"/>
              <a:t>seguinte equivalência entre </a:t>
            </a:r>
            <a:r>
              <a:rPr lang="pt-BR" sz="2800" dirty="0" smtClean="0"/>
              <a:t>a nota e o conceito: </a:t>
            </a:r>
            <a:endParaRPr lang="pt-BR" sz="2800" dirty="0"/>
          </a:p>
          <a:p>
            <a:pPr lvl="1"/>
            <a:r>
              <a:rPr lang="pt-BR" sz="2400" dirty="0"/>
              <a:t>A (9.0 a 10.0</a:t>
            </a:r>
            <a:r>
              <a:rPr lang="pt-BR" sz="2400" dirty="0" smtClean="0"/>
              <a:t>)</a:t>
            </a:r>
            <a:endParaRPr lang="pt-BR" sz="2400" dirty="0"/>
          </a:p>
          <a:p>
            <a:pPr lvl="1"/>
            <a:r>
              <a:rPr lang="pt-BR" sz="2400" dirty="0"/>
              <a:t>B (8.0 a  8.9</a:t>
            </a:r>
            <a:r>
              <a:rPr lang="pt-BR" sz="2400" dirty="0" smtClean="0"/>
              <a:t>)</a:t>
            </a:r>
            <a:endParaRPr lang="pt-BR" sz="2400" dirty="0"/>
          </a:p>
          <a:p>
            <a:pPr lvl="1"/>
            <a:r>
              <a:rPr lang="pt-BR" sz="2400" dirty="0"/>
              <a:t>C (7.0 a  </a:t>
            </a:r>
            <a:r>
              <a:rPr lang="pt-BR" sz="2400" dirty="0" smtClean="0"/>
              <a:t>7.9)</a:t>
            </a:r>
            <a:endParaRPr lang="pt-BR" sz="2400" dirty="0"/>
          </a:p>
          <a:p>
            <a:pPr lvl="1"/>
            <a:r>
              <a:rPr lang="pt-BR" sz="2400" dirty="0"/>
              <a:t>D (5.0 a  6.9</a:t>
            </a:r>
            <a:r>
              <a:rPr lang="pt-BR" sz="2400" dirty="0" smtClean="0"/>
              <a:t>)</a:t>
            </a:r>
            <a:endParaRPr lang="pt-BR" sz="2400" dirty="0"/>
          </a:p>
          <a:p>
            <a:pPr lvl="1"/>
            <a:r>
              <a:rPr lang="pt-BR" sz="2400" dirty="0"/>
              <a:t>F (menor que 5.0)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913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690632"/>
            <a:ext cx="244827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1259632" y="2050970"/>
            <a:ext cx="6696744" cy="3970318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nota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("Digite a nota: ")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nota 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tonumber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io.read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nota &gt;= 9.0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then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("A")</a:t>
            </a: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nota &gt;= 8.0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nota &lt; 9.0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then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("B")</a:t>
            </a: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nota &gt;= 7.0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nota &lt; 8.0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then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("C")</a:t>
            </a: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nota &gt;= 5.0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nota &lt; 7.0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then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("D")</a:t>
            </a: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("F")</a:t>
            </a: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Estruturas </a:t>
            </a:r>
            <a:r>
              <a:rPr lang="pt-BR" dirty="0" smtClean="0"/>
              <a:t>Condicionais - 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7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800" dirty="0"/>
              <a:t>É importante </a:t>
            </a:r>
            <a:r>
              <a:rPr lang="pt-BR" sz="2800" dirty="0" smtClean="0"/>
              <a:t>entender a </a:t>
            </a:r>
            <a:r>
              <a:rPr lang="pt-BR" sz="2800" dirty="0"/>
              <a:t>forma como a linguagem </a:t>
            </a:r>
            <a:r>
              <a:rPr lang="pt-BR" sz="2800" dirty="0" smtClean="0"/>
              <a:t>Lua </a:t>
            </a:r>
            <a:r>
              <a:rPr lang="pt-BR" sz="2800" b="1" dirty="0"/>
              <a:t>avalia expressões </a:t>
            </a:r>
            <a:r>
              <a:rPr lang="pt-BR" sz="2800" b="1" dirty="0" smtClean="0"/>
              <a:t>booleanas</a:t>
            </a:r>
            <a:r>
              <a:rPr lang="pt-BR" sz="2800" dirty="0" smtClean="0"/>
              <a:t>:</a:t>
            </a:r>
            <a:endParaRPr lang="pt-BR" sz="2800" dirty="0"/>
          </a:p>
          <a:p>
            <a:pPr lvl="1">
              <a:lnSpc>
                <a:spcPct val="80000"/>
              </a:lnSpc>
            </a:pPr>
            <a:r>
              <a:rPr lang="pt-BR" sz="2400" dirty="0" smtClean="0"/>
              <a:t>Na expressão </a:t>
            </a:r>
            <a:r>
              <a:rPr lang="pt-BR" sz="2000" b="1" dirty="0" smtClean="0">
                <a:cs typeface="Courier New" pitchFamily="49" charset="0"/>
              </a:rPr>
              <a:t>nota </a:t>
            </a:r>
            <a:r>
              <a:rPr lang="pt-BR" sz="2000" b="1" dirty="0">
                <a:cs typeface="Courier New" pitchFamily="49" charset="0"/>
              </a:rPr>
              <a:t>&gt;= 8.0 </a:t>
            </a:r>
            <a:r>
              <a:rPr lang="pt-BR" sz="2000" b="1" dirty="0" err="1" smtClean="0">
                <a:cs typeface="Courier New" pitchFamily="49" charset="0"/>
              </a:rPr>
              <a:t>and</a:t>
            </a:r>
            <a:r>
              <a:rPr lang="pt-BR" sz="2000" b="1" dirty="0" smtClean="0">
                <a:cs typeface="Courier New" pitchFamily="49" charset="0"/>
              </a:rPr>
              <a:t> </a:t>
            </a:r>
            <a:r>
              <a:rPr lang="pt-BR" sz="2000" b="1" dirty="0">
                <a:cs typeface="Courier New" pitchFamily="49" charset="0"/>
              </a:rPr>
              <a:t>nota &lt; </a:t>
            </a:r>
            <a:r>
              <a:rPr lang="pt-BR" sz="2000" b="1" dirty="0" smtClean="0">
                <a:cs typeface="Courier New" pitchFamily="49" charset="0"/>
              </a:rPr>
              <a:t>9.0</a:t>
            </a:r>
            <a:r>
              <a:rPr lang="pt-BR" sz="2400" dirty="0" smtClean="0"/>
              <a:t>:</a:t>
            </a:r>
          </a:p>
          <a:p>
            <a:pPr lvl="2">
              <a:lnSpc>
                <a:spcPct val="80000"/>
              </a:lnSpc>
            </a:pPr>
            <a:r>
              <a:rPr lang="pt-BR" sz="2000" dirty="0" smtClean="0"/>
              <a:t>O </a:t>
            </a:r>
            <a:r>
              <a:rPr lang="pt-BR" sz="2000" dirty="0"/>
              <a:t>computador primeiro avalia a expressão </a:t>
            </a:r>
            <a:r>
              <a:rPr lang="pt-BR" sz="2000" b="1" dirty="0" smtClean="0">
                <a:cs typeface="Courier New" pitchFamily="49" charset="0"/>
              </a:rPr>
              <a:t>nota </a:t>
            </a:r>
            <a:r>
              <a:rPr lang="pt-BR" sz="2000" b="1" dirty="0">
                <a:cs typeface="Courier New" pitchFamily="49" charset="0"/>
              </a:rPr>
              <a:t>&gt;= 8.0</a:t>
            </a:r>
            <a:r>
              <a:rPr lang="pt-BR" sz="2000" dirty="0"/>
              <a:t>. Dependendo do resultado desta expressão, a avaliação da segunda </a:t>
            </a:r>
            <a:r>
              <a:rPr lang="pt-BR" sz="2000" dirty="0" smtClean="0"/>
              <a:t>expressão </a:t>
            </a:r>
            <a:r>
              <a:rPr lang="pt-BR" sz="2000" b="1" dirty="0" smtClean="0">
                <a:cs typeface="Courier New" pitchFamily="49" charset="0"/>
              </a:rPr>
              <a:t>nota </a:t>
            </a:r>
            <a:r>
              <a:rPr lang="pt-BR" sz="2000" b="1" dirty="0">
                <a:cs typeface="Courier New" pitchFamily="49" charset="0"/>
              </a:rPr>
              <a:t>&lt; 9.0</a:t>
            </a:r>
            <a:r>
              <a:rPr lang="pt-BR" sz="2000" dirty="0"/>
              <a:t>, pode ser omitida. </a:t>
            </a:r>
            <a:endParaRPr lang="pt-BR" sz="2000" dirty="0" smtClean="0"/>
          </a:p>
          <a:p>
            <a:pPr lvl="2">
              <a:lnSpc>
                <a:spcPct val="80000"/>
              </a:lnSpc>
            </a:pPr>
            <a:r>
              <a:rPr lang="pt-BR" sz="2000" dirty="0" smtClean="0"/>
              <a:t>Isto </a:t>
            </a:r>
            <a:r>
              <a:rPr lang="pt-BR" sz="2000" dirty="0"/>
              <a:t>porque se o resultado da primeira expressão for falso, o resultado da expressão lógica como um todo será falso, independente do valor da segunda expressão, pois estamos usando o operador de conjunção (AND). </a:t>
            </a:r>
          </a:p>
          <a:p>
            <a:pPr lvl="1">
              <a:lnSpc>
                <a:spcPct val="80000"/>
              </a:lnSpc>
            </a:pPr>
            <a:endParaRPr lang="pt-BR" sz="2000" dirty="0"/>
          </a:p>
          <a:p>
            <a:pPr lvl="1">
              <a:lnSpc>
                <a:spcPct val="80000"/>
              </a:lnSpc>
            </a:pPr>
            <a:r>
              <a:rPr lang="pt-BR" sz="2400" dirty="0" smtClean="0"/>
              <a:t>Situação </a:t>
            </a:r>
            <a:r>
              <a:rPr lang="pt-BR" sz="2400" dirty="0"/>
              <a:t>similar ocorre quando usamos o operador de disjunção (OU). Neste caso, se a primeira expressão resultar em verdadeiro, a segunda expressão não é avaliada</a:t>
            </a:r>
            <a:r>
              <a:rPr lang="pt-BR" sz="24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750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690632"/>
            <a:ext cx="244827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1259632" y="1907535"/>
            <a:ext cx="6696744" cy="4185761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solução mais estruturada e mais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eficiente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local nota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("Digite a nota: ")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nota 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tonumber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io.read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nota &gt;= 9.0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then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nota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8.0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then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("B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nota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7.0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then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nota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5.0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then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") 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endParaRPr lang="pt-BR" sz="1400" dirty="0" err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Estruturas Condicionais</a:t>
            </a:r>
          </a:p>
        </p:txBody>
      </p:sp>
    </p:spTree>
    <p:extLst>
      <p:ext uri="{BB962C8B-B14F-4D97-AF65-F5344CB8AC3E}">
        <p14:creationId xmlns:p14="http://schemas.microsoft.com/office/powerpoint/2010/main" val="38716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Condicionais </a:t>
            </a:r>
            <a:r>
              <a:rPr lang="pt-BR" dirty="0" smtClean="0"/>
              <a:t>– Exemplo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 smtClean="0"/>
              <a:t>Crie um </a:t>
            </a:r>
            <a:r>
              <a:rPr lang="pt-BR" sz="2800" dirty="0"/>
              <a:t>programa para calcular as raízes de uma equação do segundo grau. 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Sabemos </a:t>
            </a:r>
            <a:r>
              <a:rPr lang="pt-BR" sz="2400" dirty="0"/>
              <a:t>que as raízes de uma equação na forma </a:t>
            </a:r>
            <a:r>
              <a:rPr lang="pt-BR" sz="2400" dirty="0" smtClean="0"/>
              <a:t>ax</a:t>
            </a:r>
            <a:r>
              <a:rPr lang="pt-BR" sz="2400" baseline="30000" dirty="0" smtClean="0"/>
              <a:t>2 </a:t>
            </a:r>
            <a:r>
              <a:rPr lang="pt-BR" sz="2400" dirty="0" smtClean="0"/>
              <a:t>+ </a:t>
            </a:r>
            <a:r>
              <a:rPr lang="pt-BR" sz="2400" dirty="0" err="1" smtClean="0"/>
              <a:t>bx</a:t>
            </a:r>
            <a:r>
              <a:rPr lang="pt-BR" sz="2400" dirty="0" smtClean="0"/>
              <a:t> + c = 0 </a:t>
            </a:r>
            <a:r>
              <a:rPr lang="pt-BR" sz="2400" dirty="0"/>
              <a:t>são dadas por: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pt-BR" sz="2400" dirty="0"/>
              <a:t>Este seria um problema de codificação direta de uma expressão matemática se não fosse pelo fato das raízes poderem não existir. Na verdade, a raiz quadrada só é definida para valores positivos.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035224"/>
              </p:ext>
            </p:extLst>
          </p:nvPr>
        </p:nvGraphicFramePr>
        <p:xfrm>
          <a:off x="3130922" y="3573016"/>
          <a:ext cx="20891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1218671" imgH="444307" progId="Equation.3">
                  <p:embed/>
                </p:oleObj>
              </mc:Choice>
              <mc:Fallback>
                <p:oleObj name="Equation" r:id="rId3" imgW="1218671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922" y="3573016"/>
                        <a:ext cx="20891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8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Condicionais – Exemplo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Se </a:t>
            </a:r>
            <a:r>
              <a:rPr lang="pt-BR" sz="2400" dirty="0"/>
              <a:t>tentarmos avaliar uma expressão matemática cujo resultado é indefinido, o resultado do programa certamente não será o </a:t>
            </a:r>
            <a:r>
              <a:rPr lang="pt-BR" sz="2400" dirty="0" smtClean="0"/>
              <a:t>desejado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Isto inclui ações como:</a:t>
            </a:r>
          </a:p>
          <a:p>
            <a:pPr lvl="1"/>
            <a:r>
              <a:rPr lang="pt-BR" sz="2000" dirty="0"/>
              <a:t>tentar extrair a raiz quadrada de um número </a:t>
            </a:r>
            <a:r>
              <a:rPr lang="pt-BR" sz="2000" dirty="0" smtClean="0"/>
              <a:t>negativo</a:t>
            </a:r>
            <a:endParaRPr lang="pt-BR" sz="2000" dirty="0"/>
          </a:p>
          <a:p>
            <a:pPr lvl="1"/>
            <a:r>
              <a:rPr lang="pt-BR" sz="2000" dirty="0"/>
              <a:t>calcular o logaritmo de um número </a:t>
            </a:r>
            <a:r>
              <a:rPr lang="pt-BR" sz="2000" dirty="0" smtClean="0"/>
              <a:t>negativo</a:t>
            </a:r>
            <a:endParaRPr lang="pt-BR" sz="2000" dirty="0"/>
          </a:p>
          <a:p>
            <a:pPr lvl="1"/>
            <a:r>
              <a:rPr lang="pt-BR" sz="2000" dirty="0"/>
              <a:t>ou mesmo fazer uma divisão por </a:t>
            </a:r>
            <a:r>
              <a:rPr lang="pt-BR" sz="2000" dirty="0" smtClean="0"/>
              <a:t>zero</a:t>
            </a:r>
            <a:endParaRPr lang="pt-BR" sz="2000" dirty="0"/>
          </a:p>
          <a:p>
            <a:endParaRPr lang="pt-BR" sz="2400" dirty="0"/>
          </a:p>
          <a:p>
            <a:r>
              <a:rPr lang="pt-BR" sz="2400" dirty="0"/>
              <a:t>Por este motivo, devemos avaliar estas expressões apenas após certificarmos que os operandos são </a:t>
            </a:r>
            <a:r>
              <a:rPr lang="pt-BR" sz="2400" dirty="0" smtClean="0"/>
              <a:t>válidos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7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55" y="5690632"/>
            <a:ext cx="244827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1809654" y="266304"/>
            <a:ext cx="5670376" cy="6340197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 (void){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double a, b, c;  /*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coeficientes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*/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double x1, x2;   /*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raízes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*/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double delta;   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("Entre com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coeficientes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(a b c):");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("%lf %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&amp;a,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(a == 0.0) {  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("Valor de 'a'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zero.");  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1;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delta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b*b - 4*a*c;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(delta &lt; 0) {  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Raizes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reais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inexistentes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.");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 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 if (delta == 0.0) {   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x1 = -b / (2*a);   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("Uma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raiz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real: %f", x1);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 {   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delta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(delta);   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x1 = (-b + delta) / (2*a);   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x2 = (-b - delta) / (2*a);   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Duas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raizes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reais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%f e %f", x1, x2);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8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5690632"/>
            <a:ext cx="244827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Condicionais – Exemplo </a:t>
            </a:r>
            <a:r>
              <a:rPr lang="pt-BR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Construa um </a:t>
            </a:r>
            <a:r>
              <a:rPr lang="pt-BR" sz="2800" dirty="0"/>
              <a:t>programa que permita calcular o volume de vários tipos de objetos diferentes. </a:t>
            </a:r>
            <a:endParaRPr lang="pt-BR" sz="2800" dirty="0" smtClean="0"/>
          </a:p>
          <a:p>
            <a:pPr lvl="1"/>
            <a:r>
              <a:rPr lang="pt-BR" sz="2200" dirty="0" smtClean="0"/>
              <a:t>O programa deve </a:t>
            </a:r>
            <a:r>
              <a:rPr lang="pt-BR" sz="2200" dirty="0"/>
              <a:t>apresentar um menu para o usuário com os tipos de objetos suportados. </a:t>
            </a:r>
            <a:endParaRPr lang="pt-BR" sz="2200" dirty="0" smtClean="0"/>
          </a:p>
          <a:p>
            <a:pPr lvl="1"/>
            <a:r>
              <a:rPr lang="pt-BR" sz="2200" dirty="0" smtClean="0"/>
              <a:t>O </a:t>
            </a:r>
            <a:r>
              <a:rPr lang="pt-BR" sz="2200" dirty="0"/>
              <a:t>usuário então escolhe a opção desejada, entrar com os dados correspondentes e o programa exibe o volume computado</a:t>
            </a:r>
            <a:r>
              <a:rPr lang="pt-BR" sz="2200" dirty="0" smtClean="0"/>
              <a:t>.</a:t>
            </a:r>
          </a:p>
          <a:p>
            <a:pPr lvl="1"/>
            <a:endParaRPr lang="pt-BR" sz="2400" dirty="0"/>
          </a:p>
          <a:p>
            <a:r>
              <a:rPr lang="pt-BR" sz="2800" dirty="0" smtClean="0"/>
              <a:t>Considere </a:t>
            </a:r>
            <a:r>
              <a:rPr lang="pt-BR" sz="2800" dirty="0"/>
              <a:t>o cálculo de volume dos seguintes </a:t>
            </a:r>
            <a:r>
              <a:rPr lang="pt-BR" sz="2800" dirty="0" smtClean="0"/>
              <a:t>objetos:</a:t>
            </a:r>
          </a:p>
          <a:p>
            <a:pPr lvl="1"/>
            <a:r>
              <a:rPr lang="pt-BR" sz="1800" dirty="0" smtClean="0"/>
              <a:t>Caixa </a:t>
            </a:r>
            <a:r>
              <a:rPr lang="pt-BR" sz="1800" dirty="0"/>
              <a:t>de lados a, b e c: </a:t>
            </a:r>
            <a:r>
              <a:rPr lang="pt-BR" sz="1800" i="1" dirty="0"/>
              <a:t>volume = </a:t>
            </a:r>
            <a:r>
              <a:rPr lang="pt-BR" sz="1800" dirty="0"/>
              <a:t>a*b*c</a:t>
            </a:r>
          </a:p>
          <a:p>
            <a:pPr lvl="1"/>
            <a:r>
              <a:rPr lang="pt-BR" sz="1800" dirty="0" smtClean="0"/>
              <a:t>Esfera </a:t>
            </a:r>
            <a:r>
              <a:rPr lang="pt-BR" sz="1800" dirty="0"/>
              <a:t>de raio r: </a:t>
            </a:r>
            <a:r>
              <a:rPr lang="pt-BR" sz="1800" i="1" dirty="0"/>
              <a:t>volume</a:t>
            </a:r>
            <a:r>
              <a:rPr lang="pt-BR" sz="1800" dirty="0"/>
              <a:t> = 4/3*PI*r</a:t>
            </a:r>
            <a:r>
              <a:rPr lang="pt-BR" sz="1800" baseline="30000" dirty="0"/>
              <a:t>3</a:t>
            </a:r>
          </a:p>
          <a:p>
            <a:pPr lvl="1"/>
            <a:r>
              <a:rPr lang="pt-BR" sz="1800" dirty="0" smtClean="0"/>
              <a:t>Cilindro </a:t>
            </a:r>
            <a:r>
              <a:rPr lang="pt-BR" sz="1800" dirty="0"/>
              <a:t>de raio r e altura h: </a:t>
            </a:r>
            <a:r>
              <a:rPr lang="pt-BR" sz="1800" i="1" dirty="0"/>
              <a:t>volume</a:t>
            </a:r>
            <a:r>
              <a:rPr lang="pt-BR" sz="1800" dirty="0"/>
              <a:t>  = PI*r</a:t>
            </a:r>
            <a:r>
              <a:rPr lang="pt-BR" sz="1800" baseline="30000" dirty="0"/>
              <a:t>2</a:t>
            </a:r>
            <a:r>
              <a:rPr lang="pt-BR" sz="1800" dirty="0"/>
              <a:t>*h</a:t>
            </a:r>
          </a:p>
          <a:p>
            <a:pPr lvl="1"/>
            <a:r>
              <a:rPr lang="pt-BR" sz="1800" dirty="0" smtClean="0"/>
              <a:t>Cone </a:t>
            </a:r>
            <a:r>
              <a:rPr lang="pt-BR" sz="1800" dirty="0"/>
              <a:t>de raio r e altura h: </a:t>
            </a:r>
            <a:r>
              <a:rPr lang="pt-BR" sz="1800" i="1" dirty="0"/>
              <a:t>volume</a:t>
            </a:r>
            <a:r>
              <a:rPr lang="pt-BR" sz="1800" dirty="0"/>
              <a:t>  = 1/3*PI*r</a:t>
            </a:r>
            <a:r>
              <a:rPr lang="pt-BR" sz="1800" baseline="30000" dirty="0"/>
              <a:t>2</a:t>
            </a:r>
            <a:r>
              <a:rPr lang="pt-BR" sz="1800" dirty="0"/>
              <a:t>*h</a:t>
            </a:r>
            <a:endParaRPr lang="en-US" sz="1800" dirty="0"/>
          </a:p>
          <a:p>
            <a:endParaRPr lang="pt-BR" sz="2800" dirty="0"/>
          </a:p>
          <a:p>
            <a:pPr lvl="1"/>
            <a:endParaRPr lang="pt-BR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98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Tomada de Decisão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Até o momento, todas as instruções </a:t>
            </a:r>
            <a:r>
              <a:rPr lang="pt-BR" sz="2800" dirty="0" smtClean="0"/>
              <a:t>dos nossos programas eram executadas sequencialmente. 	</a:t>
            </a:r>
          </a:p>
          <a:p>
            <a:pPr lvl="1"/>
            <a:r>
              <a:rPr lang="pt-BR" sz="2400" dirty="0" smtClean="0"/>
              <a:t>Mesmo usando funções elas ainda eram executadas </a:t>
            </a:r>
            <a:r>
              <a:rPr lang="pt-BR" sz="2400" dirty="0"/>
              <a:t>na ordem em que foram codificadas</a:t>
            </a:r>
            <a:r>
              <a:rPr lang="pt-BR" sz="2400" dirty="0" smtClean="0"/>
              <a:t>.</a:t>
            </a:r>
          </a:p>
          <a:p>
            <a:pPr lvl="1"/>
            <a:endParaRPr lang="pt-BR" sz="2400" dirty="0"/>
          </a:p>
          <a:p>
            <a:r>
              <a:rPr lang="pt-BR" sz="2800" dirty="0"/>
              <a:t>Em geral, precisamos ter maior controle na sequência de instruções que devem ser executadas</a:t>
            </a:r>
            <a:r>
              <a:rPr lang="pt-BR" sz="2800" dirty="0" smtClean="0"/>
              <a:t>.</a:t>
            </a:r>
          </a:p>
          <a:p>
            <a:endParaRPr lang="pt-BR" sz="2800" dirty="0"/>
          </a:p>
          <a:p>
            <a:r>
              <a:rPr lang="pt-BR" sz="2800" dirty="0"/>
              <a:t>É fundamental que seja possível tomar diferentes decisões baseado em </a:t>
            </a:r>
            <a:r>
              <a:rPr lang="pt-BR" sz="2800" b="1" dirty="0"/>
              <a:t>condições</a:t>
            </a:r>
            <a:r>
              <a:rPr lang="pt-BR" sz="2800" dirty="0"/>
              <a:t> que são avaliadas em </a:t>
            </a:r>
            <a:r>
              <a:rPr lang="pt-BR" sz="2800" b="1" dirty="0" smtClean="0"/>
              <a:t>tempo de execução.</a:t>
            </a:r>
            <a:endParaRPr lang="pt-BR" sz="2800" b="1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29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55" y="5690632"/>
            <a:ext cx="244827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439834" y="63945"/>
            <a:ext cx="8352928" cy="6740307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define PI 3.1415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calcula_volume_caixa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{  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a, b, c;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("Entre com os lados da caixa:");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("%f %f %f", &amp;a, &amp;b, &amp;c);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("Volume calculado para caixa: %f", a*b*c);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calcula_volume_esfera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{  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r;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("Entre com o raio da esfera:");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("%f", &amp;r);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("Volume calculado para esfera: %f", 4.0/3.0*PI*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(r,3);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calcula_volume_cilindro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{  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r, h;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("Entre com o raio e altura do cilindro:");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("%f %f", &amp;r, &amp;h);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("Volume calculado para o cilindro: %f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", PI*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(r,2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)*h);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6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2239" y="91655"/>
            <a:ext cx="7876582" cy="6696000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calcula_volume_cone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{  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r, h;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("Entre com o raio e altura do cone:");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("%f %f", &amp;r, &amp;h);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("Volume calculado para o cone: %f", PI*r*r*h/3.0);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{  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escolha; 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("Escolha uma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opcao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:\n"); /* exibe menu na tela */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("1 -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Caixa\n2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Esfera\n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– Cilindro\n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4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– Cone\n");  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("%d", &amp;escolha);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(escolha == 1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     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calcula_volume_caixa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(escolha == 2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 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calcula_volume_esfera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(); 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(escolha == 3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calcula_volume_cilindro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();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(escolha == 4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     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calcula_volume_cone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();  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Opcao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invalida.");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Volta ao “</a:t>
            </a:r>
            <a:r>
              <a:rPr lang="pt-BR" dirty="0" err="1"/>
              <a:t>Hello</a:t>
            </a:r>
            <a:r>
              <a:rPr lang="pt-BR" dirty="0"/>
              <a:t> World”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Na </a:t>
            </a:r>
            <a:r>
              <a:rPr lang="pt-BR" sz="2400" dirty="0" smtClean="0"/>
              <a:t>última </a:t>
            </a:r>
            <a:r>
              <a:rPr lang="pt-BR" sz="2400" dirty="0"/>
              <a:t>implementação do “</a:t>
            </a:r>
            <a:r>
              <a:rPr lang="pt-BR" sz="2400" dirty="0" err="1"/>
              <a:t>Hello</a:t>
            </a:r>
            <a:r>
              <a:rPr lang="pt-BR" sz="2400" dirty="0"/>
              <a:t> World” fizemos o texto se mover na tela</a:t>
            </a:r>
          </a:p>
          <a:p>
            <a:pPr lvl="1"/>
            <a:r>
              <a:rPr lang="pt-BR" sz="2000" b="1" dirty="0" smtClean="0"/>
              <a:t>Problema</a:t>
            </a:r>
            <a:r>
              <a:rPr lang="pt-BR" sz="2000" dirty="0"/>
              <a:t>: quando a posição do texto passava do limite da tela, o texto sumia (continuava se movendo para longe da tela)</a:t>
            </a:r>
          </a:p>
          <a:p>
            <a:endParaRPr lang="pt-BR" sz="2400" dirty="0" smtClean="0"/>
          </a:p>
          <a:p>
            <a:r>
              <a:rPr lang="pt-BR" sz="2400" dirty="0" smtClean="0"/>
              <a:t>Com </a:t>
            </a:r>
            <a:r>
              <a:rPr lang="pt-BR" sz="2400" dirty="0"/>
              <a:t>uma estrutura condicional podemos fazer o texto voltar para o inicio da tela.</a:t>
            </a:r>
          </a:p>
          <a:p>
            <a:endParaRPr lang="pt-BR" sz="2400" dirty="0" smtClean="0"/>
          </a:p>
          <a:p>
            <a:r>
              <a:rPr lang="pt-BR" sz="2400" dirty="0" smtClean="0"/>
              <a:t>Como </a:t>
            </a:r>
            <a:r>
              <a:rPr lang="pt-BR" sz="2400" dirty="0"/>
              <a:t>podemos fazer isso?</a:t>
            </a:r>
          </a:p>
        </p:txBody>
      </p:sp>
    </p:spTree>
    <p:extLst>
      <p:ext uri="{BB962C8B-B14F-4D97-AF65-F5344CB8AC3E}">
        <p14:creationId xmlns:p14="http://schemas.microsoft.com/office/powerpoint/2010/main" val="42115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55" y="5690632"/>
            <a:ext cx="244827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637959" y="1916832"/>
            <a:ext cx="7876582" cy="4278094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posição x do texto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love.load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love.graphics.setColor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0, 0)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love.graphics.setBackgroundColor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(255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255, 255)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love.update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+ (100 *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love.draw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love.graphics.print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World",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300)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De Volta ao “</a:t>
            </a:r>
            <a:r>
              <a:rPr lang="pt-BR" dirty="0" err="1"/>
              <a:t>Hello</a:t>
            </a:r>
            <a:r>
              <a:rPr lang="pt-BR" dirty="0"/>
              <a:t> World”</a:t>
            </a:r>
          </a:p>
        </p:txBody>
      </p:sp>
    </p:spTree>
    <p:extLst>
      <p:ext uri="{BB962C8B-B14F-4D97-AF65-F5344CB8AC3E}">
        <p14:creationId xmlns:p14="http://schemas.microsoft.com/office/powerpoint/2010/main" val="32440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2719" y="451693"/>
            <a:ext cx="7876582" cy="6001643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posição x do texto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love.load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love.graphics.setColor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0, 0)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love.graphics.setBackgroundColor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(255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255, 255)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love.update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+ (100 *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&gt; 800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then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 largura da janela é 800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love.draw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love.graphics.print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World",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300)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2719" y="451693"/>
            <a:ext cx="7876582" cy="6001643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posição x do texto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love.load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love.graphics.setColor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0, 0)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love.graphics.setBackgroundColor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(255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255, 255)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love.update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+ (100 *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love.window.getWidth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then</a:t>
            </a:r>
            <a:endParaRPr lang="pt-BR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love.draw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love.graphics.print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World",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300)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076056" y="2492896"/>
            <a:ext cx="2736304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Uma forma mais geral de acessar a largura da janela.</a:t>
            </a:r>
          </a:p>
        </p:txBody>
      </p:sp>
      <p:cxnSp>
        <p:nvCxnSpPr>
          <p:cNvPr id="6" name="Conector de seta reta 5"/>
          <p:cNvCxnSpPr>
            <a:stCxn id="2" idx="1"/>
          </p:cNvCxnSpPr>
          <p:nvPr/>
        </p:nvCxnSpPr>
        <p:spPr>
          <a:xfrm rot="10800000" flipV="1">
            <a:off x="4211960" y="2816062"/>
            <a:ext cx="864096" cy="756954"/>
          </a:xfrm>
          <a:prstGeom prst="bentConnector3">
            <a:avLst>
              <a:gd name="adj1" fmla="val 10054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5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 smtClean="0"/>
              <a:t>Estenda </a:t>
            </a:r>
            <a:r>
              <a:rPr lang="pt-BR" sz="2000" dirty="0"/>
              <a:t>o programa do exercício da aula anterior criando uma animação que faça com que a nuvem se mova de um lado para o outro da tela. Se a nuvem estiver tampando o sol, então a cor de fundo do cenário deve ficar mais escura.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134337"/>
            <a:ext cx="4625546" cy="34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7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</a:t>
            </a:r>
            <a:r>
              <a:rPr lang="pt-BR" dirty="0" err="1"/>
              <a:t>love.keyboard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 </a:t>
            </a:r>
            <a:r>
              <a:rPr lang="pt-BR" sz="2400" dirty="0"/>
              <a:t>módulo </a:t>
            </a:r>
            <a:r>
              <a:rPr lang="pt-BR" sz="2400" dirty="0" err="1"/>
              <a:t>love.keyboard</a:t>
            </a:r>
            <a:r>
              <a:rPr lang="pt-BR" sz="2400" dirty="0"/>
              <a:t> contem funções dedicadas a interação pelo teclado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É </a:t>
            </a:r>
            <a:r>
              <a:rPr lang="pt-BR" sz="2400" dirty="0"/>
              <a:t>possível verificar se um determinada tecla foi pressionada usando o comando </a:t>
            </a:r>
            <a:r>
              <a:rPr lang="pt-BR" sz="2400" dirty="0" err="1" smtClean="0"/>
              <a:t>love.keyboard.isDown</a:t>
            </a:r>
            <a:endParaRPr lang="pt-BR" sz="2400" dirty="0" smtClean="0"/>
          </a:p>
          <a:p>
            <a:endParaRPr lang="pt-BR" sz="2400" dirty="0" smtClean="0"/>
          </a:p>
          <a:p>
            <a:endParaRPr lang="en-US" sz="2400" dirty="0"/>
          </a:p>
          <a:p>
            <a:endParaRPr lang="pt-BR" sz="2400" dirty="0" smtClean="0"/>
          </a:p>
          <a:p>
            <a:r>
              <a:rPr lang="pt-BR" sz="2400" dirty="0" smtClean="0"/>
              <a:t>A </a:t>
            </a:r>
            <a:r>
              <a:rPr lang="pt-BR" sz="2400" dirty="0"/>
              <a:t>função retorna verdadeiro se a tecla passada como parâmetro estiver pressionada.</a:t>
            </a:r>
          </a:p>
        </p:txBody>
      </p:sp>
      <p:sp>
        <p:nvSpPr>
          <p:cNvPr id="5" name="Rectangle 3"/>
          <p:cNvSpPr/>
          <p:nvPr/>
        </p:nvSpPr>
        <p:spPr>
          <a:xfrm>
            <a:off x="622719" y="3861048"/>
            <a:ext cx="7876582" cy="830997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pPr algn="ctr"/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love.keyboard.isDown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/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10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</a:t>
            </a:r>
            <a:r>
              <a:rPr lang="pt-BR" dirty="0" err="1"/>
              <a:t>love.keyboard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É necessário utilizar uma </a:t>
            </a:r>
            <a:r>
              <a:rPr lang="pt-BR" sz="2400" b="1" dirty="0"/>
              <a:t>estrutura condicional</a:t>
            </a:r>
            <a:r>
              <a:rPr lang="pt-BR" sz="2400" dirty="0"/>
              <a:t> para verificar se a tecla foi pressionada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b="1" dirty="0" smtClean="0"/>
              <a:t>Exemplo</a:t>
            </a:r>
            <a:r>
              <a:rPr lang="pt-BR" sz="2400" dirty="0"/>
              <a:t>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Lista </a:t>
            </a:r>
            <a:r>
              <a:rPr lang="pt-BR" sz="2400" dirty="0"/>
              <a:t>de teclas: </a:t>
            </a:r>
            <a:r>
              <a:rPr lang="pt-BR" sz="2400" dirty="0">
                <a:hlinkClick r:id="rId2"/>
              </a:rPr>
              <a:t>http://</a:t>
            </a:r>
            <a:r>
              <a:rPr lang="pt-BR" sz="2400" dirty="0" smtClean="0">
                <a:hlinkClick r:id="rId2"/>
              </a:rPr>
              <a:t>www.love2d.org/wiki/KeyConstant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5" name="Rectangle 3"/>
          <p:cNvSpPr/>
          <p:nvPr/>
        </p:nvSpPr>
        <p:spPr>
          <a:xfrm>
            <a:off x="622719" y="3689737"/>
            <a:ext cx="7876582" cy="1323439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love.keyboard.isDown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("right") then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(100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93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55" y="5690632"/>
            <a:ext cx="244827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637959" y="1334373"/>
            <a:ext cx="7876582" cy="5262979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posição x do texto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love.load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love.graphics.setColor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0, 0)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love.graphics.setBackgroundColor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(255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255, 255)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love.update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love.keyboard.isDown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("right") then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+ (100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end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love.draw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love.graphics.print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World",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300)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De Volta ao “</a:t>
            </a:r>
            <a:r>
              <a:rPr lang="pt-BR" dirty="0" err="1"/>
              <a:t>Hello</a:t>
            </a:r>
            <a:r>
              <a:rPr lang="pt-BR" dirty="0"/>
              <a:t> World”</a:t>
            </a:r>
          </a:p>
        </p:txBody>
      </p:sp>
    </p:spTree>
    <p:extLst>
      <p:ext uri="{BB962C8B-B14F-4D97-AF65-F5344CB8AC3E}">
        <p14:creationId xmlns:p14="http://schemas.microsoft.com/office/powerpoint/2010/main" val="41175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</a:t>
            </a:r>
            <a:r>
              <a:rPr lang="pt-BR" dirty="0" smtClean="0"/>
              <a:t>Condicionais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Estruturas condicionais </a:t>
            </a:r>
            <a:r>
              <a:rPr lang="pt-BR" sz="2800" dirty="0"/>
              <a:t>permitem a criação de programas que não são totalmente sequenciais.</a:t>
            </a:r>
          </a:p>
          <a:p>
            <a:endParaRPr lang="pt-BR" sz="2800" dirty="0"/>
          </a:p>
          <a:p>
            <a:r>
              <a:rPr lang="pt-BR" sz="2800" dirty="0"/>
              <a:t>Com o uso de estruturas condicionais é possível criar </a:t>
            </a:r>
            <a:r>
              <a:rPr lang="pt-BR" sz="2800" b="1" dirty="0"/>
              <a:t>regras</a:t>
            </a:r>
            <a:r>
              <a:rPr lang="pt-BR" sz="2800" dirty="0"/>
              <a:t> que definem quando uma determinada parte do código deve ser executada.</a:t>
            </a:r>
          </a:p>
          <a:p>
            <a:endParaRPr lang="pt-BR" dirty="0" smtClean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38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2000" dirty="0"/>
              <a:t>Estenda o programa do exercício anterior para permitir que o usuário possa movimentar o sol no eixo X e Y usando as setas direcionais do teclado.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134337"/>
            <a:ext cx="4625546" cy="34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37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</a:t>
            </a:r>
            <a:r>
              <a:rPr lang="pt-BR" dirty="0" err="1" smtClean="0"/>
              <a:t>love.mouse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módulo </a:t>
            </a:r>
            <a:r>
              <a:rPr lang="pt-BR" sz="2400" dirty="0" err="1"/>
              <a:t>love.mouse</a:t>
            </a:r>
            <a:r>
              <a:rPr lang="pt-BR" sz="2400" dirty="0"/>
              <a:t> contem funções dedicadas a interação pelo mouse.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/>
              <a:t>É possível verificar se um determinado botão do mouse foi pressionada usando o comando </a:t>
            </a:r>
            <a:r>
              <a:rPr lang="pt-BR" sz="2400" dirty="0" err="1"/>
              <a:t>love.mouse.isDown</a:t>
            </a:r>
            <a:endParaRPr lang="pt-BR" sz="2400" dirty="0" smtClean="0"/>
          </a:p>
          <a:p>
            <a:endParaRPr lang="pt-BR" sz="2400" dirty="0" smtClean="0"/>
          </a:p>
          <a:p>
            <a:endParaRPr lang="en-US" sz="2400" dirty="0"/>
          </a:p>
          <a:p>
            <a:endParaRPr lang="pt-BR" sz="2400" dirty="0" smtClean="0"/>
          </a:p>
          <a:p>
            <a:r>
              <a:rPr lang="pt-BR" sz="2400" dirty="0"/>
              <a:t>A função retorna verdadeiro se o botão passada como parâmetro estiver pressionado.</a:t>
            </a:r>
          </a:p>
        </p:txBody>
      </p:sp>
      <p:sp>
        <p:nvSpPr>
          <p:cNvPr id="5" name="Rectangle 3"/>
          <p:cNvSpPr/>
          <p:nvPr/>
        </p:nvSpPr>
        <p:spPr>
          <a:xfrm>
            <a:off x="622719" y="3861048"/>
            <a:ext cx="7876582" cy="830997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pPr algn="ctr"/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love.mouse.isDown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button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15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</a:t>
            </a:r>
            <a:r>
              <a:rPr lang="pt-BR" dirty="0" err="1" smtClean="0"/>
              <a:t>love.mouse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É necessário utilizar uma </a:t>
            </a:r>
            <a:r>
              <a:rPr lang="pt-BR" sz="2400" b="1" dirty="0"/>
              <a:t>estrutura condicional</a:t>
            </a:r>
            <a:r>
              <a:rPr lang="pt-BR" sz="2400" dirty="0"/>
              <a:t> para verificar se </a:t>
            </a:r>
            <a:r>
              <a:rPr lang="pt-BR" sz="2400" dirty="0" smtClean="0"/>
              <a:t>o botão </a:t>
            </a:r>
            <a:r>
              <a:rPr lang="pt-BR" sz="2400" dirty="0"/>
              <a:t>foi </a:t>
            </a:r>
            <a:r>
              <a:rPr lang="pt-BR" sz="2400" dirty="0" smtClean="0"/>
              <a:t>pressionado.</a:t>
            </a:r>
          </a:p>
          <a:p>
            <a:endParaRPr lang="pt-BR" sz="2400" dirty="0"/>
          </a:p>
          <a:p>
            <a:r>
              <a:rPr lang="pt-BR" sz="2400" b="1" dirty="0" smtClean="0"/>
              <a:t>Exemplo</a:t>
            </a:r>
            <a:r>
              <a:rPr lang="pt-BR" sz="2400" dirty="0"/>
              <a:t>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/>
              <a:t>Lista de teclas: </a:t>
            </a:r>
            <a:r>
              <a:rPr lang="pt-BR" sz="2400" dirty="0">
                <a:hlinkClick r:id="rId2"/>
              </a:rPr>
              <a:t>http://</a:t>
            </a:r>
            <a:r>
              <a:rPr lang="pt-BR" sz="2400" dirty="0" smtClean="0">
                <a:hlinkClick r:id="rId2"/>
              </a:rPr>
              <a:t>www.love2d.org/wiki/MouseConstant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5" name="Rectangle 3"/>
          <p:cNvSpPr/>
          <p:nvPr/>
        </p:nvSpPr>
        <p:spPr>
          <a:xfrm>
            <a:off x="622719" y="3689737"/>
            <a:ext cx="7876582" cy="1323439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love.mouse.isDown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("l")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texto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"Left! :)"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46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</a:t>
            </a:r>
            <a:r>
              <a:rPr lang="pt-BR" dirty="0" err="1" smtClean="0"/>
              <a:t>love.mouse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módulo </a:t>
            </a:r>
            <a:r>
              <a:rPr lang="pt-BR" sz="2400" dirty="0" err="1"/>
              <a:t>love.mouse</a:t>
            </a:r>
            <a:r>
              <a:rPr lang="pt-BR" sz="2400" dirty="0"/>
              <a:t> também permite acessa a posição do através dos comandos </a:t>
            </a:r>
            <a:r>
              <a:rPr lang="pt-BR" sz="2400" dirty="0" err="1"/>
              <a:t>love.mouse.getX</a:t>
            </a:r>
            <a:r>
              <a:rPr lang="pt-BR" sz="2400" dirty="0"/>
              <a:t> e </a:t>
            </a:r>
            <a:r>
              <a:rPr lang="pt-BR" sz="2400" dirty="0" err="1"/>
              <a:t>love.mouse.getY</a:t>
            </a:r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800" dirty="0"/>
          </a:p>
          <a:p>
            <a:r>
              <a:rPr lang="pt-BR" sz="2400" dirty="0" smtClean="0"/>
              <a:t>As </a:t>
            </a:r>
            <a:r>
              <a:rPr lang="pt-BR" sz="2400" dirty="0"/>
              <a:t>funções retornam a posição do mouse relativa a janela do programa nos eixos X e Y.</a:t>
            </a:r>
          </a:p>
        </p:txBody>
      </p:sp>
      <p:sp>
        <p:nvSpPr>
          <p:cNvPr id="5" name="Rectangle 3"/>
          <p:cNvSpPr/>
          <p:nvPr/>
        </p:nvSpPr>
        <p:spPr>
          <a:xfrm>
            <a:off x="622719" y="3388056"/>
            <a:ext cx="7876582" cy="830997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pPr algn="ctr"/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love.mouse.getY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ctr"/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622719" y="2438304"/>
            <a:ext cx="7876582" cy="830997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pPr algn="ctr"/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love.mouse.getX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622719" y="5122360"/>
            <a:ext cx="7876582" cy="1077218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mousex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love.mouse.getX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mousey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love.mouse.getY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04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Volta ao “</a:t>
            </a:r>
            <a:r>
              <a:rPr lang="pt-BR" dirty="0" err="1"/>
              <a:t>Hello</a:t>
            </a:r>
            <a:r>
              <a:rPr lang="pt-BR" dirty="0"/>
              <a:t> World”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Utilizando as funções de interação pelo mouse, podemos modificar o “</a:t>
            </a:r>
            <a:r>
              <a:rPr lang="pt-BR" sz="2400" dirty="0" err="1"/>
              <a:t>Hello</a:t>
            </a:r>
            <a:r>
              <a:rPr lang="pt-BR" sz="2400" dirty="0"/>
              <a:t> World” para permitir que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pPr lvl="1"/>
            <a:r>
              <a:rPr lang="pt-BR" sz="2000" dirty="0" smtClean="0"/>
              <a:t>O </a:t>
            </a:r>
            <a:r>
              <a:rPr lang="pt-BR" sz="2000" dirty="0"/>
              <a:t>usuário possa movimentar o texto com o mouse;</a:t>
            </a:r>
          </a:p>
          <a:p>
            <a:pPr lvl="1"/>
            <a:r>
              <a:rPr lang="pt-BR" sz="2000" dirty="0" smtClean="0"/>
              <a:t>O </a:t>
            </a:r>
            <a:r>
              <a:rPr lang="pt-BR" sz="2000" dirty="0"/>
              <a:t>texto seja modificado quando o usuário clicar com o mouse:</a:t>
            </a:r>
          </a:p>
          <a:p>
            <a:pPr lvl="2"/>
            <a:r>
              <a:rPr lang="pt-BR" sz="1800" dirty="0" smtClean="0"/>
              <a:t>Botão </a:t>
            </a:r>
            <a:r>
              <a:rPr lang="pt-BR" sz="1800" dirty="0"/>
              <a:t>da direita: “</a:t>
            </a:r>
            <a:r>
              <a:rPr lang="pt-BR" sz="1800" dirty="0" err="1"/>
              <a:t>Right</a:t>
            </a:r>
            <a:r>
              <a:rPr lang="pt-BR" sz="1800" dirty="0"/>
              <a:t>! :)”</a:t>
            </a:r>
          </a:p>
          <a:p>
            <a:pPr lvl="2"/>
            <a:r>
              <a:rPr lang="pt-BR" sz="1800" dirty="0" smtClean="0"/>
              <a:t>Botão </a:t>
            </a:r>
            <a:r>
              <a:rPr lang="pt-BR" sz="1800" dirty="0"/>
              <a:t>da esquerda: “</a:t>
            </a:r>
            <a:r>
              <a:rPr lang="pt-BR" sz="1800" dirty="0" err="1"/>
              <a:t>Left</a:t>
            </a:r>
            <a:r>
              <a:rPr lang="pt-BR" sz="1800" dirty="0"/>
              <a:t>! :)”</a:t>
            </a:r>
          </a:p>
          <a:p>
            <a:pPr lvl="2"/>
            <a:r>
              <a:rPr lang="pt-BR" sz="1800" dirty="0" smtClean="0"/>
              <a:t>Nenhum </a:t>
            </a:r>
            <a:r>
              <a:rPr lang="pt-BR" sz="1800" dirty="0"/>
              <a:t>botão: “</a:t>
            </a:r>
            <a:r>
              <a:rPr lang="pt-BR" sz="1800" dirty="0" err="1"/>
              <a:t>Hello</a:t>
            </a:r>
            <a:r>
              <a:rPr lang="pt-BR" sz="1800" dirty="0"/>
              <a:t> World</a:t>
            </a:r>
            <a:r>
              <a:rPr lang="pt-BR" sz="1800" dirty="0" smtClean="0"/>
              <a:t>!”</a:t>
            </a:r>
          </a:p>
          <a:p>
            <a:pPr lvl="2"/>
            <a:endParaRPr lang="pt-BR" sz="1800" dirty="0"/>
          </a:p>
          <a:p>
            <a:endParaRPr lang="pt-BR" sz="2400" dirty="0" smtClean="0"/>
          </a:p>
          <a:p>
            <a:r>
              <a:rPr lang="pt-BR" sz="2400" dirty="0" smtClean="0"/>
              <a:t>Como </a:t>
            </a:r>
            <a:r>
              <a:rPr lang="pt-BR" sz="2400" dirty="0"/>
              <a:t>podemos fazer isso?</a:t>
            </a:r>
          </a:p>
        </p:txBody>
      </p:sp>
    </p:spTree>
    <p:extLst>
      <p:ext uri="{BB962C8B-B14F-4D97-AF65-F5344CB8AC3E}">
        <p14:creationId xmlns:p14="http://schemas.microsoft.com/office/powerpoint/2010/main" val="3186263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55" y="5690632"/>
            <a:ext cx="244827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637959" y="1334373"/>
            <a:ext cx="7876582" cy="5262979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posição x do texto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posição y do texto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local texto = 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World!"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love.update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love.mouse.isDown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("l")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then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texto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Left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! :)"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love.mouse.isDown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("r")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then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texto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Right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! :)"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texto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World!"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love.mouse.getX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love.mouse.getY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love.draw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love.graphics.print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(texto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De Volta ao “</a:t>
            </a:r>
            <a:r>
              <a:rPr lang="pt-BR" dirty="0" err="1"/>
              <a:t>Hello</a:t>
            </a:r>
            <a:r>
              <a:rPr lang="pt-BR" dirty="0"/>
              <a:t> World”</a:t>
            </a:r>
          </a:p>
        </p:txBody>
      </p:sp>
    </p:spTree>
    <p:extLst>
      <p:ext uri="{BB962C8B-B14F-4D97-AF65-F5344CB8AC3E}">
        <p14:creationId xmlns:p14="http://schemas.microsoft.com/office/powerpoint/2010/main" val="41784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pt-BR" sz="2000"/>
              <a:t>Modifique o programa do exercício anterior para permitir que o usuário possa movimentar o sol utilizando o mouse.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134337"/>
            <a:ext cx="4625546" cy="34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67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pt-BR" sz="2800" b="1" dirty="0" smtClean="0"/>
              <a:t>Lista </a:t>
            </a:r>
            <a:r>
              <a:rPr lang="pt-BR" sz="2800" b="1" dirty="0"/>
              <a:t>de Exercícios </a:t>
            </a:r>
            <a:r>
              <a:rPr lang="pt-BR" sz="2800" b="1" dirty="0" smtClean="0"/>
              <a:t>03 </a:t>
            </a:r>
            <a:r>
              <a:rPr lang="pt-BR" sz="2800" b="1" dirty="0"/>
              <a:t>- Estruturas Condicionais</a:t>
            </a:r>
            <a:endParaRPr lang="pt-BR" sz="2800" b="1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http://www.inf.puc-rio.br/~abaffa/eng1000/</a:t>
            </a: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Enviar</a:t>
            </a:r>
            <a:r>
              <a:rPr lang="en-US" sz="2800" dirty="0"/>
              <a:t> para </a:t>
            </a:r>
            <a:r>
              <a:rPr lang="en-US" sz="2800" dirty="0" smtClean="0">
                <a:hlinkClick r:id="rId3"/>
              </a:rPr>
              <a:t>abaffa@inf.puc-rio.br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Assunto</a:t>
            </a:r>
            <a:r>
              <a:rPr lang="en-US" sz="2800"/>
              <a:t>: </a:t>
            </a:r>
            <a:r>
              <a:rPr lang="en-US" sz="2800" smtClean="0"/>
              <a:t>ENG1000 </a:t>
            </a:r>
            <a:r>
              <a:rPr lang="en-US" sz="2800" dirty="0" smtClean="0"/>
              <a:t>Ex03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Esquecer</a:t>
            </a:r>
            <a:r>
              <a:rPr lang="en-US" sz="2800" dirty="0"/>
              <a:t> de </a:t>
            </a:r>
            <a:r>
              <a:rPr lang="en-US" sz="2800" dirty="0" err="1"/>
              <a:t>colocar</a:t>
            </a:r>
            <a:r>
              <a:rPr lang="en-US" sz="2800" dirty="0"/>
              <a:t> </a:t>
            </a:r>
            <a:r>
              <a:rPr lang="en-US" sz="2800" dirty="0" err="1"/>
              <a:t>nome</a:t>
            </a:r>
            <a:r>
              <a:rPr lang="en-US" sz="2800" dirty="0"/>
              <a:t> e </a:t>
            </a:r>
            <a:r>
              <a:rPr lang="en-US" sz="2800" dirty="0" err="1"/>
              <a:t>matrícula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Em </a:t>
            </a:r>
            <a:r>
              <a:rPr lang="pt-BR" sz="2800" dirty="0" smtClean="0"/>
              <a:t>Lua, </a:t>
            </a:r>
            <a:r>
              <a:rPr lang="pt-BR" sz="2800" dirty="0"/>
              <a:t>a tomada de decisão é construída através do comando </a:t>
            </a:r>
            <a:r>
              <a:rPr lang="pt-BR" sz="2800" b="1" i="1" dirty="0" err="1">
                <a:solidFill>
                  <a:srgbClr val="00B050"/>
                </a:solidFill>
              </a:rPr>
              <a:t>if</a:t>
            </a:r>
            <a:r>
              <a:rPr lang="pt-BR" sz="2800" dirty="0" smtClean="0"/>
              <a:t>:</a:t>
            </a:r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Exemplo:</a:t>
            </a:r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6" name="Rectangle 5"/>
          <p:cNvSpPr/>
          <p:nvPr/>
        </p:nvSpPr>
        <p:spPr>
          <a:xfrm>
            <a:off x="899592" y="2855838"/>
            <a:ext cx="3384376" cy="830997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expressão_lógica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BR" sz="160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sz="16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Bloco de comandos 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pt-BR" sz="1600" b="1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9592" y="4725144"/>
            <a:ext cx="3384376" cy="830997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nota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5.0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then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Reprovado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3804280"/>
            <a:ext cx="3744415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Os </a:t>
            </a:r>
            <a:r>
              <a:rPr lang="pt-BR" dirty="0"/>
              <a:t>comandos do </a:t>
            </a:r>
            <a:r>
              <a:rPr lang="pt-BR" b="1" dirty="0"/>
              <a:t>bloco de comandos </a:t>
            </a:r>
            <a:r>
              <a:rPr lang="pt-BR" dirty="0" smtClean="0"/>
              <a:t>somente são executados se a </a:t>
            </a:r>
            <a:r>
              <a:rPr lang="pt-BR" b="1" dirty="0" smtClean="0"/>
              <a:t>expressão lógica </a:t>
            </a:r>
            <a:r>
              <a:rPr lang="pt-BR" dirty="0" smtClean="0"/>
              <a:t>for verdadeira</a:t>
            </a:r>
            <a:endParaRPr lang="pt-BR" dirty="0"/>
          </a:p>
        </p:txBody>
      </p:sp>
      <p:cxnSp>
        <p:nvCxnSpPr>
          <p:cNvPr id="12" name="Straight Arrow Connector 11"/>
          <p:cNvCxnSpPr>
            <a:endCxn id="6" idx="3"/>
          </p:cNvCxnSpPr>
          <p:nvPr/>
        </p:nvCxnSpPr>
        <p:spPr>
          <a:xfrm flipH="1" flipV="1">
            <a:off x="4283968" y="3271337"/>
            <a:ext cx="864096" cy="9946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3"/>
          </p:cNvCxnSpPr>
          <p:nvPr/>
        </p:nvCxnSpPr>
        <p:spPr>
          <a:xfrm flipH="1">
            <a:off x="4283968" y="4265945"/>
            <a:ext cx="864096" cy="8746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Também é possível usar o comando </a:t>
            </a:r>
            <a:r>
              <a:rPr lang="pt-BR" sz="2800" b="1" dirty="0" err="1" smtClean="0">
                <a:solidFill>
                  <a:srgbClr val="00B050"/>
                </a:solidFill>
              </a:rPr>
              <a:t>else</a:t>
            </a:r>
            <a:r>
              <a:rPr lang="pt-BR" sz="2800" dirty="0" smtClean="0"/>
              <a:t> para executar algo quando a expressão lógica não é verdadeira:</a:t>
            </a:r>
            <a:endParaRPr lang="pt-BR" sz="2800" dirty="0"/>
          </a:p>
        </p:txBody>
      </p:sp>
      <p:sp>
        <p:nvSpPr>
          <p:cNvPr id="5" name="Rectangle 4"/>
          <p:cNvSpPr/>
          <p:nvPr/>
        </p:nvSpPr>
        <p:spPr>
          <a:xfrm>
            <a:off x="851600" y="3781419"/>
            <a:ext cx="3707904" cy="1323439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expressão_booleana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sz="16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Bloco de 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comandos</a:t>
            </a:r>
            <a:endParaRPr lang="pt-BR" sz="160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sz="16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Bloco de 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comandos</a:t>
            </a:r>
            <a:endParaRPr lang="pt-BR" sz="160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8064" y="3781420"/>
            <a:ext cx="3168352" cy="1323439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nota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5.0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Reprovado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Aprovado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8064" y="3244334"/>
            <a:ext cx="1169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cs typeface="Courier New" pitchFamily="49" charset="0"/>
              </a:rPr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40185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Também é possível criar sequencias de comandos    </a:t>
            </a:r>
            <a:r>
              <a:rPr lang="pt-BR" sz="2800" b="1" dirty="0" err="1" smtClean="0">
                <a:solidFill>
                  <a:srgbClr val="00B050"/>
                </a:solidFill>
              </a:rPr>
              <a:t>if-else</a:t>
            </a:r>
            <a:r>
              <a:rPr lang="pt-BR" sz="2800" dirty="0" smtClean="0"/>
              <a:t> para a verificação exclusiva de varias condições:</a:t>
            </a:r>
            <a:endParaRPr lang="pt-BR" sz="2800" dirty="0"/>
          </a:p>
        </p:txBody>
      </p:sp>
      <p:sp>
        <p:nvSpPr>
          <p:cNvPr id="4" name="Rectangle 3"/>
          <p:cNvSpPr/>
          <p:nvPr/>
        </p:nvSpPr>
        <p:spPr>
          <a:xfrm>
            <a:off x="851600" y="3133348"/>
            <a:ext cx="4008432" cy="1815882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condição_1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sz="16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Bloco de 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comandos 1</a:t>
            </a:r>
            <a:endParaRPr lang="pt-BR" sz="160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condição_2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sz="16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Bloco de 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comandos 2</a:t>
            </a:r>
            <a:endParaRPr lang="pt-BR" sz="160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condição_3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sz="16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Bloco de 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comandos 3</a:t>
            </a:r>
            <a:endParaRPr lang="pt-BR" sz="160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0072" y="3121536"/>
            <a:ext cx="3816424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 smtClean="0"/>
              <a:t>Se </a:t>
            </a:r>
            <a:r>
              <a:rPr lang="pt-BR" sz="1600" b="1" dirty="0"/>
              <a:t>a </a:t>
            </a:r>
            <a:r>
              <a:rPr lang="pt-BR" sz="1600" b="1" dirty="0" smtClean="0"/>
              <a:t>primeira </a:t>
            </a:r>
            <a:r>
              <a:rPr lang="pt-BR" sz="1600" b="1" dirty="0"/>
              <a:t>condição </a:t>
            </a:r>
            <a:r>
              <a:rPr lang="pt-BR" sz="1600" dirty="0"/>
              <a:t>resultar em </a:t>
            </a:r>
            <a:r>
              <a:rPr lang="pt-BR" sz="1600" i="1" dirty="0"/>
              <a:t>verdadeiro</a:t>
            </a:r>
            <a:r>
              <a:rPr lang="pt-BR" sz="1600" dirty="0"/>
              <a:t>, </a:t>
            </a:r>
            <a:r>
              <a:rPr lang="pt-BR" sz="1600" dirty="0" smtClean="0"/>
              <a:t>apenas </a:t>
            </a:r>
            <a:r>
              <a:rPr lang="pt-BR" sz="1600" dirty="0"/>
              <a:t>o primeiro bloco de comandos é executado, e as outras condições não são sequer avaliadas. </a:t>
            </a:r>
            <a:endParaRPr lang="pt-BR" sz="1600" dirty="0" smtClean="0"/>
          </a:p>
          <a:p>
            <a:r>
              <a:rPr lang="pt-BR" sz="1600" b="1" dirty="0" smtClean="0"/>
              <a:t>Senão</a:t>
            </a:r>
            <a:r>
              <a:rPr lang="pt-BR" sz="1600" b="1" dirty="0"/>
              <a:t>, se a </a:t>
            </a:r>
            <a:r>
              <a:rPr lang="pt-BR" sz="1600" b="1" dirty="0" smtClean="0"/>
              <a:t>segunda </a:t>
            </a:r>
            <a:r>
              <a:rPr lang="pt-BR" sz="1600" b="1" dirty="0"/>
              <a:t>condição </a:t>
            </a:r>
            <a:r>
              <a:rPr lang="pt-BR" sz="1600" dirty="0"/>
              <a:t>resultar em </a:t>
            </a:r>
            <a:r>
              <a:rPr lang="pt-BR" sz="1600" i="1" dirty="0"/>
              <a:t>verdadeiro</a:t>
            </a:r>
            <a:r>
              <a:rPr lang="pt-BR" sz="1600" dirty="0"/>
              <a:t>, apenas o segundo bloco de comandos é executado, </a:t>
            </a:r>
            <a:r>
              <a:rPr lang="pt-BR" sz="1600" dirty="0" smtClean="0"/>
              <a:t>e </a:t>
            </a:r>
            <a:r>
              <a:rPr lang="pt-BR" sz="1600" dirty="0"/>
              <a:t>assim por diante.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75856" y="3315464"/>
            <a:ext cx="194421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87924" y="3804280"/>
            <a:ext cx="1332148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5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pt-BR" b="1" dirty="0" smtClean="0"/>
              <a:t>Exemplo:</a:t>
            </a:r>
            <a:endParaRPr lang="pt-BR" b="1" dirty="0"/>
          </a:p>
        </p:txBody>
      </p:sp>
      <p:sp>
        <p:nvSpPr>
          <p:cNvPr id="5" name="Rectangle 4"/>
          <p:cNvSpPr/>
          <p:nvPr/>
        </p:nvSpPr>
        <p:spPr>
          <a:xfrm>
            <a:off x="2411760" y="3140968"/>
            <a:ext cx="4248472" cy="2308324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nota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3.0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Reprovado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nota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5.0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Aprovado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Em prova final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Booleanas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Uma expressão booleana é construída através da utilização de </a:t>
            </a:r>
            <a:r>
              <a:rPr lang="pt-BR" sz="2800" b="1" dirty="0"/>
              <a:t>operadores </a:t>
            </a:r>
            <a:r>
              <a:rPr lang="pt-BR" sz="2800" b="1" dirty="0" smtClean="0"/>
              <a:t>relacionais:</a:t>
            </a:r>
            <a:r>
              <a:rPr lang="pt-BR" sz="2800" dirty="0" smtClean="0"/>
              <a:t> </a:t>
            </a:r>
            <a:endParaRPr lang="pt-BR" sz="2800" dirty="0"/>
          </a:p>
          <a:p>
            <a:endParaRPr lang="pt-BR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41124"/>
              </p:ext>
            </p:extLst>
          </p:nvPr>
        </p:nvGraphicFramePr>
        <p:xfrm>
          <a:off x="827584" y="3281392"/>
          <a:ext cx="31683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Descrição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Símbolo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Igual a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==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Diferente de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~=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Maior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que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Menor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que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Maior ou igual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&gt;=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Menor ou igual a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&lt;=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871893"/>
              </p:ext>
            </p:extLst>
          </p:nvPr>
        </p:nvGraphicFramePr>
        <p:xfrm>
          <a:off x="5012247" y="3303163"/>
          <a:ext cx="323216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977"/>
                <a:gridCol w="1656184"/>
              </a:tblGrid>
              <a:tr h="0"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Expressão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Resultado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== Y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 ~= Y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 &gt; Y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 &lt; Y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 &gt;= Y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 &lt;= Y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4499992" y="3243456"/>
            <a:ext cx="0" cy="2667888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5598368" y="2481173"/>
            <a:ext cx="199796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Exemplos:</a:t>
            </a:r>
          </a:p>
          <a:p>
            <a:pPr algn="ctr"/>
            <a:endParaRPr lang="pt-BR" sz="400" dirty="0"/>
          </a:p>
          <a:p>
            <a:pPr algn="ctr"/>
            <a:r>
              <a:rPr lang="pt-BR" dirty="0"/>
              <a:t>X = 10   e   Y = </a:t>
            </a:r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27784" y="6084585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Todos estes operadores comparam </a:t>
            </a:r>
            <a:r>
              <a:rPr lang="pt-BR" sz="1600" b="1" u="sng" dirty="0"/>
              <a:t>dois operandos</a:t>
            </a:r>
            <a:r>
              <a:rPr lang="pt-BR" sz="1600" dirty="0"/>
              <a:t>, resultando no valor </a:t>
            </a:r>
            <a:r>
              <a:rPr lang="pt-BR" sz="1600" dirty="0" smtClean="0"/>
              <a:t>falso ou verdadeiro.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085265" y="3632140"/>
            <a:ext cx="65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n-lt"/>
              </a:rPr>
              <a:t>Falso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15789" y="4761408"/>
            <a:ext cx="65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n-lt"/>
              </a:rPr>
              <a:t>Falso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15789" y="5504348"/>
            <a:ext cx="65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n-lt"/>
              </a:rPr>
              <a:t>Falso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99290" y="4001844"/>
            <a:ext cx="121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n-lt"/>
              </a:rPr>
              <a:t>Verdadeiro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99289" y="4367728"/>
            <a:ext cx="121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n-lt"/>
              </a:rPr>
              <a:t>Verdadeiro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34765" y="5139332"/>
            <a:ext cx="121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n-lt"/>
              </a:rPr>
              <a:t>Verdadeiro</a:t>
            </a:r>
          </a:p>
        </p:txBody>
      </p:sp>
    </p:spTree>
    <p:extLst>
      <p:ext uri="{BB962C8B-B14F-4D97-AF65-F5344CB8AC3E}">
        <p14:creationId xmlns:p14="http://schemas.microsoft.com/office/powerpoint/2010/main" val="20673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690632"/>
            <a:ext cx="244827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Booleanas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Expressões booleanas também podem ser </a:t>
            </a:r>
            <a:r>
              <a:rPr lang="pt-BR" sz="2800" dirty="0" smtClean="0"/>
              <a:t>combinadas através de </a:t>
            </a:r>
            <a:r>
              <a:rPr lang="pt-BR" sz="2800" b="1" dirty="0" smtClean="0"/>
              <a:t>operadores </a:t>
            </a:r>
            <a:r>
              <a:rPr lang="pt-BR" sz="2800" b="1" dirty="0"/>
              <a:t>lógicos</a:t>
            </a:r>
            <a:r>
              <a:rPr lang="pt-BR" sz="2800" dirty="0"/>
              <a:t>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05576"/>
              </p:ext>
            </p:extLst>
          </p:nvPr>
        </p:nvGraphicFramePr>
        <p:xfrm>
          <a:off x="2248312" y="5013176"/>
          <a:ext cx="43924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285"/>
                <a:gridCol w="183020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Expressão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Resultado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 &gt; 0 </a:t>
                      </a:r>
                      <a:r>
                        <a:rPr lang="pt-BR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X == Y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 &gt; 0 </a:t>
                      </a:r>
                      <a:r>
                        <a:rPr lang="pt-BR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or</a:t>
                      </a:r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X ==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not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Y &lt;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63888" y="4581128"/>
            <a:ext cx="1853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Exemplos</a:t>
            </a:r>
            <a:r>
              <a:rPr lang="pt-BR" sz="2400" b="1" dirty="0" smtClean="0"/>
              <a:t>:</a:t>
            </a:r>
            <a:endParaRPr lang="pt-BR" sz="1400" dirty="0"/>
          </a:p>
        </p:txBody>
      </p:sp>
      <p:sp>
        <p:nvSpPr>
          <p:cNvPr id="6" name="Rectangle 5"/>
          <p:cNvSpPr/>
          <p:nvPr/>
        </p:nvSpPr>
        <p:spPr>
          <a:xfrm>
            <a:off x="5377709" y="5355208"/>
            <a:ext cx="65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n-lt"/>
              </a:rPr>
              <a:t>Falso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8233" y="6139676"/>
            <a:ext cx="65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n-lt"/>
              </a:rPr>
              <a:t>Falso</a:t>
            </a:r>
          </a:p>
        </p:txBody>
      </p:sp>
      <p:sp>
        <p:nvSpPr>
          <p:cNvPr id="8" name="Rectangle 7"/>
          <p:cNvSpPr/>
          <p:nvPr/>
        </p:nvSpPr>
        <p:spPr>
          <a:xfrm>
            <a:off x="5084477" y="5724912"/>
            <a:ext cx="121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n-lt"/>
              </a:rPr>
              <a:t>Verdadeiro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19220"/>
              </p:ext>
            </p:extLst>
          </p:nvPr>
        </p:nvGraphicFramePr>
        <p:xfrm>
          <a:off x="2248312" y="2852936"/>
          <a:ext cx="43924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219"/>
                <a:gridCol w="1512025"/>
                <a:gridCol w="15952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Operador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Significado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Símbolo em Lua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Conjunção</a:t>
                      </a:r>
                      <a:endParaRPr lang="pt-BR" sz="1600" b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Disjunção</a:t>
                      </a:r>
                      <a:endParaRPr lang="pt-BR" sz="1600" b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OU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Negação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NÃO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not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732240" y="5397384"/>
            <a:ext cx="1368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400" dirty="0"/>
          </a:p>
          <a:p>
            <a:r>
              <a:rPr lang="pt-BR" dirty="0"/>
              <a:t>X = </a:t>
            </a:r>
            <a:r>
              <a:rPr lang="pt-BR" dirty="0" smtClean="0"/>
              <a:t>10</a:t>
            </a:r>
          </a:p>
          <a:p>
            <a:r>
              <a:rPr lang="pt-BR" dirty="0" smtClean="0"/>
              <a:t>Y </a:t>
            </a:r>
            <a:r>
              <a:rPr lang="pt-BR" dirty="0"/>
              <a:t>= 5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117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2603</Words>
  <Application>Microsoft Office PowerPoint</Application>
  <PresentationFormat>Apresentação na tela (4:3)</PresentationFormat>
  <Paragraphs>556</Paragraphs>
  <Slides>37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Monotype Sorts</vt:lpstr>
      <vt:lpstr>Office Theme</vt:lpstr>
      <vt:lpstr>Equation</vt:lpstr>
      <vt:lpstr>Introdução à Engenharia ENG1000</vt:lpstr>
      <vt:lpstr>Tomada de Decisão</vt:lpstr>
      <vt:lpstr>Estruturas Condicionais</vt:lpstr>
      <vt:lpstr>Estruturas Condicionais</vt:lpstr>
      <vt:lpstr>Estruturas Condicionais</vt:lpstr>
      <vt:lpstr>Estruturas Condicionais</vt:lpstr>
      <vt:lpstr>Estruturas Condicionais</vt:lpstr>
      <vt:lpstr>Expressões Booleanas</vt:lpstr>
      <vt:lpstr>Expressões Booleanas</vt:lpstr>
      <vt:lpstr>Expressões Booleanas</vt:lpstr>
      <vt:lpstr>Expressões Booleanas</vt:lpstr>
      <vt:lpstr>Estruturas Condicionais - Exemplo</vt:lpstr>
      <vt:lpstr>Estruturas Condicionais - Exemplo</vt:lpstr>
      <vt:lpstr>Estruturas Condicionais</vt:lpstr>
      <vt:lpstr>Estruturas Condicionais</vt:lpstr>
      <vt:lpstr>Estruturas Condicionais – Exemplo 2</vt:lpstr>
      <vt:lpstr>Estruturas Condicionais – Exemplo 2</vt:lpstr>
      <vt:lpstr>Apresentação do PowerPoint</vt:lpstr>
      <vt:lpstr>Estruturas Condicionais – Exemplo 3</vt:lpstr>
      <vt:lpstr>Apresentação do PowerPoint</vt:lpstr>
      <vt:lpstr>Apresentação do PowerPoint</vt:lpstr>
      <vt:lpstr>De Volta ao “Hello World”</vt:lpstr>
      <vt:lpstr>De Volta ao “Hello World”</vt:lpstr>
      <vt:lpstr>Apresentação do PowerPoint</vt:lpstr>
      <vt:lpstr>Apresentação do PowerPoint</vt:lpstr>
      <vt:lpstr>Exercício 1</vt:lpstr>
      <vt:lpstr>Módulo love.keyboard</vt:lpstr>
      <vt:lpstr>Módulo love.keyboard</vt:lpstr>
      <vt:lpstr>De Volta ao “Hello World”</vt:lpstr>
      <vt:lpstr>Exercício 2</vt:lpstr>
      <vt:lpstr>Módulo love.mouse</vt:lpstr>
      <vt:lpstr>Módulo love.mouse</vt:lpstr>
      <vt:lpstr>Módulo love.mouse</vt:lpstr>
      <vt:lpstr>De Volta ao “Hello World”</vt:lpstr>
      <vt:lpstr>De Volta ao “Hello World”</vt:lpstr>
      <vt:lpstr>Exercício 3</vt:lpstr>
      <vt:lpstr>Exercícios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Condicionais</dc:title>
  <dc:creator>Edirlei Soares de Lima</dc:creator>
  <cp:lastModifiedBy>Augusto Baffa</cp:lastModifiedBy>
  <cp:revision>309</cp:revision>
  <cp:lastPrinted>2011-10-02T19:34:20Z</cp:lastPrinted>
  <dcterms:created xsi:type="dcterms:W3CDTF">2011-09-17T12:50:29Z</dcterms:created>
  <dcterms:modified xsi:type="dcterms:W3CDTF">2016-02-08T00:05:09Z</dcterms:modified>
</cp:coreProperties>
</file>