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2" r:id="rId3"/>
    <p:sldId id="309" r:id="rId4"/>
    <p:sldId id="310" r:id="rId5"/>
    <p:sldId id="311" r:id="rId6"/>
    <p:sldId id="314" r:id="rId7"/>
    <p:sldId id="315" r:id="rId8"/>
    <p:sldId id="316" r:id="rId9"/>
    <p:sldId id="317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283" r:id="rId2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4139" autoAdjust="0"/>
  </p:normalViewPr>
  <p:slideViewPr>
    <p:cSldViewPr>
      <p:cViewPr varScale="1">
        <p:scale>
          <a:sx n="70" d="100"/>
          <a:sy n="70" d="100"/>
        </p:scale>
        <p:origin x="66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575F21A-2DAD-422F-9F2B-65F9F683FBBC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454520B-149B-489E-904E-09FC9341D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34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4520B-149B-489E-904E-09FC9341DF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5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416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70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21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53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205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383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2/7/2016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900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2/7/2016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679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2/7/2016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82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71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468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16C12-9C4B-4939-A01A-C3FE557BE61F}" type="datetimeFigureOut">
              <a:rPr lang="en-US" smtClean="0"/>
              <a:t>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30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.puc-rio.br/~elima/intro-eng/hamster.pn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.puc-rio.br/~elima/intro-eng/imagens_cenario.zip" TargetMode="External"/><Relationship Id="rId7" Type="http://schemas.openxmlformats.org/officeDocument/2006/relationships/image" Target="../media/image16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abaffa@inf.puc-rio.br" TargetMode="External"/><Relationship Id="rId2" Type="http://schemas.openxmlformats.org/officeDocument/2006/relationships/hyperlink" Target="http://www.inf.puc-rio.br/~abaffa/eng1000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dirlei\Desktop\puc-rio-cursos-2011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-27384"/>
            <a:ext cx="4384675" cy="101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67544" y="2996952"/>
            <a:ext cx="820668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BR" sz="3200" dirty="0"/>
              <a:t>Aula </a:t>
            </a:r>
            <a:r>
              <a:rPr lang="pt-BR" sz="3200" dirty="0" smtClean="0"/>
              <a:t>09 </a:t>
            </a:r>
            <a:r>
              <a:rPr lang="pt-BR" sz="3200" dirty="0"/>
              <a:t>– Estruturas </a:t>
            </a:r>
            <a:r>
              <a:rPr lang="pt-BR" sz="3200" dirty="0" smtClean="0"/>
              <a:t>de Repetição</a:t>
            </a:r>
            <a:endParaRPr lang="pt-BR" sz="3200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39552" y="1268760"/>
            <a:ext cx="8206680" cy="1470025"/>
          </a:xfrm>
        </p:spPr>
        <p:txBody>
          <a:bodyPr>
            <a:noAutofit/>
          </a:bodyPr>
          <a:lstStyle/>
          <a:p>
            <a:r>
              <a:rPr lang="pt-BR" sz="4000" dirty="0" smtClean="0"/>
              <a:t>Introdução à Engenharia</a:t>
            </a:r>
            <a:br>
              <a:rPr lang="pt-BR" sz="4000" dirty="0" smtClean="0"/>
            </a:br>
            <a:r>
              <a:rPr lang="pt-BR" sz="2800" dirty="0" smtClean="0"/>
              <a:t>ENG1000</a:t>
            </a:r>
            <a:endParaRPr lang="en-US" sz="4000" dirty="0"/>
          </a:p>
        </p:txBody>
      </p: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5750449"/>
            <a:ext cx="2448272" cy="846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9" y="5576937"/>
            <a:ext cx="2249679" cy="1296425"/>
          </a:xfrm>
          <a:prstGeom prst="rect">
            <a:avLst/>
          </a:prstGeom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1370484" y="5877272"/>
            <a:ext cx="6400800" cy="9807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smtClean="0">
                <a:solidFill>
                  <a:schemeClr val="tx1"/>
                </a:solidFill>
              </a:rPr>
              <a:t>Prof. Augusto Baffa</a:t>
            </a:r>
          </a:p>
          <a:p>
            <a:r>
              <a:rPr lang="en-US" sz="2200" smtClean="0">
                <a:solidFill>
                  <a:schemeClr val="tx1"/>
                </a:solidFill>
              </a:rPr>
              <a:t>&lt;abaffa@inf.puc-rio.br&gt;</a:t>
            </a:r>
            <a:endParaRPr lang="en-US" sz="2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53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Estruturas de Repetição – Exemplo </a:t>
            </a:r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70784" cy="4525963"/>
          </a:xfrm>
        </p:spPr>
        <p:txBody>
          <a:bodyPr>
            <a:normAutofit/>
          </a:bodyPr>
          <a:lstStyle/>
          <a:p>
            <a:r>
              <a:rPr lang="pt-BR" sz="2400" b="1" dirty="0"/>
              <a:t>Exemplo </a:t>
            </a:r>
            <a:r>
              <a:rPr lang="pt-BR" sz="2400" b="1" dirty="0" smtClean="0"/>
              <a:t>3:</a:t>
            </a:r>
            <a:endParaRPr lang="pt-BR" sz="2400" b="1" dirty="0"/>
          </a:p>
          <a:p>
            <a:pPr marL="0" indent="0">
              <a:buFontTx/>
              <a:buNone/>
            </a:pPr>
            <a:endParaRPr lang="pt-BR" sz="2400" b="1" dirty="0"/>
          </a:p>
          <a:p>
            <a:pPr marL="0" indent="0">
              <a:buFontTx/>
              <a:buNone/>
            </a:pPr>
            <a:r>
              <a:rPr lang="pt-BR" sz="2400" dirty="0" smtClean="0"/>
              <a:t>“</a:t>
            </a:r>
            <a:r>
              <a:rPr lang="pt-BR" sz="2400" dirty="0"/>
              <a:t>Verificar se um Número é Primo</a:t>
            </a:r>
            <a:r>
              <a:rPr lang="pt-BR" sz="2400" dirty="0" smtClean="0"/>
              <a:t>”</a:t>
            </a:r>
          </a:p>
          <a:p>
            <a:pPr marL="0" indent="0">
              <a:buFontTx/>
              <a:buNone/>
            </a:pPr>
            <a:endParaRPr lang="pt-BR" sz="2400" dirty="0"/>
          </a:p>
          <a:p>
            <a:pPr marL="0" indent="0">
              <a:buFontTx/>
              <a:buNone/>
            </a:pPr>
            <a:endParaRPr lang="pt-BR" sz="2400" dirty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4427984" y="1340768"/>
            <a:ext cx="0" cy="5328592"/>
          </a:xfrm>
          <a:prstGeom prst="line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 Placeholder 2"/>
          <p:cNvSpPr txBox="1">
            <a:spLocks/>
          </p:cNvSpPr>
          <p:nvPr/>
        </p:nvSpPr>
        <p:spPr>
          <a:xfrm>
            <a:off x="4572000" y="1556792"/>
            <a:ext cx="3744416" cy="4104456"/>
          </a:xfrm>
          <a:prstGeom prst="rect">
            <a:avLst/>
          </a:prstGeom>
          <a:solidFill>
            <a:srgbClr val="EAEAEA"/>
          </a:solidFill>
        </p:spPr>
        <p:txBody>
          <a:bodyPr/>
          <a:lstStyle>
            <a:lvl1pPr marL="34290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Tx/>
              <a:buBlip>
                <a:blip r:embed="rId2"/>
              </a:buBlip>
              <a:defRPr sz="3200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Tx/>
              <a:buBlip>
                <a:blip r:embed="rId2"/>
              </a:buBlip>
              <a:defRPr sz="2800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Tx/>
              <a:buBlip>
                <a:blip r:embed="rId2"/>
              </a:buBlip>
              <a:defRPr sz="2400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Tx/>
              <a:buBlip>
                <a:blip r:embed="rId2"/>
              </a:buBlip>
              <a:defRPr sz="2000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Tx/>
              <a:buBlip>
                <a:blip r:embed="rId2"/>
              </a:buBlip>
              <a:defRPr sz="2000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primo(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if (n &lt;2)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= 2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 n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 % </a:t>
            </a:r>
            <a:r>
              <a:rPr lang="en-US" sz="18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== 0)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return 1;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969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de Repetição (</a:t>
            </a:r>
            <a:r>
              <a:rPr lang="pt-BR" dirty="0" err="1"/>
              <a:t>repeat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 estrutura </a:t>
            </a:r>
            <a:r>
              <a:rPr lang="pt-BR" sz="2400" b="1" dirty="0" err="1"/>
              <a:t>while</a:t>
            </a:r>
            <a:r>
              <a:rPr lang="pt-BR" sz="2400" dirty="0"/>
              <a:t> avalia a expressão booleana que controla a execução do bloco de comandos no </a:t>
            </a:r>
            <a:r>
              <a:rPr lang="pt-BR" sz="2400" b="1" dirty="0"/>
              <a:t>início do laço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r>
              <a:rPr lang="pt-BR" sz="2400" dirty="0" smtClean="0"/>
              <a:t>A </a:t>
            </a:r>
            <a:r>
              <a:rPr lang="pt-BR" sz="2400" dirty="0"/>
              <a:t>linguagem Lua oferece uma terceira construção de laços através do comando </a:t>
            </a:r>
            <a:r>
              <a:rPr lang="pt-BR" sz="2400" b="1" dirty="0" err="1"/>
              <a:t>repeat</a:t>
            </a:r>
            <a:r>
              <a:rPr lang="pt-BR" sz="2400" dirty="0"/>
              <a:t>:</a:t>
            </a:r>
          </a:p>
          <a:p>
            <a:pPr lvl="1"/>
            <a:r>
              <a:rPr lang="pt-BR" sz="2000" dirty="0" smtClean="0"/>
              <a:t>A </a:t>
            </a:r>
            <a:r>
              <a:rPr lang="pt-BR" sz="2000" dirty="0"/>
              <a:t>expressão booleana é avaliada no final do laço.</a:t>
            </a:r>
          </a:p>
          <a:p>
            <a:pPr lvl="1"/>
            <a:r>
              <a:rPr lang="pt-BR" sz="2000" dirty="0" smtClean="0"/>
              <a:t>Isso </a:t>
            </a:r>
            <a:r>
              <a:rPr lang="pt-BR" sz="2000" dirty="0"/>
              <a:t>significa que o bloco de comandos é executado pelo menos uma vez.</a:t>
            </a:r>
          </a:p>
        </p:txBody>
      </p:sp>
      <p:sp>
        <p:nvSpPr>
          <p:cNvPr id="4" name="Rectangle 5"/>
          <p:cNvSpPr/>
          <p:nvPr/>
        </p:nvSpPr>
        <p:spPr bwMode="auto">
          <a:xfrm>
            <a:off x="2843808" y="4725738"/>
            <a:ext cx="3528392" cy="1871614"/>
          </a:xfrm>
          <a:prstGeom prst="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 algn="l">
              <a:buNone/>
            </a:pP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 algn="l"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...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 algn="l">
              <a:buNone/>
            </a:pP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repeat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 algn="l"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 </a:t>
            </a:r>
            <a:r>
              <a:rPr lang="pt-BR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Bloco de comandos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until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expressão_lógica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 algn="l"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0" indent="0" algn="l">
              <a:buNone/>
            </a:pPr>
            <a:endParaRPr lang="pt-BR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917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 Volta ao “</a:t>
            </a:r>
            <a:r>
              <a:rPr lang="pt-BR" dirty="0" err="1"/>
              <a:t>Hello</a:t>
            </a:r>
            <a:r>
              <a:rPr lang="pt-BR" dirty="0"/>
              <a:t> World”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400" dirty="0"/>
              <a:t>Na ultima implementação do “</a:t>
            </a:r>
            <a:r>
              <a:rPr lang="pt-BR" sz="2400" dirty="0" err="1"/>
              <a:t>Hello</a:t>
            </a:r>
            <a:r>
              <a:rPr lang="pt-BR" sz="2400" dirty="0"/>
              <a:t> World” fizemos o texto se mover na tela e retornar ao inicio quando ele atingir o limite da tela.</a:t>
            </a:r>
          </a:p>
          <a:p>
            <a:endParaRPr lang="pt-BR" sz="2400" dirty="0" smtClean="0"/>
          </a:p>
          <a:p>
            <a:r>
              <a:rPr lang="pt-BR" sz="2400" dirty="0" smtClean="0"/>
              <a:t>E </a:t>
            </a:r>
            <a:r>
              <a:rPr lang="pt-BR" sz="2400" dirty="0"/>
              <a:t>se nós precisássemos fazer o mesmo com 20 “</a:t>
            </a:r>
            <a:r>
              <a:rPr lang="pt-BR" sz="2400" dirty="0" err="1"/>
              <a:t>Hello</a:t>
            </a:r>
            <a:r>
              <a:rPr lang="pt-BR" sz="2400" dirty="0"/>
              <a:t> World” ao mesmo tempo?</a:t>
            </a:r>
          </a:p>
          <a:p>
            <a:pPr lvl="1"/>
            <a:r>
              <a:rPr lang="pt-BR" sz="2000" dirty="0" smtClean="0"/>
              <a:t>Duplicar </a:t>
            </a:r>
            <a:r>
              <a:rPr lang="pt-BR" sz="2000" dirty="0"/>
              <a:t>código nunca é uma opção viável!</a:t>
            </a:r>
          </a:p>
          <a:p>
            <a:endParaRPr lang="pt-BR" sz="2400" dirty="0" smtClean="0"/>
          </a:p>
          <a:p>
            <a:r>
              <a:rPr lang="pt-BR" sz="2400" dirty="0" smtClean="0"/>
              <a:t>Com </a:t>
            </a:r>
            <a:r>
              <a:rPr lang="pt-BR" sz="2400" dirty="0"/>
              <a:t>uma estrutura de repetição podemos fazer isso sem duplicar linhas de código.</a:t>
            </a:r>
          </a:p>
          <a:p>
            <a:endParaRPr lang="pt-BR" sz="2400" dirty="0" smtClean="0"/>
          </a:p>
          <a:p>
            <a:r>
              <a:rPr lang="pt-BR" sz="2400" dirty="0" smtClean="0"/>
              <a:t>Como </a:t>
            </a:r>
            <a:r>
              <a:rPr lang="pt-BR" sz="2400" dirty="0"/>
              <a:t>podemos fazer isso?</a:t>
            </a:r>
          </a:p>
        </p:txBody>
      </p:sp>
    </p:spTree>
    <p:extLst>
      <p:ext uri="{BB962C8B-B14F-4D97-AF65-F5344CB8AC3E}">
        <p14:creationId xmlns:p14="http://schemas.microsoft.com/office/powerpoint/2010/main" val="3114958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855" y="5690632"/>
            <a:ext cx="2448272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ctangle 3"/>
          <p:cNvSpPr/>
          <p:nvPr/>
        </p:nvSpPr>
        <p:spPr>
          <a:xfrm>
            <a:off x="637959" y="692696"/>
            <a:ext cx="7876582" cy="5509200"/>
          </a:xfrm>
          <a:prstGeom prst="rect">
            <a:avLst/>
          </a:prstGeom>
          <a:solidFill>
            <a:srgbClr val="EAEAEA"/>
          </a:solidFill>
        </p:spPr>
        <p:txBody>
          <a:bodyPr wrap="square">
            <a:spAutoFit/>
          </a:bodyPr>
          <a:lstStyle/>
          <a:p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local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px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 posição x do texto</a:t>
            </a:r>
          </a:p>
          <a:p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love.load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love.graphics.setColor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(0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, 0, 0)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love.graphics.setBackgroundColor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(255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, 255, 255)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px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end</a:t>
            </a: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love.update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dt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 (100 *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love.window.getWidth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then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end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end</a:t>
            </a: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love.draw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love.graphics.print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Hello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World",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px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, 300)</a:t>
            </a:r>
          </a:p>
          <a:p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end</a:t>
            </a: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pt-BR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79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855" y="5690632"/>
            <a:ext cx="2448272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ctangle 3"/>
          <p:cNvSpPr/>
          <p:nvPr/>
        </p:nvSpPr>
        <p:spPr>
          <a:xfrm>
            <a:off x="637959" y="692696"/>
            <a:ext cx="7876582" cy="5755422"/>
          </a:xfrm>
          <a:prstGeom prst="rect">
            <a:avLst/>
          </a:prstGeom>
          <a:solidFill>
            <a:srgbClr val="EAEAEA"/>
          </a:solidFill>
        </p:spPr>
        <p:txBody>
          <a:bodyPr wrap="square">
            <a:spAutoFit/>
          </a:bodyPr>
          <a:lstStyle/>
          <a:p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local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px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 posição x do texto</a:t>
            </a:r>
          </a:p>
          <a:p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love.load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love.graphics.setColor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(0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, 0, 0)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love.graphics.setBackgroundColor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(255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, 255, 255)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px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end</a:t>
            </a: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love.update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dt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 (100 *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love.window.getWidth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then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end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end</a:t>
            </a: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love.draw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= 0, 20, 1 do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love.graphics.print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("Hello World",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y * 30)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end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end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30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 Volta ao “</a:t>
            </a:r>
            <a:r>
              <a:rPr lang="pt-BR" dirty="0" err="1"/>
              <a:t>Hello</a:t>
            </a:r>
            <a:r>
              <a:rPr lang="pt-BR" dirty="0"/>
              <a:t> World”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pt-BR" sz="2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457" y="1425212"/>
            <a:ext cx="6645085" cy="520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362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 </a:t>
            </a:r>
            <a:r>
              <a:rPr lang="pt-BR" dirty="0" err="1" smtClean="0"/>
              <a:t>image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400" dirty="0"/>
              <a:t>Jogos não são criados somente com formas geométricas básicas. Normalmente a arte do jogo é definida por um </a:t>
            </a:r>
            <a:r>
              <a:rPr lang="pt-BR" sz="2400" b="1" dirty="0"/>
              <a:t>conjunto de imagens</a:t>
            </a:r>
            <a:r>
              <a:rPr lang="pt-BR" sz="2400" dirty="0"/>
              <a:t>.</a:t>
            </a:r>
          </a:p>
          <a:p>
            <a:endParaRPr lang="pt-BR" sz="2400" dirty="0" smtClean="0"/>
          </a:p>
          <a:p>
            <a:r>
              <a:rPr lang="pt-BR" sz="2400" dirty="0" smtClean="0"/>
              <a:t>O </a:t>
            </a:r>
            <a:r>
              <a:rPr lang="pt-BR" sz="2400" dirty="0" err="1"/>
              <a:t>Löve</a:t>
            </a:r>
            <a:r>
              <a:rPr lang="pt-BR" sz="2400" dirty="0"/>
              <a:t> oferece um </a:t>
            </a:r>
            <a:r>
              <a:rPr lang="pt-BR" sz="2400" b="1" dirty="0"/>
              <a:t>tipo de dados</a:t>
            </a:r>
            <a:r>
              <a:rPr lang="pt-BR" sz="2400" dirty="0"/>
              <a:t> especial para armazenar imagens chamado </a:t>
            </a:r>
            <a:r>
              <a:rPr lang="pt-BR" sz="2400" dirty="0" err="1"/>
              <a:t>image</a:t>
            </a:r>
            <a:r>
              <a:rPr lang="pt-BR" sz="2400" dirty="0"/>
              <a:t>.</a:t>
            </a:r>
          </a:p>
          <a:p>
            <a:endParaRPr lang="pt-BR" sz="2400" dirty="0" smtClean="0"/>
          </a:p>
          <a:p>
            <a:r>
              <a:rPr lang="pt-BR" sz="2400" dirty="0" smtClean="0"/>
              <a:t>Podemos </a:t>
            </a:r>
            <a:r>
              <a:rPr lang="pt-BR" sz="2400" b="1" dirty="0"/>
              <a:t>carregar uma nova imagem </a:t>
            </a:r>
            <a:r>
              <a:rPr lang="pt-BR" sz="2400" dirty="0"/>
              <a:t>através do comando:</a:t>
            </a:r>
          </a:p>
          <a:p>
            <a:endParaRPr lang="en-US" sz="2400" dirty="0" smtClean="0"/>
          </a:p>
          <a:p>
            <a:endParaRPr lang="pt-BR" sz="2400" dirty="0" smtClean="0"/>
          </a:p>
          <a:p>
            <a:r>
              <a:rPr lang="pt-BR" sz="2400" dirty="0" smtClean="0"/>
              <a:t>Podemos </a:t>
            </a:r>
            <a:r>
              <a:rPr lang="pt-BR" sz="2400" b="1" dirty="0"/>
              <a:t>desenhar uma imagem </a:t>
            </a:r>
            <a:r>
              <a:rPr lang="pt-BR" sz="2400" dirty="0"/>
              <a:t>através do comando:</a:t>
            </a:r>
            <a:endParaRPr lang="pt-BR" sz="2400" dirty="0"/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611560" y="4797152"/>
            <a:ext cx="7920880" cy="338554"/>
          </a:xfrm>
          <a:prstGeom prst="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600" b="1" dirty="0" err="1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image</a:t>
            </a:r>
            <a:r>
              <a:rPr lang="pt-BR" sz="1600" b="1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600" b="1" dirty="0" err="1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love.graphics.newImage</a:t>
            </a:r>
            <a:r>
              <a:rPr lang="pt-BR" sz="1600" b="1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 err="1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pt-BR" sz="1600" b="1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pt-BR" sz="1600" b="1" dirty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611560" y="5949280"/>
            <a:ext cx="7920880" cy="338554"/>
          </a:xfrm>
          <a:prstGeom prst="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600" b="1" dirty="0" err="1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love.graphics.draw</a:t>
            </a:r>
            <a:r>
              <a:rPr lang="pt-BR" sz="1600" b="1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 err="1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drawable</a:t>
            </a:r>
            <a:r>
              <a:rPr lang="pt-BR" sz="1600" b="1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, x, y, r, </a:t>
            </a:r>
            <a:r>
              <a:rPr lang="pt-BR" sz="1600" b="1" dirty="0" err="1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sx</a:t>
            </a:r>
            <a:r>
              <a:rPr lang="pt-BR" sz="1600" b="1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600" b="1" dirty="0" err="1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sy</a:t>
            </a:r>
            <a:r>
              <a:rPr lang="pt-BR" sz="1600" b="1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600" b="1" dirty="0" err="1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ox</a:t>
            </a:r>
            <a:r>
              <a:rPr lang="pt-BR" sz="1600" b="1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600" b="1" dirty="0" err="1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oy</a:t>
            </a:r>
            <a:r>
              <a:rPr lang="pt-BR" sz="1600" b="1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600" b="1" dirty="0" err="1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kx</a:t>
            </a:r>
            <a:r>
              <a:rPr lang="pt-BR" sz="16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6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ky</a:t>
            </a:r>
            <a:r>
              <a:rPr lang="pt-BR" sz="16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pt-BR" sz="1600" b="1" dirty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223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 </a:t>
            </a:r>
            <a:r>
              <a:rPr lang="pt-BR" dirty="0" err="1" smtClean="0"/>
              <a:t>image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pt-BR" sz="2400" dirty="0"/>
              <a:t>Para desenhar uma imagem na tela é necessário </a:t>
            </a:r>
            <a:r>
              <a:rPr lang="pt-BR" sz="2400" b="1" dirty="0"/>
              <a:t>duas etapas</a:t>
            </a:r>
            <a:r>
              <a:rPr lang="pt-BR" sz="2400" dirty="0"/>
              <a:t>:</a:t>
            </a:r>
          </a:p>
          <a:p>
            <a:pPr lvl="1"/>
            <a:r>
              <a:rPr lang="pt-BR" sz="2000" dirty="0" smtClean="0"/>
              <a:t>Carregar </a:t>
            </a:r>
            <a:r>
              <a:rPr lang="pt-BR" sz="2000" dirty="0"/>
              <a:t>a imagem com o comando </a:t>
            </a:r>
            <a:r>
              <a:rPr lang="pt-BR" sz="2000" dirty="0" err="1"/>
              <a:t>love.graphics.newImage</a:t>
            </a:r>
            <a:endParaRPr lang="pt-BR" sz="2000" dirty="0"/>
          </a:p>
          <a:p>
            <a:pPr lvl="1"/>
            <a:r>
              <a:rPr lang="pt-BR" sz="2000" dirty="0" smtClean="0"/>
              <a:t>Desenhar </a:t>
            </a:r>
            <a:r>
              <a:rPr lang="pt-BR" sz="2000" dirty="0"/>
              <a:t>a imagem com o comando </a:t>
            </a:r>
            <a:r>
              <a:rPr lang="pt-BR" sz="2000" dirty="0" err="1" smtClean="0"/>
              <a:t>love.graphics.draw</a:t>
            </a:r>
            <a:endParaRPr lang="pt-BR" sz="2000" dirty="0" smtClean="0"/>
          </a:p>
          <a:p>
            <a:endParaRPr lang="en-US" sz="2400" dirty="0" smtClean="0"/>
          </a:p>
          <a:p>
            <a:r>
              <a:rPr lang="en-US" sz="2400" dirty="0" err="1" smtClean="0"/>
              <a:t>Exemplo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/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611560" y="3861048"/>
            <a:ext cx="7920880" cy="1815882"/>
          </a:xfrm>
          <a:prstGeom prst="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 err="1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160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love.load</a:t>
            </a:r>
            <a:r>
              <a:rPr lang="pt-BR" sz="160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pt-BR" sz="16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hamster</a:t>
            </a:r>
            <a:r>
              <a:rPr lang="pt-BR" sz="16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pt-BR" sz="1600" b="1" dirty="0" err="1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love.graphics.newImage</a:t>
            </a:r>
            <a:r>
              <a:rPr lang="pt-BR" sz="1600" b="1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("hamster.png")</a:t>
            </a:r>
          </a:p>
          <a:p>
            <a:r>
              <a:rPr lang="pt-BR" sz="1600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pt-BR" sz="1600" dirty="0" smtClean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pt-BR" sz="1600" dirty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 err="1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160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love.draw</a:t>
            </a:r>
            <a:r>
              <a:rPr lang="pt-BR" sz="160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pt-BR" sz="16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love.graphics.draw</a:t>
            </a:r>
            <a:r>
              <a:rPr lang="pt-BR" sz="16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hamster</a:t>
            </a:r>
            <a:r>
              <a:rPr lang="pt-BR" sz="1600" b="1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, 325, 225)</a:t>
            </a:r>
          </a:p>
          <a:p>
            <a:r>
              <a:rPr lang="pt-BR" sz="1600" dirty="0" err="1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pt-BR" sz="1600" dirty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6291">
            <a:off x="7380312" y="4683923"/>
            <a:ext cx="1625397" cy="1625397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605949" y="6084004"/>
            <a:ext cx="6486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hlinkClick r:id="rId3"/>
              </a:rPr>
              <a:t>http://www.inf.puc-rio.br/~elima/intro-eng/hamster.png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1653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 </a:t>
            </a:r>
            <a:r>
              <a:rPr lang="pt-BR" dirty="0" err="1" smtClean="0"/>
              <a:t>image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457" y="1417638"/>
            <a:ext cx="6645085" cy="520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61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 </a:t>
            </a:r>
            <a:r>
              <a:rPr lang="pt-BR" dirty="0" err="1" smtClean="0"/>
              <a:t>image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pt-BR" sz="2400" dirty="0"/>
              <a:t>Por padrão, as imagens são desenhadas com o ponto de origem no canto superior esquerdo: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pt-BR" sz="2400" dirty="0" smtClean="0"/>
          </a:p>
          <a:p>
            <a:r>
              <a:rPr lang="pt-BR" sz="2400" dirty="0" smtClean="0"/>
              <a:t>É </a:t>
            </a:r>
            <a:r>
              <a:rPr lang="pt-BR" sz="2400" dirty="0"/>
              <a:t>possível modificar o ponto de origem através dos outros parâmetros da função </a:t>
            </a:r>
            <a:r>
              <a:rPr lang="pt-BR" sz="2400" dirty="0" err="1"/>
              <a:t>love.graphics.draw</a:t>
            </a:r>
            <a:endParaRPr lang="en-US" sz="2400" dirty="0"/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2420888"/>
            <a:ext cx="596265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362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de Repetição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400" dirty="0"/>
              <a:t>Diversos problemas </a:t>
            </a:r>
            <a:r>
              <a:rPr lang="pt-BR" sz="2400" dirty="0" smtClean="0"/>
              <a:t>somente podem </a:t>
            </a:r>
            <a:r>
              <a:rPr lang="pt-BR" sz="2400" dirty="0"/>
              <a:t>ser resolvidos numericamente por um computador </a:t>
            </a:r>
            <a:r>
              <a:rPr lang="pt-BR" sz="2400" dirty="0" smtClean="0"/>
              <a:t>se o </a:t>
            </a:r>
            <a:r>
              <a:rPr lang="pt-BR" sz="2400" dirty="0"/>
              <a:t>resultado de pequenas computações </a:t>
            </a:r>
            <a:r>
              <a:rPr lang="pt-BR" sz="2400" dirty="0" smtClean="0"/>
              <a:t>forem acumulados.</a:t>
            </a:r>
            <a:endParaRPr lang="pt-BR" sz="2000" dirty="0" smtClean="0"/>
          </a:p>
          <a:p>
            <a:pPr lvl="1"/>
            <a:r>
              <a:rPr lang="pt-BR" sz="2000" b="1" dirty="0" smtClean="0"/>
              <a:t>Exemplo: </a:t>
            </a:r>
            <a:r>
              <a:rPr lang="pt-BR" sz="2000" dirty="0" smtClean="0"/>
              <a:t>calcular o fatorial de um número.</a:t>
            </a:r>
            <a:endParaRPr lang="pt-BR" sz="2000" dirty="0"/>
          </a:p>
          <a:p>
            <a:endParaRPr lang="pt-BR" sz="1800" dirty="0" smtClean="0"/>
          </a:p>
          <a:p>
            <a:r>
              <a:rPr lang="pt-BR" sz="2400" dirty="0" smtClean="0"/>
              <a:t>Precisamos </a:t>
            </a:r>
            <a:r>
              <a:rPr lang="pt-BR" sz="2400" dirty="0"/>
              <a:t>de mecanismos </a:t>
            </a:r>
            <a:r>
              <a:rPr lang="pt-BR" sz="2400" dirty="0" smtClean="0"/>
              <a:t>que </a:t>
            </a:r>
            <a:r>
              <a:rPr lang="pt-BR" sz="2400" dirty="0"/>
              <a:t>nos permitam requisitar que um conjunto de instruções seja repetidamente executado, até que uma determinada condição seja alcançada</a:t>
            </a:r>
            <a:r>
              <a:rPr lang="pt-BR" sz="2400" dirty="0" smtClean="0"/>
              <a:t>.</a:t>
            </a:r>
          </a:p>
          <a:p>
            <a:endParaRPr lang="pt-BR" sz="1600" dirty="0"/>
          </a:p>
          <a:p>
            <a:r>
              <a:rPr lang="pt-BR" sz="2400" b="1" dirty="0" smtClean="0"/>
              <a:t>Repetições são programadas através da construção de laços (ou ciclos).</a:t>
            </a:r>
          </a:p>
        </p:txBody>
      </p:sp>
    </p:spTree>
    <p:extLst>
      <p:ext uri="{BB962C8B-B14F-4D97-AF65-F5344CB8AC3E}">
        <p14:creationId xmlns:p14="http://schemas.microsoft.com/office/powerpoint/2010/main" val="27298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 </a:t>
            </a:r>
            <a:r>
              <a:rPr lang="pt-BR" dirty="0" err="1" smtClean="0"/>
              <a:t>image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10000"/>
          </a:bodyPr>
          <a:lstStyle/>
          <a:p>
            <a:r>
              <a:rPr lang="pt-BR" sz="2400" dirty="0"/>
              <a:t>Note que a função </a:t>
            </a:r>
            <a:r>
              <a:rPr lang="pt-BR" sz="2400" dirty="0" err="1"/>
              <a:t>love.graphics.draw</a:t>
            </a:r>
            <a:r>
              <a:rPr lang="pt-BR" sz="2400" dirty="0"/>
              <a:t> recebe vários outros parâmetros que podem ser utilizados</a:t>
            </a:r>
            <a:r>
              <a:rPr lang="pt-BR" sz="2400" dirty="0" smtClean="0"/>
              <a:t>:</a:t>
            </a:r>
          </a:p>
          <a:p>
            <a:endParaRPr lang="en-US" sz="2400" dirty="0"/>
          </a:p>
          <a:p>
            <a:endParaRPr lang="pt-BR" sz="2400" dirty="0"/>
          </a:p>
          <a:p>
            <a:pPr lvl="1"/>
            <a:r>
              <a:rPr lang="pt-BR" sz="2000" dirty="0" err="1" smtClean="0"/>
              <a:t>drawable</a:t>
            </a:r>
            <a:r>
              <a:rPr lang="pt-BR" sz="2000" dirty="0"/>
              <a:t>: imagem ou outros objetos que podem ser desenhados;</a:t>
            </a:r>
          </a:p>
          <a:p>
            <a:pPr lvl="1"/>
            <a:r>
              <a:rPr lang="pt-BR" sz="2000" dirty="0" smtClean="0"/>
              <a:t>x</a:t>
            </a:r>
            <a:r>
              <a:rPr lang="pt-BR" sz="2000" dirty="0"/>
              <a:t>: posição onde o objeto será desenhado (eixo x);</a:t>
            </a:r>
          </a:p>
          <a:p>
            <a:pPr lvl="1"/>
            <a:r>
              <a:rPr lang="pt-BR" sz="2000" dirty="0" smtClean="0"/>
              <a:t>y</a:t>
            </a:r>
            <a:r>
              <a:rPr lang="pt-BR" sz="2000" dirty="0"/>
              <a:t>: posição onde o objeto será desenhado (eixo y) ;</a:t>
            </a:r>
          </a:p>
          <a:p>
            <a:pPr lvl="1"/>
            <a:r>
              <a:rPr lang="pt-BR" sz="2000" dirty="0" smtClean="0"/>
              <a:t>r</a:t>
            </a:r>
            <a:r>
              <a:rPr lang="pt-BR" sz="2000" dirty="0"/>
              <a:t>: orientação do objeto (radiano);</a:t>
            </a:r>
          </a:p>
          <a:p>
            <a:pPr lvl="1"/>
            <a:r>
              <a:rPr lang="pt-BR" sz="2000" dirty="0" err="1" smtClean="0"/>
              <a:t>sx</a:t>
            </a:r>
            <a:r>
              <a:rPr lang="pt-BR" sz="2000" dirty="0"/>
              <a:t>: fator de escala do objeto (eixo x);</a:t>
            </a:r>
          </a:p>
          <a:p>
            <a:pPr lvl="1"/>
            <a:r>
              <a:rPr lang="pt-BR" sz="2000" dirty="0" err="1" smtClean="0"/>
              <a:t>sy</a:t>
            </a:r>
            <a:r>
              <a:rPr lang="pt-BR" sz="2000" dirty="0"/>
              <a:t>: fator de escala do objeto (eixo y);</a:t>
            </a:r>
          </a:p>
          <a:p>
            <a:pPr lvl="1"/>
            <a:r>
              <a:rPr lang="pt-BR" sz="2000" dirty="0" err="1" smtClean="0"/>
              <a:t>ox</a:t>
            </a:r>
            <a:r>
              <a:rPr lang="pt-BR" sz="2000" dirty="0"/>
              <a:t>: ponto de origem do objeto (eixo x);</a:t>
            </a:r>
          </a:p>
          <a:p>
            <a:pPr lvl="1"/>
            <a:r>
              <a:rPr lang="pt-BR" sz="2000" dirty="0" err="1" smtClean="0"/>
              <a:t>oy</a:t>
            </a:r>
            <a:r>
              <a:rPr lang="pt-BR" sz="2000" dirty="0"/>
              <a:t>: ponto de origem do objeto (eixo y);</a:t>
            </a:r>
          </a:p>
          <a:p>
            <a:pPr lvl="1"/>
            <a:r>
              <a:rPr lang="pt-BR" sz="2000" dirty="0" err="1" smtClean="0"/>
              <a:t>kx</a:t>
            </a:r>
            <a:r>
              <a:rPr lang="pt-BR" sz="2000" dirty="0"/>
              <a:t>: fator de distorção (eixo x);</a:t>
            </a:r>
          </a:p>
          <a:p>
            <a:pPr lvl="1"/>
            <a:r>
              <a:rPr lang="pt-BR" sz="2000" dirty="0" err="1" smtClean="0"/>
              <a:t>ky</a:t>
            </a:r>
            <a:r>
              <a:rPr lang="pt-BR" sz="2000" dirty="0"/>
              <a:t>: fator de distorção (eixo y);</a:t>
            </a:r>
            <a:endParaRPr lang="pt-BR" sz="2000" dirty="0"/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611560" y="2420888"/>
            <a:ext cx="7920880" cy="338554"/>
          </a:xfrm>
          <a:prstGeom prst="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600" b="1" dirty="0" err="1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love.graphics.draw</a:t>
            </a:r>
            <a:r>
              <a:rPr lang="pt-BR" sz="1600" b="1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 err="1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drawable</a:t>
            </a:r>
            <a:r>
              <a:rPr lang="pt-BR" sz="1600" b="1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, x, y, r, </a:t>
            </a:r>
            <a:r>
              <a:rPr lang="pt-BR" sz="1600" b="1" dirty="0" err="1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sx</a:t>
            </a:r>
            <a:r>
              <a:rPr lang="pt-BR" sz="1600" b="1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600" b="1" dirty="0" err="1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sy</a:t>
            </a:r>
            <a:r>
              <a:rPr lang="pt-BR" sz="1600" b="1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600" b="1" dirty="0" err="1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ox</a:t>
            </a:r>
            <a:r>
              <a:rPr lang="pt-BR" sz="1600" b="1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600" b="1" dirty="0" err="1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oy</a:t>
            </a:r>
            <a:r>
              <a:rPr lang="pt-BR" sz="1600" b="1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600" b="1" dirty="0" err="1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kx</a:t>
            </a:r>
            <a:r>
              <a:rPr lang="pt-BR" sz="16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6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ky</a:t>
            </a:r>
            <a:r>
              <a:rPr lang="pt-BR" sz="16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pt-BR" sz="1600" b="1" dirty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 descr="Mesh Shear 5/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094" y="5389558"/>
            <a:ext cx="2529706" cy="113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6412389" y="4928945"/>
            <a:ext cx="1904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fator de distorção:</a:t>
            </a:r>
          </a:p>
        </p:txBody>
      </p:sp>
    </p:spTree>
    <p:extLst>
      <p:ext uri="{BB962C8B-B14F-4D97-AF65-F5344CB8AC3E}">
        <p14:creationId xmlns:p14="http://schemas.microsoft.com/office/powerpoint/2010/main" val="1338022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 </a:t>
            </a:r>
            <a:r>
              <a:rPr lang="pt-BR" dirty="0" err="1" smtClean="0"/>
              <a:t>image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Exemplo</a:t>
            </a:r>
            <a:r>
              <a:rPr lang="en-US" sz="2800" dirty="0" smtClean="0"/>
              <a:t>:</a:t>
            </a:r>
            <a:endParaRPr lang="pt-BR" sz="2400" dirty="0"/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611560" y="2204864"/>
            <a:ext cx="7920880" cy="2062103"/>
          </a:xfrm>
          <a:prstGeom prst="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 err="1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160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love.load</a:t>
            </a:r>
            <a:r>
              <a:rPr lang="pt-BR" sz="160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pt-BR" sz="16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hamster</a:t>
            </a:r>
            <a:r>
              <a:rPr lang="pt-BR" sz="16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pt-BR" sz="1600" b="1" dirty="0" err="1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love.graphics.newImage</a:t>
            </a:r>
            <a:r>
              <a:rPr lang="pt-BR" sz="1600" b="1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("hamster.png")</a:t>
            </a:r>
          </a:p>
          <a:p>
            <a:r>
              <a:rPr lang="pt-BR" sz="1600" dirty="0" err="1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pt-BR" sz="1600" dirty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pt-BR" sz="1600" dirty="0" smtClean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1600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love.draw</a:t>
            </a:r>
            <a:r>
              <a:rPr lang="pt-BR" sz="160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pt-BR" sz="16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love.graphics.draw</a:t>
            </a:r>
            <a:r>
              <a:rPr lang="pt-BR" sz="16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hamster</a:t>
            </a:r>
            <a:r>
              <a:rPr lang="pt-BR" sz="1600" b="1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, 400, 300, </a:t>
            </a:r>
            <a:r>
              <a:rPr lang="pt-BR" sz="1600" b="1" dirty="0" err="1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math.rad</a:t>
            </a:r>
            <a:r>
              <a:rPr lang="pt-BR" sz="1600" b="1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(90), 1, 1,</a:t>
            </a:r>
          </a:p>
          <a:p>
            <a:r>
              <a:rPr lang="pt-BR" sz="16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pt-BR" sz="16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hamster:getWidth</a:t>
            </a:r>
            <a:r>
              <a:rPr lang="pt-BR" sz="1600" b="1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()/2, </a:t>
            </a:r>
            <a:r>
              <a:rPr lang="pt-BR" sz="1600" b="1" dirty="0" err="1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hamster:getHeight</a:t>
            </a:r>
            <a:r>
              <a:rPr lang="pt-BR" sz="1600" b="1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()/2)</a:t>
            </a:r>
          </a:p>
          <a:p>
            <a:r>
              <a:rPr lang="pt-BR" sz="1600" dirty="0" err="1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pt-BR" sz="1600" dirty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1" y="4420929"/>
            <a:ext cx="3024336" cy="2358628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4112978" y="5138578"/>
            <a:ext cx="4572000" cy="923330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>
            <a:spAutoFit/>
          </a:bodyPr>
          <a:lstStyle/>
          <a:p>
            <a:r>
              <a:rPr lang="pt-BR" dirty="0">
                <a:solidFill>
                  <a:srgbClr val="00B050"/>
                </a:solidFill>
              </a:rPr>
              <a:t>Note que é possível acessar a largura e altura da imagem através dos comandos </a:t>
            </a:r>
            <a:r>
              <a:rPr lang="pt-BR" dirty="0" err="1">
                <a:solidFill>
                  <a:srgbClr val="00B050"/>
                </a:solidFill>
              </a:rPr>
              <a:t>hamster:getWidth</a:t>
            </a:r>
            <a:r>
              <a:rPr lang="pt-BR" dirty="0">
                <a:solidFill>
                  <a:srgbClr val="00B050"/>
                </a:solidFill>
              </a:rPr>
              <a:t>() e </a:t>
            </a:r>
            <a:r>
              <a:rPr lang="pt-BR" dirty="0" err="1">
                <a:solidFill>
                  <a:srgbClr val="00B050"/>
                </a:solidFill>
              </a:rPr>
              <a:t>hamster:getHeight</a:t>
            </a:r>
            <a:r>
              <a:rPr lang="pt-BR" dirty="0">
                <a:solidFill>
                  <a:srgbClr val="00B050"/>
                </a:solidFill>
              </a:rPr>
              <a:t>()</a:t>
            </a:r>
          </a:p>
        </p:txBody>
      </p:sp>
      <p:cxnSp>
        <p:nvCxnSpPr>
          <p:cNvPr id="9" name="Conector de seta reta 8"/>
          <p:cNvCxnSpPr>
            <a:stCxn id="7" idx="0"/>
          </p:cNvCxnSpPr>
          <p:nvPr/>
        </p:nvCxnSpPr>
        <p:spPr>
          <a:xfrm flipH="1" flipV="1">
            <a:off x="5436096" y="4062772"/>
            <a:ext cx="962882" cy="107580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916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Exercício</a:t>
            </a:r>
            <a:r>
              <a:rPr lang="en-US" dirty="0" smtClean="0"/>
              <a:t> 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pt-BR" sz="2000" dirty="0"/>
              <a:t>Faça um programa que desenhe na tela um cenário semelhante ao mostrado na imagem </a:t>
            </a:r>
            <a:r>
              <a:rPr lang="pt-BR" sz="2000" dirty="0" smtClean="0"/>
              <a:t>abaixo:</a:t>
            </a:r>
            <a:endParaRPr lang="pt-BR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3" y="2446738"/>
            <a:ext cx="4472730" cy="3502542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57200" y="6110729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Imagens: </a:t>
            </a:r>
            <a:r>
              <a:rPr lang="pt-BR" dirty="0">
                <a:hlinkClick r:id="rId3"/>
              </a:rPr>
              <a:t>http://www.inf.puc-rio.br/~</a:t>
            </a:r>
            <a:r>
              <a:rPr lang="pt-BR" dirty="0" smtClean="0">
                <a:hlinkClick r:id="rId3"/>
              </a:rPr>
              <a:t>elima/intro-eng/imagens_cenario.zip</a:t>
            </a:r>
            <a:endParaRPr lang="pt-BR" dirty="0" smtClean="0"/>
          </a:p>
          <a:p>
            <a:endParaRPr lang="pt-BR" dirty="0" smtClean="0"/>
          </a:p>
        </p:txBody>
      </p:sp>
      <p:sp>
        <p:nvSpPr>
          <p:cNvPr id="6" name="Retângulo 5"/>
          <p:cNvSpPr/>
          <p:nvPr/>
        </p:nvSpPr>
        <p:spPr>
          <a:xfrm>
            <a:off x="5094636" y="2446738"/>
            <a:ext cx="37978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Importante</a:t>
            </a:r>
            <a:r>
              <a:rPr lang="pt-BR" dirty="0"/>
              <a:t>: você deve utilizar estruturas de repetição para desenhar as imagens que se repetem mais de uma vez (chão e montanhas)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608" y="4172238"/>
            <a:ext cx="1056962" cy="105696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893" y="4293095"/>
            <a:ext cx="717611" cy="717611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684" y="4277116"/>
            <a:ext cx="717611" cy="717611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14" y="3559505"/>
            <a:ext cx="1435222" cy="143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408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 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r>
              <a:rPr lang="pt-BR" sz="2800" b="1" dirty="0" smtClean="0"/>
              <a:t>Lista </a:t>
            </a:r>
            <a:r>
              <a:rPr lang="pt-BR" sz="2800" b="1" dirty="0"/>
              <a:t>de Exercícios </a:t>
            </a:r>
            <a:r>
              <a:rPr lang="pt-BR" sz="2800" b="1" dirty="0" smtClean="0"/>
              <a:t>04 </a:t>
            </a:r>
            <a:r>
              <a:rPr lang="pt-BR" sz="2800" b="1" dirty="0"/>
              <a:t>- Estruturas </a:t>
            </a:r>
            <a:r>
              <a:rPr lang="pt-BR" sz="2800" b="1" dirty="0" smtClean="0"/>
              <a:t>de </a:t>
            </a:r>
            <a:r>
              <a:rPr lang="pt-BR" sz="2800" b="1" dirty="0"/>
              <a:t>Repetição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>
                <a:hlinkClick r:id="rId2"/>
              </a:rPr>
              <a:t>http://www.inf.puc-rio.br/~abaffa/eng1000/</a:t>
            </a: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 err="1"/>
              <a:t>Enviar</a:t>
            </a:r>
            <a:r>
              <a:rPr lang="en-US" sz="2800" dirty="0"/>
              <a:t> para </a:t>
            </a:r>
            <a:r>
              <a:rPr lang="en-US" sz="2800" dirty="0">
                <a:hlinkClick r:id="rId3"/>
              </a:rPr>
              <a:t>abaffa@inf.puc-rio.br</a:t>
            </a:r>
            <a:r>
              <a:rPr lang="en-US" sz="2800" dirty="0"/>
              <a:t> </a:t>
            </a:r>
            <a:r>
              <a:rPr lang="en-US" sz="2800" dirty="0" err="1"/>
              <a:t>até</a:t>
            </a:r>
            <a:r>
              <a:rPr lang="en-US" sz="2800" dirty="0"/>
              <a:t> </a:t>
            </a:r>
            <a:r>
              <a:rPr lang="en-US" sz="2800" dirty="0" smtClean="0"/>
              <a:t>30/</a:t>
            </a:r>
            <a:r>
              <a:rPr lang="en-US" sz="2800" dirty="0" err="1" smtClean="0"/>
              <a:t>setembro</a:t>
            </a:r>
            <a:endParaRPr lang="en-US" sz="2800" dirty="0"/>
          </a:p>
          <a:p>
            <a:pPr marL="0" indent="0" algn="ctr">
              <a:buNone/>
            </a:pPr>
            <a:r>
              <a:rPr lang="en-US" sz="2800" dirty="0" err="1"/>
              <a:t>Assunto</a:t>
            </a:r>
            <a:r>
              <a:rPr lang="en-US" sz="2800" dirty="0"/>
              <a:t>: ENG01000 </a:t>
            </a:r>
            <a:r>
              <a:rPr lang="en-US" sz="2800" dirty="0" smtClean="0"/>
              <a:t>Ex04</a:t>
            </a:r>
            <a:endParaRPr lang="en-US" sz="2800" dirty="0"/>
          </a:p>
          <a:p>
            <a:pPr marL="0" indent="0" algn="ctr">
              <a:buNone/>
            </a:pPr>
            <a:r>
              <a:rPr lang="en-US" sz="2800" dirty="0" err="1"/>
              <a:t>Não</a:t>
            </a:r>
            <a:r>
              <a:rPr lang="en-US" sz="2800" dirty="0"/>
              <a:t> </a:t>
            </a:r>
            <a:r>
              <a:rPr lang="en-US" sz="2800" dirty="0" err="1"/>
              <a:t>Esquecer</a:t>
            </a:r>
            <a:r>
              <a:rPr lang="en-US" sz="2800" dirty="0"/>
              <a:t> de </a:t>
            </a:r>
            <a:r>
              <a:rPr lang="en-US" sz="2800" dirty="0" err="1"/>
              <a:t>colocar</a:t>
            </a:r>
            <a:r>
              <a:rPr lang="en-US" sz="2800" dirty="0"/>
              <a:t> </a:t>
            </a:r>
            <a:r>
              <a:rPr lang="en-US" sz="2800" dirty="0" err="1"/>
              <a:t>nome</a:t>
            </a:r>
            <a:r>
              <a:rPr lang="en-US" sz="2800" dirty="0"/>
              <a:t> e </a:t>
            </a:r>
            <a:r>
              <a:rPr lang="en-US" sz="2800" dirty="0" err="1"/>
              <a:t>matrícula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90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de </a:t>
            </a:r>
            <a:r>
              <a:rPr lang="pt-BR" dirty="0" smtClean="0"/>
              <a:t>Repetição (WHILE)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5"/>
          </a:xfrm>
        </p:spPr>
        <p:txBody>
          <a:bodyPr>
            <a:noAutofit/>
          </a:bodyPr>
          <a:lstStyle/>
          <a:p>
            <a:r>
              <a:rPr lang="pt-BR" sz="2400" b="1" dirty="0"/>
              <a:t>Estruturas de repetição </a:t>
            </a:r>
            <a:r>
              <a:rPr lang="pt-BR" sz="2400" dirty="0"/>
              <a:t>são utilizadas para indicar que um determinado conjunto de instruções deve ser executado um número definido ou indefinido de vezes, ou enquanto uma condição não for satisfeita.</a:t>
            </a:r>
          </a:p>
          <a:p>
            <a:endParaRPr lang="pt-BR" sz="1800" dirty="0"/>
          </a:p>
          <a:p>
            <a:r>
              <a:rPr lang="pt-BR" sz="2400" dirty="0"/>
              <a:t>Em </a:t>
            </a:r>
            <a:r>
              <a:rPr lang="pt-BR" sz="2400" dirty="0" smtClean="0"/>
              <a:t>Lua, </a:t>
            </a:r>
            <a:r>
              <a:rPr lang="pt-BR" sz="2400" dirty="0"/>
              <a:t>uma das formas de se trabalhar com repetições é através do comando </a:t>
            </a:r>
            <a:r>
              <a:rPr lang="pt-BR" sz="2400" b="1" dirty="0" err="1"/>
              <a:t>while</a:t>
            </a:r>
            <a:r>
              <a:rPr lang="pt-BR" sz="2400" dirty="0" smtClean="0"/>
              <a:t>:</a:t>
            </a:r>
            <a:endParaRPr lang="pt-BR" sz="24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827584" y="4437112"/>
            <a:ext cx="3528392" cy="1584176"/>
          </a:xfrm>
          <a:prstGeom prst="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 algn="l"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...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 algn="l">
              <a:buNone/>
            </a:pP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expressão_lógica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do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 algn="l"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-- 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Bloco de comandos 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pPr marL="0" indent="0" algn="l">
              <a:buNone/>
            </a:pP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end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 algn="l">
              <a:buNone/>
            </a:pP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 algn="l"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0" indent="0" algn="l">
              <a:buNone/>
            </a:pPr>
            <a:endParaRPr lang="pt-BR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09785" y="4437112"/>
            <a:ext cx="3528392" cy="156966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pt-BR" sz="1600" dirty="0">
                <a:latin typeface="+mn-lt"/>
              </a:rPr>
              <a:t>Enquanto </a:t>
            </a:r>
            <a:r>
              <a:rPr lang="pt-BR" sz="1600" dirty="0" smtClean="0">
                <a:latin typeface="+mn-lt"/>
              </a:rPr>
              <a:t>a “</a:t>
            </a:r>
            <a:r>
              <a:rPr lang="pt-BR" sz="1600" b="1" dirty="0" err="1" smtClean="0">
                <a:latin typeface="+mn-lt"/>
              </a:rPr>
              <a:t>expressão_lógica</a:t>
            </a:r>
            <a:r>
              <a:rPr lang="pt-BR" sz="1600" dirty="0" smtClean="0">
                <a:latin typeface="+mn-lt"/>
              </a:rPr>
              <a:t>” for </a:t>
            </a:r>
            <a:r>
              <a:rPr lang="pt-BR" sz="1600" dirty="0">
                <a:latin typeface="+mn-lt"/>
              </a:rPr>
              <a:t>verdadeira, o </a:t>
            </a:r>
            <a:r>
              <a:rPr lang="pt-BR" sz="1600" dirty="0" smtClean="0">
                <a:latin typeface="+mn-lt"/>
              </a:rPr>
              <a:t>“bloco </a:t>
            </a:r>
            <a:r>
              <a:rPr lang="pt-BR" sz="1600" dirty="0">
                <a:latin typeface="+mn-lt"/>
              </a:rPr>
              <a:t>de </a:t>
            </a:r>
            <a:r>
              <a:rPr lang="pt-BR" sz="1600" dirty="0" smtClean="0">
                <a:latin typeface="+mn-lt"/>
              </a:rPr>
              <a:t>comandos” </a:t>
            </a:r>
            <a:r>
              <a:rPr lang="pt-BR" sz="1600" dirty="0">
                <a:latin typeface="+mn-lt"/>
              </a:rPr>
              <a:t>é </a:t>
            </a:r>
            <a:r>
              <a:rPr lang="pt-BR" sz="1600" dirty="0" smtClean="0">
                <a:latin typeface="+mn-lt"/>
              </a:rPr>
              <a:t>executado!</a:t>
            </a:r>
          </a:p>
          <a:p>
            <a:pPr algn="l"/>
            <a:endParaRPr lang="pt-BR" sz="1600" dirty="0" smtClean="0">
              <a:latin typeface="+mn-lt"/>
            </a:endParaRPr>
          </a:p>
          <a:p>
            <a:pPr algn="l"/>
            <a:r>
              <a:rPr lang="pt-BR" sz="1600" dirty="0" smtClean="0">
                <a:latin typeface="+mn-lt"/>
              </a:rPr>
              <a:t>Depois</a:t>
            </a:r>
            <a:r>
              <a:rPr lang="pt-BR" sz="1600" dirty="0">
                <a:latin typeface="+mn-lt"/>
              </a:rPr>
              <a:t>, a execução procede nos </a:t>
            </a:r>
            <a:r>
              <a:rPr lang="pt-BR" sz="1600" dirty="0" smtClean="0">
                <a:latin typeface="+mn-lt"/>
              </a:rPr>
              <a:t>comandos subsequentes ao </a:t>
            </a:r>
            <a:r>
              <a:rPr lang="pt-BR" sz="1600" dirty="0">
                <a:latin typeface="+mn-lt"/>
              </a:rPr>
              <a:t>bloco </a:t>
            </a:r>
            <a:r>
              <a:rPr lang="pt-BR" sz="1600" dirty="0" err="1">
                <a:latin typeface="+mn-lt"/>
              </a:rPr>
              <a:t>while</a:t>
            </a:r>
            <a:r>
              <a:rPr lang="pt-BR" sz="1600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0985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Estruturas de </a:t>
            </a:r>
            <a:r>
              <a:rPr lang="pt-BR" dirty="0" smtClean="0"/>
              <a:t>Repetição – Exemplo 1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70784" cy="4525963"/>
          </a:xfrm>
        </p:spPr>
        <p:txBody>
          <a:bodyPr>
            <a:normAutofit/>
          </a:bodyPr>
          <a:lstStyle/>
          <a:p>
            <a:r>
              <a:rPr lang="pt-BR" sz="2400" b="1" dirty="0"/>
              <a:t>Exemplo 1:</a:t>
            </a:r>
          </a:p>
          <a:p>
            <a:pPr marL="0" indent="0">
              <a:buFontTx/>
              <a:buNone/>
            </a:pPr>
            <a:endParaRPr lang="pt-BR" sz="2400" b="1" dirty="0"/>
          </a:p>
          <a:p>
            <a:pPr marL="0" indent="0">
              <a:buFontTx/>
              <a:buNone/>
            </a:pPr>
            <a:r>
              <a:rPr lang="pt-BR" sz="2400" dirty="0"/>
              <a:t>“Crie um programa que escreva na tela todos os números entre 0 e 100”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4427984" y="1340768"/>
            <a:ext cx="0" cy="5328592"/>
          </a:xfrm>
          <a:prstGeom prst="line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 Placeholder 2"/>
          <p:cNvSpPr txBox="1">
            <a:spLocks/>
          </p:cNvSpPr>
          <p:nvPr/>
        </p:nvSpPr>
        <p:spPr>
          <a:xfrm>
            <a:off x="5004048" y="1844824"/>
            <a:ext cx="3600400" cy="3960440"/>
          </a:xfrm>
          <a:prstGeom prst="rect">
            <a:avLst/>
          </a:prstGeom>
          <a:solidFill>
            <a:srgbClr val="EAEAEA"/>
          </a:solidFill>
        </p:spPr>
        <p:txBody>
          <a:bodyPr/>
          <a:lstStyle>
            <a:lvl1pPr marL="34290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Tx/>
              <a:buBlip>
                <a:blip r:embed="rId2"/>
              </a:buBlip>
              <a:defRPr sz="3200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Tx/>
              <a:buBlip>
                <a:blip r:embed="rId2"/>
              </a:buBlip>
              <a:defRPr sz="2800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Tx/>
              <a:buBlip>
                <a:blip r:embed="rId2"/>
              </a:buBlip>
              <a:defRPr sz="2400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Tx/>
              <a:buBlip>
                <a:blip r:embed="rId2"/>
              </a:buBlip>
              <a:defRPr sz="2000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Tx/>
              <a:buBlip>
                <a:blip r:embed="rId2"/>
              </a:buBlip>
              <a:defRPr sz="2000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endParaRPr lang="en-US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pt-BR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local </a:t>
            </a:r>
            <a:r>
              <a:rPr lang="pt-BR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 = </a:t>
            </a:r>
            <a:r>
              <a:rPr lang="pt-BR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pPr marL="0" indent="0">
              <a:buFontTx/>
              <a:buNone/>
            </a:pPr>
            <a:endParaRPr lang="pt-BR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pt-BR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 </a:t>
            </a:r>
            <a:r>
              <a:rPr lang="pt-BR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&lt;= </a:t>
            </a:r>
            <a:r>
              <a:rPr lang="pt-BR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100</a:t>
            </a:r>
            <a:r>
              <a:rPr lang="pt-BR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do</a:t>
            </a:r>
            <a:endParaRPr lang="pt-BR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8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io.write</a:t>
            </a:r>
            <a:r>
              <a:rPr lang="pt-BR" sz="1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(x, 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“\</a:t>
            </a:r>
            <a:r>
              <a:rPr lang="pt-BR" sz="1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”)</a:t>
            </a:r>
            <a:endParaRPr lang="pt-BR" sz="18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x = x + 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pt-BR" sz="18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pt-BR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pt-BR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endParaRPr lang="pt-BR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183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36" y="3933056"/>
            <a:ext cx="4603602" cy="769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Estruturas de Repetição – Exemplo </a:t>
            </a:r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70784" cy="4525963"/>
          </a:xfrm>
        </p:spPr>
        <p:txBody>
          <a:bodyPr>
            <a:normAutofit/>
          </a:bodyPr>
          <a:lstStyle/>
          <a:p>
            <a:r>
              <a:rPr lang="pt-BR" sz="2400" b="1" dirty="0"/>
              <a:t>Exemplo 2:</a:t>
            </a:r>
          </a:p>
          <a:p>
            <a:pPr marL="0" indent="0">
              <a:buFontTx/>
              <a:buNone/>
            </a:pPr>
            <a:endParaRPr lang="pt-BR" sz="2400" b="1" dirty="0"/>
          </a:p>
          <a:p>
            <a:pPr marL="0" indent="0">
              <a:buFontTx/>
              <a:buNone/>
            </a:pPr>
            <a:r>
              <a:rPr lang="pt-BR" sz="2400" dirty="0" smtClean="0"/>
              <a:t>“</a:t>
            </a:r>
            <a:r>
              <a:rPr lang="pt-BR" sz="2400" dirty="0"/>
              <a:t>Fatorial de um número não-negativo</a:t>
            </a:r>
            <a:r>
              <a:rPr lang="pt-BR" sz="2400" dirty="0" smtClean="0"/>
              <a:t>”</a:t>
            </a:r>
            <a:endParaRPr lang="pt-BR" sz="2400" dirty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4427984" y="1340768"/>
            <a:ext cx="0" cy="5328592"/>
          </a:xfrm>
          <a:prstGeom prst="line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 Placeholder 2"/>
          <p:cNvSpPr txBox="1">
            <a:spLocks/>
          </p:cNvSpPr>
          <p:nvPr/>
        </p:nvSpPr>
        <p:spPr>
          <a:xfrm>
            <a:off x="4976338" y="1988840"/>
            <a:ext cx="3600400" cy="3528392"/>
          </a:xfrm>
          <a:prstGeom prst="rect">
            <a:avLst/>
          </a:prstGeom>
          <a:solidFill>
            <a:srgbClr val="EAEAEA"/>
          </a:solidFill>
        </p:spPr>
        <p:txBody>
          <a:bodyPr/>
          <a:lstStyle>
            <a:lvl1pPr marL="34290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Tx/>
              <a:buBlip>
                <a:blip r:embed="rId3"/>
              </a:buBlip>
              <a:defRPr sz="3200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Tx/>
              <a:buBlip>
                <a:blip r:embed="rId3"/>
              </a:buBlip>
              <a:defRPr sz="2800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Tx/>
              <a:buBlip>
                <a:blip r:embed="rId3"/>
              </a:buBlip>
              <a:defRPr sz="2400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Tx/>
              <a:buBlip>
                <a:blip r:embed="rId3"/>
              </a:buBlip>
              <a:defRPr sz="2000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Tx/>
              <a:buBlip>
                <a:blip r:embed="rId3"/>
              </a:buBlip>
              <a:defRPr sz="2000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fatorial(n</a:t>
            </a:r>
            <a:r>
              <a:rPr lang="pt-BR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</a:t>
            </a:r>
            <a:endParaRPr lang="pt-BR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local </a:t>
            </a:r>
            <a:r>
              <a:rPr lang="pt-BR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 = </a:t>
            </a:r>
            <a:r>
              <a:rPr lang="pt-BR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pt-BR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pt-BR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 </a:t>
            </a:r>
            <a:r>
              <a:rPr lang="pt-BR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pt-BR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0" indent="0">
              <a:buNone/>
            </a:pPr>
            <a:r>
              <a:rPr lang="pt-BR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 = f * n</a:t>
            </a:r>
          </a:p>
          <a:p>
            <a:pPr marL="0" indent="0">
              <a:buNone/>
            </a:pP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 = n – 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pt-BR" sz="18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pt-BR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pt-BR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</a:t>
            </a:r>
            <a:endParaRPr lang="pt-BR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pt-BR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pt-BR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01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Estruturas de Repetição – Exemplo </a:t>
            </a:r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70784" cy="4525963"/>
          </a:xfrm>
        </p:spPr>
        <p:txBody>
          <a:bodyPr>
            <a:normAutofit/>
          </a:bodyPr>
          <a:lstStyle/>
          <a:p>
            <a:r>
              <a:rPr lang="pt-BR" sz="2400" b="1" dirty="0"/>
              <a:t>Exemplo </a:t>
            </a:r>
            <a:r>
              <a:rPr lang="pt-BR" sz="2400" b="1" dirty="0" smtClean="0"/>
              <a:t>3:</a:t>
            </a:r>
            <a:endParaRPr lang="pt-BR" sz="2400" b="1" dirty="0"/>
          </a:p>
          <a:p>
            <a:pPr marL="0" indent="0">
              <a:buFontTx/>
              <a:buNone/>
            </a:pPr>
            <a:endParaRPr lang="pt-BR" sz="2400" b="1" dirty="0"/>
          </a:p>
          <a:p>
            <a:pPr marL="0" indent="0">
              <a:buFontTx/>
              <a:buNone/>
            </a:pPr>
            <a:r>
              <a:rPr lang="pt-BR" sz="2400" dirty="0" smtClean="0"/>
              <a:t>“</a:t>
            </a:r>
            <a:r>
              <a:rPr lang="pt-BR" sz="2400" dirty="0"/>
              <a:t>Verificar se um Número é Primo</a:t>
            </a:r>
            <a:r>
              <a:rPr lang="pt-BR" sz="2400" dirty="0" smtClean="0"/>
              <a:t>”</a:t>
            </a:r>
          </a:p>
          <a:p>
            <a:pPr marL="0" indent="0">
              <a:buFontTx/>
              <a:buNone/>
            </a:pPr>
            <a:endParaRPr lang="pt-BR" sz="2400" dirty="0"/>
          </a:p>
          <a:p>
            <a:pPr marL="0" indent="0">
              <a:buFontTx/>
              <a:buNone/>
            </a:pPr>
            <a:r>
              <a:rPr lang="pt-BR" sz="2400" b="1" dirty="0" smtClean="0"/>
              <a:t>Sabe-se que: </a:t>
            </a:r>
            <a:r>
              <a:rPr lang="pt-BR" sz="2400" dirty="0" smtClean="0"/>
              <a:t>Um </a:t>
            </a:r>
            <a:r>
              <a:rPr lang="pt-BR" sz="2400" dirty="0"/>
              <a:t>número é dito primo </a:t>
            </a:r>
            <a:r>
              <a:rPr lang="pt-BR" sz="2400" dirty="0" smtClean="0"/>
              <a:t>se ele </a:t>
            </a:r>
            <a:r>
              <a:rPr lang="pt-BR" sz="2400" dirty="0"/>
              <a:t>for divisível apenas pelo número 1 e pelo próprio número, sendo que 1 não é primo (2 é o primeiro número primo</a:t>
            </a:r>
            <a:r>
              <a:rPr lang="pt-BR" sz="2400" dirty="0" smtClean="0"/>
              <a:t>).</a:t>
            </a:r>
            <a:endParaRPr lang="pt-BR" sz="2400" dirty="0"/>
          </a:p>
          <a:p>
            <a:pPr marL="0" indent="0">
              <a:buFontTx/>
              <a:buNone/>
            </a:pPr>
            <a:endParaRPr lang="pt-BR" sz="2400" dirty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4427984" y="1340768"/>
            <a:ext cx="0" cy="5328592"/>
          </a:xfrm>
          <a:prstGeom prst="line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 Placeholder 2"/>
          <p:cNvSpPr txBox="1">
            <a:spLocks/>
          </p:cNvSpPr>
          <p:nvPr/>
        </p:nvSpPr>
        <p:spPr>
          <a:xfrm>
            <a:off x="4572000" y="1556792"/>
            <a:ext cx="4492206" cy="5184212"/>
          </a:xfrm>
          <a:prstGeom prst="rect">
            <a:avLst/>
          </a:prstGeom>
          <a:solidFill>
            <a:srgbClr val="EAEAEA"/>
          </a:solidFill>
        </p:spPr>
        <p:txBody>
          <a:bodyPr/>
          <a:lstStyle>
            <a:lvl1pPr marL="34290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Tx/>
              <a:buBlip>
                <a:blip r:embed="rId2"/>
              </a:buBlip>
              <a:defRPr sz="3200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Tx/>
              <a:buBlip>
                <a:blip r:embed="rId2"/>
              </a:buBlip>
              <a:defRPr sz="2800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Tx/>
              <a:buBlip>
                <a:blip r:embed="rId2"/>
              </a:buBlip>
              <a:defRPr sz="2400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Tx/>
              <a:buBlip>
                <a:blip r:embed="rId2"/>
              </a:buBlip>
              <a:defRPr sz="2000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Tx/>
              <a:buBlip>
                <a:blip r:embed="rId2"/>
              </a:buBlip>
              <a:defRPr sz="2000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primo(</a:t>
            </a:r>
            <a:r>
              <a:rPr lang="pt-BR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n) </a:t>
            </a:r>
            <a:endParaRPr lang="pt-BR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pt-BR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i;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 &lt; 2</a:t>
            </a:r>
            <a:r>
              <a:rPr lang="pt-BR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pt-BR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i=2</a:t>
            </a:r>
            <a:r>
              <a:rPr lang="pt-BR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 &lt; n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</a:t>
            </a:r>
            <a:endParaRPr lang="pt-BR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  <a:endParaRPr lang="pt-BR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8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8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n%i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== 0)</a:t>
            </a:r>
          </a:p>
          <a:p>
            <a:pPr marL="0" indent="0">
              <a:buNone/>
            </a:pP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8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0; </a:t>
            </a:r>
          </a:p>
          <a:p>
            <a:pPr marL="0" indent="0">
              <a:buNone/>
            </a:pP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i++;</a:t>
            </a:r>
          </a:p>
          <a:p>
            <a:pPr marL="0" indent="0">
              <a:buNone/>
            </a:pP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1;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pt-BR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27420" y="6334297"/>
            <a:ext cx="42755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/* retorna 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0 se n 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não 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for primo, 1 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se for */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392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de </a:t>
            </a:r>
            <a:r>
              <a:rPr lang="pt-BR" dirty="0" smtClean="0"/>
              <a:t>Repetição (FOR)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400" dirty="0"/>
              <a:t>Outra forma de se trabalhar com repetições é através do comando </a:t>
            </a:r>
            <a:r>
              <a:rPr lang="pt-BR" sz="2400" b="1" dirty="0"/>
              <a:t>for – </a:t>
            </a:r>
            <a:r>
              <a:rPr lang="pt-BR" sz="2400" dirty="0"/>
              <a:t>que é equivalente ao comando </a:t>
            </a:r>
            <a:r>
              <a:rPr lang="pt-BR" sz="2400" b="1" dirty="0" err="1"/>
              <a:t>while</a:t>
            </a:r>
            <a:r>
              <a:rPr lang="pt-BR" sz="2400" b="1" dirty="0"/>
              <a:t> </a:t>
            </a:r>
            <a:r>
              <a:rPr lang="pt-BR" sz="2400" dirty="0"/>
              <a:t>com uma sintaxe mais compacta</a:t>
            </a:r>
            <a:r>
              <a:rPr lang="pt-BR" sz="2400" dirty="0" smtClean="0"/>
              <a:t>:</a:t>
            </a:r>
          </a:p>
          <a:p>
            <a:endParaRPr lang="pt-BR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pt-BR" sz="2400" dirty="0" smtClean="0"/>
          </a:p>
          <a:p>
            <a:r>
              <a:rPr lang="pt-BR" sz="2400" dirty="0"/>
              <a:t>O bloco de comandos será executado para cada valor de var partindo de </a:t>
            </a:r>
            <a:r>
              <a:rPr lang="pt-BR" sz="2400" dirty="0" err="1"/>
              <a:t>valor_inicial</a:t>
            </a:r>
            <a:r>
              <a:rPr lang="pt-BR" sz="2400" dirty="0"/>
              <a:t> e indo até </a:t>
            </a:r>
            <a:r>
              <a:rPr lang="pt-BR" sz="2400" dirty="0" err="1"/>
              <a:t>valor_final</a:t>
            </a:r>
            <a:r>
              <a:rPr lang="pt-BR" sz="2400" dirty="0"/>
              <a:t>, usando o incremento para incrementar o valor de var</a:t>
            </a:r>
            <a:endParaRPr lang="pt-BR" sz="24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60708" y="3046748"/>
            <a:ext cx="7920880" cy="1335772"/>
          </a:xfrm>
          <a:prstGeom prst="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 algn="l">
              <a:buNone/>
            </a:pPr>
            <a:r>
              <a:rPr lang="pt-BR" sz="16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...</a:t>
            </a:r>
            <a:endParaRPr lang="pt-BR" sz="1600" b="1" dirty="0" smtClean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pt-BR" sz="160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var = </a:t>
            </a:r>
            <a:r>
              <a:rPr lang="pt-BR" sz="1600" dirty="0" err="1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valor_inicial</a:t>
            </a:r>
            <a:r>
              <a:rPr lang="pt-BR" sz="160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600" dirty="0" err="1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valor_final</a:t>
            </a:r>
            <a:r>
              <a:rPr lang="pt-BR" sz="160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600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incremento </a:t>
            </a:r>
            <a:r>
              <a:rPr lang="pt-BR" sz="16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do</a:t>
            </a:r>
            <a:endParaRPr lang="pt-BR" sz="1600" b="1" dirty="0" smtClean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algn="l">
              <a:buNone/>
            </a:pPr>
            <a:r>
              <a:rPr lang="pt-BR" sz="1600" b="1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--</a:t>
            </a:r>
            <a:r>
              <a:rPr lang="pt-BR" sz="1600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Bloco de </a:t>
            </a:r>
            <a:r>
              <a:rPr lang="pt-BR" sz="1600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comandos</a:t>
            </a:r>
            <a:endParaRPr lang="pt-BR" sz="1600" dirty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algn="l">
              <a:buNone/>
            </a:pPr>
            <a:r>
              <a:rPr lang="pt-BR" sz="16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pt-BR" sz="1600" b="1" dirty="0" smtClean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algn="l">
              <a:buNone/>
            </a:pPr>
            <a:r>
              <a:rPr lang="pt-BR" sz="16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...</a:t>
            </a:r>
            <a:endParaRPr lang="pt-BR" sz="1600" b="1" dirty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895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Estruturas de Repetição – Exemplo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709119"/>
          </a:xfrm>
        </p:spPr>
        <p:txBody>
          <a:bodyPr>
            <a:noAutofit/>
          </a:bodyPr>
          <a:lstStyle/>
          <a:p>
            <a:r>
              <a:rPr lang="pt-BR" sz="2400" b="1" dirty="0"/>
              <a:t>Exemplo 1</a:t>
            </a:r>
            <a:r>
              <a:rPr lang="pt-BR" sz="2400" b="1" dirty="0" smtClean="0"/>
              <a:t>: </a:t>
            </a:r>
            <a:r>
              <a:rPr lang="pt-BR" sz="2400" dirty="0" smtClean="0"/>
              <a:t>“Escrever na tela os números entre 0 e </a:t>
            </a:r>
            <a:r>
              <a:rPr lang="pt-BR" sz="2400" dirty="0"/>
              <a:t>100</a:t>
            </a:r>
            <a:r>
              <a:rPr lang="pt-BR" sz="2400" dirty="0" smtClean="0"/>
              <a:t>”</a:t>
            </a:r>
          </a:p>
          <a:p>
            <a:endParaRPr lang="pt-BR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pt-BR" sz="2400" dirty="0"/>
              <a:t>Importante</a:t>
            </a:r>
            <a:r>
              <a:rPr lang="pt-BR" sz="2400" dirty="0" smtClean="0"/>
              <a:t>:</a:t>
            </a:r>
            <a:endParaRPr lang="pt-BR" sz="2400" dirty="0"/>
          </a:p>
          <a:p>
            <a:pPr lvl="1"/>
            <a:r>
              <a:rPr lang="pt-BR" sz="1800" dirty="0" smtClean="0"/>
              <a:t>Na </a:t>
            </a:r>
            <a:r>
              <a:rPr lang="pt-BR" sz="1800" dirty="0"/>
              <a:t>estrutura for a variável de controle x é uma variável local;</a:t>
            </a:r>
          </a:p>
          <a:p>
            <a:pPr lvl="1"/>
            <a:r>
              <a:rPr lang="pt-BR" sz="1800" dirty="0" smtClean="0"/>
              <a:t>Nunca </a:t>
            </a:r>
            <a:r>
              <a:rPr lang="pt-BR" sz="1800" dirty="0"/>
              <a:t>modifique o valor da variável de controle dentro da estrutura for;</a:t>
            </a:r>
            <a:endParaRPr lang="pt-BR" sz="1800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67544" y="2116864"/>
            <a:ext cx="3384376" cy="2808312"/>
          </a:xfrm>
          <a:prstGeom prst="rect">
            <a:avLst/>
          </a:prstGeom>
          <a:solidFill>
            <a:srgbClr val="EAEAEA"/>
          </a:solidFill>
        </p:spPr>
        <p:txBody>
          <a:bodyPr/>
          <a:lstStyle>
            <a:lvl1pPr marL="34290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Tx/>
              <a:buBlip>
                <a:blip r:embed="rId2"/>
              </a:buBlip>
              <a:defRPr sz="3200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Tx/>
              <a:buBlip>
                <a:blip r:embed="rId2"/>
              </a:buBlip>
              <a:defRPr sz="2800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Tx/>
              <a:buBlip>
                <a:blip r:embed="rId2"/>
              </a:buBlip>
              <a:defRPr sz="2400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Tx/>
              <a:buBlip>
                <a:blip r:embed="rId2"/>
              </a:buBlip>
              <a:defRPr sz="2000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Tx/>
              <a:buBlip>
                <a:blip r:embed="rId2"/>
              </a:buBlip>
              <a:defRPr sz="2000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pt-BR" sz="18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t-BR" sz="18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</a:br>
            <a:r>
              <a:rPr lang="pt-BR" sz="18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local </a:t>
            </a:r>
            <a:r>
              <a:rPr lang="pt-BR" sz="18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 = </a:t>
            </a:r>
            <a:r>
              <a:rPr lang="pt-BR" sz="18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pt-BR" sz="1800" b="1" dirty="0" smtClean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pt-BR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t-BR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pt-BR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 </a:t>
            </a:r>
            <a:r>
              <a:rPr lang="pt-BR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&lt;= </a:t>
            </a:r>
            <a:r>
              <a:rPr lang="pt-BR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100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</a:t>
            </a:r>
            <a:endParaRPr lang="pt-BR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8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io.write</a:t>
            </a:r>
            <a:r>
              <a:rPr lang="pt-BR" sz="1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(x, 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“\</a:t>
            </a:r>
            <a:r>
              <a:rPr lang="pt-BR" sz="1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”)</a:t>
            </a:r>
            <a:endParaRPr lang="pt-BR" sz="18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8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x </a:t>
            </a:r>
            <a:r>
              <a:rPr lang="pt-BR" sz="18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= x + </a:t>
            </a:r>
            <a:r>
              <a:rPr lang="pt-BR" sz="18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pt-BR" sz="1800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pt-BR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pt-BR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endParaRPr lang="pt-BR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5004048" y="2110472"/>
            <a:ext cx="3528392" cy="2814704"/>
          </a:xfrm>
          <a:prstGeom prst="rect">
            <a:avLst/>
          </a:prstGeom>
          <a:solidFill>
            <a:srgbClr val="EAEAEA"/>
          </a:solidFill>
        </p:spPr>
        <p:txBody>
          <a:bodyPr/>
          <a:lstStyle>
            <a:lvl1pPr marL="34290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Tx/>
              <a:buBlip>
                <a:blip r:embed="rId2"/>
              </a:buBlip>
              <a:defRPr sz="3200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Tx/>
              <a:buBlip>
                <a:blip r:embed="rId2"/>
              </a:buBlip>
              <a:defRPr sz="2800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Tx/>
              <a:buBlip>
                <a:blip r:embed="rId2"/>
              </a:buBlip>
              <a:defRPr sz="2400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Tx/>
              <a:buBlip>
                <a:blip r:embed="rId2"/>
              </a:buBlip>
              <a:defRPr sz="2000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Tx/>
              <a:buBlip>
                <a:blip r:embed="rId2"/>
              </a:buBlip>
              <a:defRPr sz="2000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endParaRPr lang="en-US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endParaRPr lang="en-US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pt-BR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pt-BR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 </a:t>
            </a:r>
            <a:r>
              <a:rPr lang="pt-BR" sz="18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pt-BR" sz="18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0,</a:t>
            </a:r>
            <a:r>
              <a:rPr lang="pt-BR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100,</a:t>
            </a:r>
            <a:r>
              <a:rPr lang="pt-BR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do</a:t>
            </a:r>
            <a:endParaRPr lang="pt-BR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8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io.write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(x</a:t>
            </a:r>
            <a:r>
              <a:rPr lang="pt-BR" sz="1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“\</a:t>
            </a:r>
            <a:r>
              <a:rPr lang="pt-BR" sz="1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”)</a:t>
            </a:r>
            <a:endParaRPr lang="pt-BR" sz="18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pt-BR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pt-BR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endParaRPr lang="pt-BR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" name="Straight Arrow Connector 7"/>
          <p:cNvCxnSpPr>
            <a:stCxn id="6" idx="3"/>
            <a:endCxn id="7" idx="1"/>
          </p:cNvCxnSpPr>
          <p:nvPr/>
        </p:nvCxnSpPr>
        <p:spPr>
          <a:xfrm flipV="1">
            <a:off x="3851920" y="3517824"/>
            <a:ext cx="1152128" cy="319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783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36" y="3933056"/>
            <a:ext cx="4603602" cy="769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Estruturas de Repetição – Exemplo </a:t>
            </a:r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70784" cy="4525963"/>
          </a:xfrm>
        </p:spPr>
        <p:txBody>
          <a:bodyPr>
            <a:normAutofit/>
          </a:bodyPr>
          <a:lstStyle/>
          <a:p>
            <a:r>
              <a:rPr lang="pt-BR" sz="2400" b="1" dirty="0"/>
              <a:t>Exemplo 2:</a:t>
            </a:r>
          </a:p>
          <a:p>
            <a:pPr marL="0" indent="0">
              <a:buFontTx/>
              <a:buNone/>
            </a:pPr>
            <a:endParaRPr lang="pt-BR" sz="2400" b="1" dirty="0"/>
          </a:p>
          <a:p>
            <a:pPr marL="0" indent="0">
              <a:buFontTx/>
              <a:buNone/>
            </a:pPr>
            <a:r>
              <a:rPr lang="pt-BR" sz="2400" dirty="0" smtClean="0"/>
              <a:t>“</a:t>
            </a:r>
            <a:r>
              <a:rPr lang="pt-BR" sz="2400" dirty="0"/>
              <a:t>Fatorial de um número não-negativo</a:t>
            </a:r>
            <a:r>
              <a:rPr lang="pt-BR" sz="2400" dirty="0" smtClean="0"/>
              <a:t>”</a:t>
            </a:r>
            <a:endParaRPr lang="pt-BR" sz="2400" dirty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4427984" y="1340768"/>
            <a:ext cx="0" cy="5328592"/>
          </a:xfrm>
          <a:prstGeom prst="line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 Placeholder 2"/>
          <p:cNvSpPr txBox="1">
            <a:spLocks/>
          </p:cNvSpPr>
          <p:nvPr/>
        </p:nvSpPr>
        <p:spPr>
          <a:xfrm>
            <a:off x="4976338" y="1988840"/>
            <a:ext cx="3600400" cy="4032448"/>
          </a:xfrm>
          <a:prstGeom prst="rect">
            <a:avLst/>
          </a:prstGeom>
          <a:solidFill>
            <a:srgbClr val="EAEAEA"/>
          </a:solidFill>
        </p:spPr>
        <p:txBody>
          <a:bodyPr/>
          <a:lstStyle>
            <a:lvl1pPr marL="34290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Tx/>
              <a:buBlip>
                <a:blip r:embed="rId3"/>
              </a:buBlip>
              <a:defRPr sz="3200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Tx/>
              <a:buBlip>
                <a:blip r:embed="rId3"/>
              </a:buBlip>
              <a:defRPr sz="2800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Tx/>
              <a:buBlip>
                <a:blip r:embed="rId3"/>
              </a:buBlip>
              <a:defRPr sz="2400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Tx/>
              <a:buBlip>
                <a:blip r:embed="rId3"/>
              </a:buBlip>
              <a:defRPr sz="2000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Tx/>
              <a:buBlip>
                <a:blip r:embed="rId3"/>
              </a:buBlip>
              <a:defRPr sz="2000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n-NO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n-N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nn-N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fatorial(n</a:t>
            </a:r>
            <a:r>
              <a:rPr lang="nn-N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</a:t>
            </a:r>
            <a:endParaRPr lang="nn-NO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nn-NO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n-N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local </a:t>
            </a:r>
            <a:r>
              <a:rPr lang="nn-N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 = </a:t>
            </a:r>
            <a:r>
              <a:rPr lang="nn-N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nn-N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nn-NO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n-NO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for </a:t>
            </a:r>
            <a:r>
              <a:rPr lang="nn-NO" sz="18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 = n,</a:t>
            </a:r>
            <a:r>
              <a:rPr lang="nn-NO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1,</a:t>
            </a:r>
            <a:r>
              <a:rPr lang="nn-NO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8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-1</a:t>
            </a:r>
            <a:r>
              <a:rPr lang="nn-N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 </a:t>
            </a:r>
            <a:endParaRPr lang="nn-NO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n-NO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f </a:t>
            </a:r>
            <a:r>
              <a:rPr lang="nn-NO" sz="1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= f * </a:t>
            </a:r>
            <a:r>
              <a:rPr lang="nn-NO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nn-NO" sz="18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n-N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nn-NO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nn-NO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nn-NO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n-N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nn-N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nn-N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</a:t>
            </a:r>
            <a:endParaRPr lang="nn-N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n-N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nn-N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712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3070</TotalTime>
  <Words>1422</Words>
  <Application>Microsoft Office PowerPoint</Application>
  <PresentationFormat>Apresentação na tela (4:3)</PresentationFormat>
  <Paragraphs>290</Paragraphs>
  <Slides>23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Courier New</vt:lpstr>
      <vt:lpstr>Office Theme</vt:lpstr>
      <vt:lpstr>Introdução à Engenharia ENG1000</vt:lpstr>
      <vt:lpstr>Estruturas de Repetição</vt:lpstr>
      <vt:lpstr>Estruturas de Repetição (WHILE)</vt:lpstr>
      <vt:lpstr>Estruturas de Repetição – Exemplo 1</vt:lpstr>
      <vt:lpstr>Estruturas de Repetição – Exemplo 2</vt:lpstr>
      <vt:lpstr>Estruturas de Repetição – Exemplo 3</vt:lpstr>
      <vt:lpstr>Estruturas de Repetição (FOR)</vt:lpstr>
      <vt:lpstr>Estruturas de Repetição – Exemplo 1</vt:lpstr>
      <vt:lpstr>Estruturas de Repetição – Exemplo 2</vt:lpstr>
      <vt:lpstr>Estruturas de Repetição – Exemplo 3</vt:lpstr>
      <vt:lpstr>Estruturas de Repetição (repeat)</vt:lpstr>
      <vt:lpstr>De Volta ao “Hello World”</vt:lpstr>
      <vt:lpstr>Apresentação do PowerPoint</vt:lpstr>
      <vt:lpstr>Apresentação do PowerPoint</vt:lpstr>
      <vt:lpstr>De Volta ao “Hello World”</vt:lpstr>
      <vt:lpstr>Tipo image</vt:lpstr>
      <vt:lpstr>Tipo image</vt:lpstr>
      <vt:lpstr>Tipo image</vt:lpstr>
      <vt:lpstr>Tipo image</vt:lpstr>
      <vt:lpstr>Tipo image</vt:lpstr>
      <vt:lpstr>Tipo image</vt:lpstr>
      <vt:lpstr>Exercício 1</vt:lpstr>
      <vt:lpstr>Exercícios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Estruturas de Repetição</dc:title>
  <dc:creator>Edirlei Soares de Lima</dc:creator>
  <cp:lastModifiedBy>Augusto Baffa</cp:lastModifiedBy>
  <cp:revision>325</cp:revision>
  <cp:lastPrinted>2011-10-02T19:34:20Z</cp:lastPrinted>
  <dcterms:created xsi:type="dcterms:W3CDTF">2011-09-17T12:50:29Z</dcterms:created>
  <dcterms:modified xsi:type="dcterms:W3CDTF">2016-02-08T01:13:24Z</dcterms:modified>
</cp:coreProperties>
</file>