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38" r:id="rId3"/>
    <p:sldId id="339" r:id="rId4"/>
    <p:sldId id="351" r:id="rId5"/>
    <p:sldId id="381" r:id="rId6"/>
    <p:sldId id="272" r:id="rId7"/>
    <p:sldId id="352" r:id="rId8"/>
    <p:sldId id="353" r:id="rId9"/>
    <p:sldId id="343" r:id="rId10"/>
    <p:sldId id="354" r:id="rId11"/>
    <p:sldId id="355" r:id="rId12"/>
    <p:sldId id="356" r:id="rId13"/>
    <p:sldId id="357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76" r:id="rId27"/>
    <p:sldId id="377" r:id="rId28"/>
    <p:sldId id="378" r:id="rId29"/>
    <p:sldId id="380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375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139" autoAdjust="0"/>
  </p:normalViewPr>
  <p:slideViewPr>
    <p:cSldViewPr>
      <p:cViewPr varScale="1">
        <p:scale>
          <a:sx n="70" d="100"/>
          <a:sy n="70" d="100"/>
        </p:scale>
        <p:origin x="6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75F21A-2DAD-422F-9F2B-65F9F683FBB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4520B-149B-489E-904E-09FC9341D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abaffa@inf.puc-rio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inf.puc-rio.br/~elima/intro-eng/imagens_hero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inf.puc-rio.br/~elima/intro-eng/imagens_hero.zi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hyperlink" Target="http://www.inf.puc-rio.br/~elima/intro-eng/tiles_exemplo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hyperlink" Target="http://www.inf.puc-rio.br/~elima/intro-eng/mapa_exercicio3.zi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abaffa@inf.puc-rio.br" TargetMode="External"/><Relationship Id="rId2" Type="http://schemas.openxmlformats.org/officeDocument/2006/relationships/hyperlink" Target="http://www.inf.puc-rio.br/~abaffa/eng1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dirlei\Desktop\puc-rio-cursos-201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27384"/>
            <a:ext cx="4384675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2996952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dirty="0"/>
              <a:t>Aula </a:t>
            </a:r>
            <a:r>
              <a:rPr lang="pt-BR" sz="3200" dirty="0" smtClean="0"/>
              <a:t>10 </a:t>
            </a:r>
            <a:r>
              <a:rPr lang="pt-BR" sz="3200" dirty="0"/>
              <a:t>– </a:t>
            </a:r>
            <a:r>
              <a:rPr lang="pt-BR" sz="3200" dirty="0" smtClean="0"/>
              <a:t>Vetores e Matrizes</a:t>
            </a:r>
            <a:endParaRPr lang="pt-BR" sz="3200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8206680" cy="1470025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Introdução à Engenharia</a:t>
            </a:r>
            <a:br>
              <a:rPr lang="pt-BR" sz="4000" dirty="0" smtClean="0"/>
            </a:br>
            <a:r>
              <a:rPr lang="pt-BR" sz="2800" dirty="0" smtClean="0"/>
              <a:t>ENG1000</a:t>
            </a:r>
            <a:endParaRPr lang="en-US" sz="40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0484" y="5013176"/>
            <a:ext cx="6400800" cy="980728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Prof. Augusto Baffa</a:t>
            </a:r>
          </a:p>
          <a:p>
            <a:r>
              <a:rPr lang="en-US" sz="2200" dirty="0">
                <a:solidFill>
                  <a:schemeClr val="tx1"/>
                </a:solidFill>
              </a:rPr>
              <a:t>&lt; </a:t>
            </a:r>
            <a:r>
              <a:rPr lang="en-US" sz="2200" dirty="0">
                <a:solidFill>
                  <a:schemeClr val="tx1"/>
                </a:solidFill>
                <a:hlinkClick r:id="rId4"/>
              </a:rPr>
              <a:t>abaffa@inf.puc-rio.br</a:t>
            </a:r>
            <a:r>
              <a:rPr lang="en-US" sz="2200" dirty="0" smtClean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370"/>
            <a:ext cx="2448272" cy="8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8" y="4634019"/>
            <a:ext cx="3744416" cy="220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en-US" b="1" dirty="0" smtClean="0"/>
              <a:t>Exemplo 2</a:t>
            </a:r>
            <a:r>
              <a:rPr lang="pt-BR" altLang="en-US" dirty="0" smtClean="0"/>
              <a:t>: Somatório dos Valores Armazenados </a:t>
            </a:r>
            <a:r>
              <a:rPr lang="pt-BR" altLang="en-US" dirty="0"/>
              <a:t>em um V</a:t>
            </a:r>
            <a:r>
              <a:rPr lang="pt-BR" altLang="en-US" dirty="0" smtClean="0"/>
              <a:t>etor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33331" y="2327389"/>
            <a:ext cx="7774132" cy="3477875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vetor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 {2.3, 5.4, 1.0, 7.6, 8.8, 3.9} </a:t>
            </a:r>
          </a:p>
          <a:p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total = 0 </a:t>
            </a:r>
          </a:p>
          <a:p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for x = 1, 6, 1 do 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total = total + vetor[x] </a:t>
            </a: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(total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8" y="4634019"/>
            <a:ext cx="3744416" cy="220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en-US" b="1" dirty="0" smtClean="0"/>
              <a:t>Exemplo 3</a:t>
            </a:r>
            <a:r>
              <a:rPr lang="pt-BR" altLang="en-US" dirty="0" smtClean="0"/>
              <a:t>: Encontrar o Maior Valor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33331" y="2071876"/>
            <a:ext cx="7774132" cy="4093428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vetor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 {2.3, 5.4, 1.0, 7.6, 8.8, 3.9}</a:t>
            </a:r>
          </a:p>
          <a:p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maior = vetor[1]</a:t>
            </a:r>
          </a:p>
          <a:p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for x = 2, 6, 1 do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vetor[x] &gt; maior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then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   maior = vetor[x]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end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end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(maior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 b="1" dirty="0"/>
              <a:t>Exemplo 4</a:t>
            </a:r>
            <a:r>
              <a:rPr lang="pt-BR" altLang="en-US" dirty="0" smtClean="0"/>
              <a:t>: Calculo da Média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Dada </a:t>
            </a:r>
            <a:r>
              <a:rPr lang="pt-BR" sz="2800" dirty="0" smtClean="0"/>
              <a:t>uma </a:t>
            </a:r>
            <a:r>
              <a:rPr lang="pt-BR" sz="2800" dirty="0"/>
              <a:t>turma com n alunos (onde n é conhecido a priori), </a:t>
            </a:r>
            <a:r>
              <a:rPr lang="pt-BR" sz="2800" dirty="0" smtClean="0"/>
              <a:t>crie um programa para obter </a:t>
            </a:r>
            <a:r>
              <a:rPr lang="pt-BR" sz="2800" dirty="0"/>
              <a:t>a notas dos alunos e calcula a média da turma.</a:t>
            </a:r>
          </a:p>
          <a:p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9674" y="3356992"/>
            <a:ext cx="2376462" cy="2376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07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8" y="4634019"/>
            <a:ext cx="3744416" cy="220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467544" y="205229"/>
            <a:ext cx="8136904" cy="6480719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noProof="1">
                <a:latin typeface="Courier New" pitchFamily="49" charset="0"/>
              </a:rPr>
              <a:t>#</a:t>
            </a:r>
            <a:r>
              <a:rPr lang="en-US" altLang="en-US" sz="2000" noProof="1" smtClean="0">
                <a:latin typeface="Courier New" pitchFamily="49" charset="0"/>
              </a:rPr>
              <a:t>include &lt;</a:t>
            </a:r>
            <a:r>
              <a:rPr lang="en-US" altLang="en-US" sz="2000" noProof="1">
                <a:latin typeface="Courier New" pitchFamily="49" charset="0"/>
              </a:rPr>
              <a:t>stdio.h&gt;</a:t>
            </a:r>
          </a:p>
          <a:p>
            <a:r>
              <a:rPr lang="en-US" altLang="en-US" sz="2000" noProof="1" smtClean="0">
                <a:latin typeface="Courier New" pitchFamily="49" charset="0"/>
              </a:rPr>
              <a:t>#</a:t>
            </a:r>
            <a:r>
              <a:rPr lang="en-US" altLang="en-US" sz="2000" noProof="1">
                <a:latin typeface="Courier New" pitchFamily="49" charset="0"/>
              </a:rPr>
              <a:t>define NUM_ALUNOS 6</a:t>
            </a:r>
          </a:p>
          <a:p>
            <a:endParaRPr lang="en-US" altLang="en-US" sz="2000" noProof="1">
              <a:latin typeface="Courier New" pitchFamily="49" charset="0"/>
            </a:endParaRPr>
          </a:p>
          <a:p>
            <a:r>
              <a:rPr lang="en-US" altLang="en-US" sz="2000" noProof="1">
                <a:latin typeface="Courier New" pitchFamily="49" charset="0"/>
              </a:rPr>
              <a:t>int main (void) </a:t>
            </a:r>
            <a:endParaRPr lang="en-US" altLang="en-US" sz="2000" noProof="1" smtClean="0">
              <a:latin typeface="Courier New" pitchFamily="49" charset="0"/>
            </a:endParaRPr>
          </a:p>
          <a:p>
            <a:r>
              <a:rPr lang="en-US" altLang="en-US" sz="2000" noProof="1" smtClean="0">
                <a:latin typeface="Courier New" pitchFamily="49" charset="0"/>
              </a:rPr>
              <a:t>{</a:t>
            </a:r>
            <a:endParaRPr lang="en-US" altLang="en-US" sz="2000" noProof="1">
              <a:latin typeface="Courier New" pitchFamily="49" charset="0"/>
            </a:endParaRPr>
          </a:p>
          <a:p>
            <a:r>
              <a:rPr lang="en-US" altLang="en-US" sz="2000" noProof="1">
                <a:latin typeface="Courier New" pitchFamily="49" charset="0"/>
              </a:rPr>
              <a:t>  float notas[NUM_ALUNOS];</a:t>
            </a:r>
          </a:p>
          <a:p>
            <a:r>
              <a:rPr lang="en-US" altLang="en-US" sz="2000" noProof="1">
                <a:latin typeface="Courier New" pitchFamily="49" charset="0"/>
              </a:rPr>
              <a:t>  float media, soma = 0.0;</a:t>
            </a:r>
          </a:p>
          <a:p>
            <a:r>
              <a:rPr lang="en-US" altLang="en-US" sz="2000" noProof="1">
                <a:latin typeface="Courier New" pitchFamily="49" charset="0"/>
              </a:rPr>
              <a:t>  int i;</a:t>
            </a:r>
          </a:p>
          <a:p>
            <a:r>
              <a:rPr lang="en-US" altLang="en-US" sz="2000" noProof="1">
                <a:latin typeface="Courier New" pitchFamily="49" charset="0"/>
              </a:rPr>
              <a:t>  /* leitura dos </a:t>
            </a:r>
            <a:r>
              <a:rPr lang="pt-BR" altLang="en-US" sz="2000" dirty="0">
                <a:latin typeface="Courier New" pitchFamily="49" charset="0"/>
              </a:rPr>
              <a:t>dados via teclado p</a:t>
            </a:r>
            <a:r>
              <a:rPr lang="pt-BR" altLang="en-US" sz="2000" noProof="1">
                <a:latin typeface="Courier New" pitchFamily="49" charset="0"/>
              </a:rPr>
              <a:t>ara </a:t>
            </a:r>
            <a:r>
              <a:rPr lang="pt-BR" altLang="en-US" sz="2000" noProof="1" smtClean="0">
                <a:latin typeface="Courier New" pitchFamily="49" charset="0"/>
              </a:rPr>
              <a:t>o </a:t>
            </a:r>
            <a:r>
              <a:rPr lang="pt-BR" altLang="en-US" sz="2000" noProof="1">
                <a:latin typeface="Courier New" pitchFamily="49" charset="0"/>
              </a:rPr>
              <a:t>vetor */</a:t>
            </a:r>
          </a:p>
          <a:p>
            <a:r>
              <a:rPr lang="pt-BR" altLang="en-US" sz="2000" noProof="1">
                <a:latin typeface="Courier New" pitchFamily="49" charset="0"/>
              </a:rPr>
              <a:t>  for(i=0</a:t>
            </a:r>
            <a:r>
              <a:rPr lang="pt-BR" altLang="en-US" sz="2000" noProof="1" smtClean="0">
                <a:latin typeface="Courier New" pitchFamily="49" charset="0"/>
              </a:rPr>
              <a:t>; i&lt;NUM_ALUNOS; i</a:t>
            </a:r>
            <a:r>
              <a:rPr lang="pt-BR" altLang="en-US" sz="2000" noProof="1">
                <a:latin typeface="Courier New" pitchFamily="49" charset="0"/>
              </a:rPr>
              <a:t>++) </a:t>
            </a:r>
            <a:endParaRPr lang="pt-BR" altLang="en-US" sz="2000" noProof="1" smtClean="0">
              <a:latin typeface="Courier New" pitchFamily="49" charset="0"/>
            </a:endParaRPr>
          </a:p>
          <a:p>
            <a:r>
              <a:rPr lang="pt-BR" altLang="en-US" sz="2000" noProof="1">
                <a:latin typeface="Courier New" pitchFamily="49" charset="0"/>
              </a:rPr>
              <a:t> </a:t>
            </a:r>
            <a:r>
              <a:rPr lang="pt-BR" altLang="en-US" sz="2000" noProof="1" smtClean="0">
                <a:latin typeface="Courier New" pitchFamily="49" charset="0"/>
              </a:rPr>
              <a:t> {</a:t>
            </a:r>
            <a:endParaRPr lang="pt-BR" altLang="en-US" sz="2000" noProof="1">
              <a:latin typeface="Courier New" pitchFamily="49" charset="0"/>
            </a:endParaRPr>
          </a:p>
          <a:p>
            <a:r>
              <a:rPr lang="pt-BR" altLang="en-US" sz="2000" noProof="1">
                <a:latin typeface="Courier New" pitchFamily="49" charset="0"/>
              </a:rPr>
              <a:t>    printf("Entre com a nota do aluno %d: ", i+1);</a:t>
            </a:r>
          </a:p>
          <a:p>
            <a:r>
              <a:rPr lang="pt-BR" altLang="en-US" sz="2000" noProof="1">
                <a:solidFill>
                  <a:srgbClr val="CF0E30"/>
                </a:solidFill>
                <a:latin typeface="Courier New" pitchFamily="49" charset="0"/>
              </a:rPr>
              <a:t>    scanf("%f", &amp;notas[i]);</a:t>
            </a:r>
          </a:p>
          <a:p>
            <a:r>
              <a:rPr lang="pt-BR" altLang="en-US" sz="2000" noProof="1">
                <a:latin typeface="Courier New" pitchFamily="49" charset="0"/>
              </a:rPr>
              <a:t>  }</a:t>
            </a:r>
          </a:p>
          <a:p>
            <a:r>
              <a:rPr lang="pt-BR" altLang="en-US" sz="2000" noProof="1">
                <a:latin typeface="Courier New" pitchFamily="49" charset="0"/>
              </a:rPr>
              <a:t>  /* soma das medias dos alunos */</a:t>
            </a:r>
          </a:p>
          <a:p>
            <a:r>
              <a:rPr lang="pt-BR" altLang="en-US" sz="2000" noProof="1">
                <a:latin typeface="Courier New" pitchFamily="49" charset="0"/>
              </a:rPr>
              <a:t>  for(i=0;i&lt;NUM_ALUNOS;i++)</a:t>
            </a:r>
          </a:p>
          <a:p>
            <a:r>
              <a:rPr lang="pt-BR" altLang="en-US" sz="2000" noProof="1">
                <a:latin typeface="Courier New" pitchFamily="49" charset="0"/>
              </a:rPr>
              <a:t>    soma = soma + notas[i];</a:t>
            </a:r>
          </a:p>
          <a:p>
            <a:r>
              <a:rPr lang="pt-BR" altLang="en-US" sz="2000" noProof="1">
                <a:latin typeface="Courier New" pitchFamily="49" charset="0"/>
              </a:rPr>
              <a:t>  media = soma/NUM_ALUNOS;</a:t>
            </a:r>
          </a:p>
          <a:p>
            <a:r>
              <a:rPr lang="pt-BR" altLang="en-US" sz="2000" noProof="1">
                <a:latin typeface="Courier New" pitchFamily="49" charset="0"/>
              </a:rPr>
              <a:t>  printf("Media da turma = %.2f\n.", media);</a:t>
            </a:r>
          </a:p>
          <a:p>
            <a:r>
              <a:rPr lang="pt-BR" altLang="en-US" sz="2000" noProof="1">
                <a:latin typeface="Courier New" pitchFamily="49" charset="0"/>
              </a:rPr>
              <a:t>  return 0;</a:t>
            </a:r>
          </a:p>
          <a:p>
            <a:r>
              <a:rPr lang="pt-BR" altLang="en-US" sz="2000" noProof="1">
                <a:latin typeface="Courier New" pitchFamily="49" charset="0"/>
              </a:rPr>
              <a:t>}</a:t>
            </a: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 Volta ao “</a:t>
            </a:r>
            <a:r>
              <a:rPr lang="pt-BR" dirty="0" err="1"/>
              <a:t>Hello</a:t>
            </a:r>
            <a:r>
              <a:rPr lang="pt-BR" dirty="0"/>
              <a:t> World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Na ultima implementação do “</a:t>
            </a:r>
            <a:r>
              <a:rPr lang="pt-BR" sz="2400" dirty="0" err="1"/>
              <a:t>Hello</a:t>
            </a:r>
            <a:r>
              <a:rPr lang="pt-BR" sz="2400" dirty="0"/>
              <a:t> World”, fizemos 20 “</a:t>
            </a:r>
            <a:r>
              <a:rPr lang="pt-BR" sz="2400" dirty="0" err="1"/>
              <a:t>Hello</a:t>
            </a:r>
            <a:r>
              <a:rPr lang="pt-BR" sz="2400" dirty="0"/>
              <a:t> </a:t>
            </a:r>
            <a:r>
              <a:rPr lang="pt-BR" sz="2400" dirty="0" err="1"/>
              <a:t>World’s</a:t>
            </a:r>
            <a:r>
              <a:rPr lang="pt-BR" sz="2400" dirty="0"/>
              <a:t>” se moverem na tela.</a:t>
            </a:r>
          </a:p>
          <a:p>
            <a:pPr lvl="1"/>
            <a:r>
              <a:rPr lang="pt-BR" sz="2000" b="1" dirty="0" smtClean="0"/>
              <a:t>Problema</a:t>
            </a:r>
            <a:r>
              <a:rPr lang="pt-BR" sz="2000" dirty="0"/>
              <a:t>: os 20 “</a:t>
            </a:r>
            <a:r>
              <a:rPr lang="pt-BR" sz="2000" dirty="0" err="1"/>
              <a:t>Hello</a:t>
            </a:r>
            <a:r>
              <a:rPr lang="pt-BR" sz="2000" dirty="0"/>
              <a:t> </a:t>
            </a:r>
            <a:r>
              <a:rPr lang="pt-BR" sz="2000" dirty="0" err="1"/>
              <a:t>World’s</a:t>
            </a:r>
            <a:r>
              <a:rPr lang="pt-BR" sz="2000" dirty="0"/>
              <a:t>” se moviam juntos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en-US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Como </a:t>
            </a:r>
            <a:r>
              <a:rPr lang="pt-BR" sz="2400" dirty="0"/>
              <a:t>podemos fazer cada “</a:t>
            </a:r>
            <a:r>
              <a:rPr lang="pt-BR" sz="2400" dirty="0" err="1"/>
              <a:t>Hello</a:t>
            </a:r>
            <a:r>
              <a:rPr lang="pt-BR" sz="2400" dirty="0"/>
              <a:t> World” se mover de forma independente dos outros?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934824"/>
            <a:ext cx="3024336" cy="23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6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8" y="4634019"/>
            <a:ext cx="3744416" cy="220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539552" y="339035"/>
            <a:ext cx="8136904" cy="6186309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altLang="en-US" noProof="1" smtClean="0">
              <a:latin typeface="Courier New" pitchFamily="49" charset="0"/>
            </a:endParaRPr>
          </a:p>
          <a:p>
            <a:r>
              <a:rPr lang="en-US" altLang="en-US" noProof="1" smtClean="0">
                <a:latin typeface="Courier New" pitchFamily="49" charset="0"/>
              </a:rPr>
              <a:t>local </a:t>
            </a:r>
            <a:r>
              <a:rPr lang="en-US" altLang="en-US" noProof="1">
                <a:latin typeface="Courier New" pitchFamily="49" charset="0"/>
              </a:rPr>
              <a:t>px </a:t>
            </a:r>
            <a:r>
              <a:rPr lang="en-US" altLang="en-US" noProof="1">
                <a:solidFill>
                  <a:srgbClr val="00B050"/>
                </a:solidFill>
                <a:latin typeface="Courier New" pitchFamily="49" charset="0"/>
              </a:rPr>
              <a:t>-- posição x do texto </a:t>
            </a:r>
          </a:p>
          <a:p>
            <a:endParaRPr lang="en-US" altLang="en-US" noProof="1">
              <a:latin typeface="Courier New" pitchFamily="49" charset="0"/>
            </a:endParaRPr>
          </a:p>
          <a:p>
            <a:r>
              <a:rPr lang="en-US" altLang="en-US" noProof="1">
                <a:latin typeface="Courier New" pitchFamily="49" charset="0"/>
              </a:rPr>
              <a:t>function love.load() </a:t>
            </a:r>
          </a:p>
          <a:p>
            <a:r>
              <a:rPr lang="en-US" altLang="en-US" noProof="1">
                <a:latin typeface="Courier New" pitchFamily="49" charset="0"/>
              </a:rPr>
              <a:t>   love.graphics.setColor(0, 0, 0) </a:t>
            </a:r>
          </a:p>
          <a:p>
            <a:r>
              <a:rPr lang="en-US" altLang="en-US" noProof="1">
                <a:latin typeface="Courier New" pitchFamily="49" charset="0"/>
              </a:rPr>
              <a:t>   love.graphics.setBackgroundColor(255, 255, 255) </a:t>
            </a:r>
          </a:p>
          <a:p>
            <a:r>
              <a:rPr lang="en-US" altLang="en-US" noProof="1">
                <a:latin typeface="Courier New" pitchFamily="49" charset="0"/>
              </a:rPr>
              <a:t>   px = 0 </a:t>
            </a:r>
          </a:p>
          <a:p>
            <a:r>
              <a:rPr lang="en-US" altLang="en-US" noProof="1">
                <a:latin typeface="Courier New" pitchFamily="49" charset="0"/>
              </a:rPr>
              <a:t>end </a:t>
            </a:r>
          </a:p>
          <a:p>
            <a:endParaRPr lang="en-US" altLang="en-US" noProof="1">
              <a:latin typeface="Courier New" pitchFamily="49" charset="0"/>
            </a:endParaRPr>
          </a:p>
          <a:p>
            <a:r>
              <a:rPr lang="en-US" altLang="en-US" noProof="1">
                <a:latin typeface="Courier New" pitchFamily="49" charset="0"/>
              </a:rPr>
              <a:t>function love.update(dt) </a:t>
            </a:r>
          </a:p>
          <a:p>
            <a:r>
              <a:rPr lang="en-US" altLang="en-US" noProof="1">
                <a:latin typeface="Courier New" pitchFamily="49" charset="0"/>
              </a:rPr>
              <a:t>   px = px + (100 * dt) </a:t>
            </a:r>
          </a:p>
          <a:p>
            <a:r>
              <a:rPr lang="en-US" altLang="en-US" noProof="1">
                <a:latin typeface="Courier New" pitchFamily="49" charset="0"/>
              </a:rPr>
              <a:t>   if px &gt; love.window.getWidth() then </a:t>
            </a:r>
          </a:p>
          <a:p>
            <a:r>
              <a:rPr lang="en-US" altLang="en-US" noProof="1">
                <a:latin typeface="Courier New" pitchFamily="49" charset="0"/>
              </a:rPr>
              <a:t>      px = 0 </a:t>
            </a:r>
          </a:p>
          <a:p>
            <a:r>
              <a:rPr lang="en-US" altLang="en-US" noProof="1">
                <a:latin typeface="Courier New" pitchFamily="49" charset="0"/>
              </a:rPr>
              <a:t>   end </a:t>
            </a:r>
          </a:p>
          <a:p>
            <a:r>
              <a:rPr lang="en-US" altLang="en-US" noProof="1">
                <a:latin typeface="Courier New" pitchFamily="49" charset="0"/>
              </a:rPr>
              <a:t>end </a:t>
            </a:r>
          </a:p>
          <a:p>
            <a:endParaRPr lang="en-US" altLang="en-US" noProof="1">
              <a:latin typeface="Courier New" pitchFamily="49" charset="0"/>
            </a:endParaRPr>
          </a:p>
          <a:p>
            <a:r>
              <a:rPr lang="en-US" altLang="en-US" noProof="1">
                <a:latin typeface="Courier New" pitchFamily="49" charset="0"/>
              </a:rPr>
              <a:t>function love.draw() </a:t>
            </a:r>
          </a:p>
          <a:p>
            <a:r>
              <a:rPr lang="en-US" altLang="en-US" noProof="1">
                <a:latin typeface="Courier New" pitchFamily="49" charset="0"/>
              </a:rPr>
              <a:t>   for y = 0, 20, 1 do </a:t>
            </a:r>
          </a:p>
          <a:p>
            <a:r>
              <a:rPr lang="en-US" altLang="en-US" noProof="1">
                <a:latin typeface="Courier New" pitchFamily="49" charset="0"/>
              </a:rPr>
              <a:t>      love.graphics.print("Hello World", px, y * 30) </a:t>
            </a:r>
          </a:p>
          <a:p>
            <a:r>
              <a:rPr lang="en-US" altLang="en-US" noProof="1">
                <a:latin typeface="Courier New" pitchFamily="49" charset="0"/>
              </a:rPr>
              <a:t>   end </a:t>
            </a:r>
          </a:p>
          <a:p>
            <a:r>
              <a:rPr lang="en-US" altLang="en-US" noProof="1" smtClean="0">
                <a:latin typeface="Courier New" pitchFamily="49" charset="0"/>
              </a:rPr>
              <a:t>end</a:t>
            </a:r>
          </a:p>
          <a:p>
            <a:endParaRPr lang="en-US" alt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8" y="4634019"/>
            <a:ext cx="3744416" cy="220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539552" y="188640"/>
            <a:ext cx="8136904" cy="6494085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altLang="en-US" sz="1600" noProof="1" smtClean="0">
              <a:latin typeface="Courier New" pitchFamily="49" charset="0"/>
            </a:endParaRPr>
          </a:p>
          <a:p>
            <a:r>
              <a:rPr lang="en-US" altLang="en-US" sz="1600" b="1" noProof="1">
                <a:latin typeface="Courier New" pitchFamily="49" charset="0"/>
              </a:rPr>
              <a:t>local vetor_px = </a:t>
            </a:r>
            <a:r>
              <a:rPr lang="en-US" altLang="en-US" sz="1600" b="1" noProof="1">
                <a:latin typeface="Courier New" pitchFamily="49" charset="0"/>
              </a:rPr>
              <a:t>{} </a:t>
            </a:r>
            <a:r>
              <a:rPr lang="en-US" altLang="en-US" sz="1600" b="1" noProof="1" smtClean="0">
                <a:latin typeface="Courier New" pitchFamily="49" charset="0"/>
              </a:rPr>
              <a:t>     </a:t>
            </a:r>
            <a:r>
              <a:rPr lang="en-US" altLang="en-US" sz="1600" b="1" noProof="1" smtClean="0">
                <a:solidFill>
                  <a:srgbClr val="00B050"/>
                </a:solidFill>
                <a:latin typeface="Courier New" pitchFamily="49" charset="0"/>
              </a:rPr>
              <a:t>-- </a:t>
            </a:r>
            <a:r>
              <a:rPr lang="en-US" altLang="en-US" sz="1600" b="1" noProof="1">
                <a:solidFill>
                  <a:srgbClr val="00B050"/>
                </a:solidFill>
                <a:latin typeface="Courier New" pitchFamily="49" charset="0"/>
              </a:rPr>
              <a:t>vetor de posições x do texto</a:t>
            </a:r>
          </a:p>
          <a:p>
            <a:endParaRPr lang="en-US" altLang="en-US" sz="1600" noProof="1" smtClean="0">
              <a:latin typeface="Courier New" pitchFamily="49" charset="0"/>
            </a:endParaRPr>
          </a:p>
          <a:p>
            <a:r>
              <a:rPr lang="en-US" altLang="en-US" sz="1600" noProof="1" smtClean="0">
                <a:latin typeface="Courier New" pitchFamily="49" charset="0"/>
              </a:rPr>
              <a:t>function </a:t>
            </a:r>
            <a:r>
              <a:rPr lang="en-US" altLang="en-US" sz="1600" noProof="1">
                <a:latin typeface="Courier New" pitchFamily="49" charset="0"/>
              </a:rPr>
              <a:t>love.load()</a:t>
            </a:r>
          </a:p>
          <a:p>
            <a:r>
              <a:rPr lang="en-US" altLang="en-US" sz="1600" noProof="1" smtClean="0">
                <a:latin typeface="Courier New" pitchFamily="49" charset="0"/>
              </a:rPr>
              <a:t>   love.graphics.setColor(0</a:t>
            </a:r>
            <a:r>
              <a:rPr lang="en-US" altLang="en-US" sz="1600" noProof="1">
                <a:latin typeface="Courier New" pitchFamily="49" charset="0"/>
              </a:rPr>
              <a:t>, 0, 0)</a:t>
            </a:r>
          </a:p>
          <a:p>
            <a:r>
              <a:rPr lang="en-US" altLang="en-US" sz="1600" noProof="1">
                <a:latin typeface="Courier New" pitchFamily="49" charset="0"/>
              </a:rPr>
              <a:t> </a:t>
            </a:r>
            <a:r>
              <a:rPr lang="en-US" altLang="en-US" sz="1600" noProof="1" smtClean="0">
                <a:latin typeface="Courier New" pitchFamily="49" charset="0"/>
              </a:rPr>
              <a:t>  love.graphics.setBackgroundColor(255</a:t>
            </a:r>
            <a:r>
              <a:rPr lang="en-US" altLang="en-US" sz="1600" noProof="1">
                <a:latin typeface="Courier New" pitchFamily="49" charset="0"/>
              </a:rPr>
              <a:t>, 255, 255)</a:t>
            </a:r>
          </a:p>
          <a:p>
            <a:r>
              <a:rPr lang="en-US" altLang="en-US" sz="1600" b="1" noProof="1" smtClean="0">
                <a:latin typeface="Courier New" pitchFamily="49" charset="0"/>
              </a:rPr>
              <a:t>   for </a:t>
            </a:r>
            <a:r>
              <a:rPr lang="en-US" altLang="en-US" sz="1600" b="1" noProof="1">
                <a:latin typeface="Courier New" pitchFamily="49" charset="0"/>
              </a:rPr>
              <a:t>y = 1, 20, 1 do</a:t>
            </a:r>
          </a:p>
          <a:p>
            <a:r>
              <a:rPr lang="en-US" altLang="en-US" sz="1600" b="1" noProof="1" smtClean="0">
                <a:latin typeface="Courier New" pitchFamily="49" charset="0"/>
              </a:rPr>
              <a:t>      vetor_px[y</a:t>
            </a:r>
            <a:r>
              <a:rPr lang="en-US" altLang="en-US" sz="1600" b="1" noProof="1">
                <a:latin typeface="Courier New" pitchFamily="49" charset="0"/>
              </a:rPr>
              <a:t>] = love.math.random(0, 800)</a:t>
            </a:r>
          </a:p>
          <a:p>
            <a:r>
              <a:rPr lang="en-US" altLang="en-US" sz="1600" b="1" noProof="1" smtClean="0">
                <a:latin typeface="Courier New" pitchFamily="49" charset="0"/>
              </a:rPr>
              <a:t>   end</a:t>
            </a:r>
            <a:endParaRPr lang="en-US" altLang="en-US" sz="1600" b="1" noProof="1">
              <a:latin typeface="Courier New" pitchFamily="49" charset="0"/>
            </a:endParaRPr>
          </a:p>
          <a:p>
            <a:r>
              <a:rPr lang="en-US" altLang="en-US" sz="1600" noProof="1" smtClean="0">
                <a:latin typeface="Courier New" pitchFamily="49" charset="0"/>
              </a:rPr>
              <a:t>end</a:t>
            </a:r>
          </a:p>
          <a:p>
            <a:endParaRPr lang="en-US" altLang="en-US" sz="1600" noProof="1">
              <a:latin typeface="Courier New" pitchFamily="49" charset="0"/>
            </a:endParaRPr>
          </a:p>
          <a:p>
            <a:r>
              <a:rPr lang="en-US" altLang="en-US" sz="1600" noProof="1">
                <a:latin typeface="Courier New" pitchFamily="49" charset="0"/>
              </a:rPr>
              <a:t>function love.update(dt)</a:t>
            </a:r>
          </a:p>
          <a:p>
            <a:r>
              <a:rPr lang="en-US" altLang="en-US" sz="1600" b="1" noProof="1" smtClean="0">
                <a:latin typeface="Courier New" pitchFamily="49" charset="0"/>
              </a:rPr>
              <a:t>   for </a:t>
            </a:r>
            <a:r>
              <a:rPr lang="en-US" altLang="en-US" sz="1600" b="1" noProof="1">
                <a:latin typeface="Courier New" pitchFamily="49" charset="0"/>
              </a:rPr>
              <a:t>y = 1, 20, 1 do</a:t>
            </a:r>
          </a:p>
          <a:p>
            <a:r>
              <a:rPr lang="en-US" altLang="en-US" sz="1600" b="1" noProof="1" smtClean="0">
                <a:latin typeface="Courier New" pitchFamily="49" charset="0"/>
              </a:rPr>
              <a:t>      vetor_px[y</a:t>
            </a:r>
            <a:r>
              <a:rPr lang="en-US" altLang="en-US" sz="1600" b="1" noProof="1">
                <a:latin typeface="Courier New" pitchFamily="49" charset="0"/>
              </a:rPr>
              <a:t>] = vetor_px[y] + (100 * dt)</a:t>
            </a:r>
          </a:p>
          <a:p>
            <a:r>
              <a:rPr lang="en-US" altLang="en-US" sz="1600" b="1" noProof="1" smtClean="0">
                <a:latin typeface="Courier New" pitchFamily="49" charset="0"/>
              </a:rPr>
              <a:t>      if </a:t>
            </a:r>
            <a:r>
              <a:rPr lang="en-US" altLang="en-US" sz="1600" b="1" noProof="1">
                <a:latin typeface="Courier New" pitchFamily="49" charset="0"/>
              </a:rPr>
              <a:t>vetor_px[y] &gt; love.window.getWidth() then</a:t>
            </a:r>
          </a:p>
          <a:p>
            <a:r>
              <a:rPr lang="en-US" altLang="en-US" sz="1600" b="1" noProof="1" smtClean="0">
                <a:latin typeface="Courier New" pitchFamily="49" charset="0"/>
              </a:rPr>
              <a:t>         vetor_px[y</a:t>
            </a:r>
            <a:r>
              <a:rPr lang="en-US" altLang="en-US" sz="1600" b="1" noProof="1">
                <a:latin typeface="Courier New" pitchFamily="49" charset="0"/>
              </a:rPr>
              <a:t>] = 0</a:t>
            </a:r>
          </a:p>
          <a:p>
            <a:r>
              <a:rPr lang="en-US" altLang="en-US" sz="1600" b="1" noProof="1" smtClean="0">
                <a:latin typeface="Courier New" pitchFamily="49" charset="0"/>
              </a:rPr>
              <a:t>      end</a:t>
            </a:r>
            <a:endParaRPr lang="en-US" altLang="en-US" sz="1600" b="1" noProof="1">
              <a:latin typeface="Courier New" pitchFamily="49" charset="0"/>
            </a:endParaRPr>
          </a:p>
          <a:p>
            <a:r>
              <a:rPr lang="en-US" altLang="en-US" sz="1600" b="1" noProof="1" smtClean="0">
                <a:latin typeface="Courier New" pitchFamily="49" charset="0"/>
              </a:rPr>
              <a:t>   end</a:t>
            </a:r>
            <a:endParaRPr lang="en-US" altLang="en-US" sz="1600" b="1" noProof="1">
              <a:latin typeface="Courier New" pitchFamily="49" charset="0"/>
            </a:endParaRPr>
          </a:p>
          <a:p>
            <a:r>
              <a:rPr lang="en-US" altLang="en-US" sz="1600" noProof="1" smtClean="0">
                <a:latin typeface="Courier New" pitchFamily="49" charset="0"/>
              </a:rPr>
              <a:t>end</a:t>
            </a:r>
          </a:p>
          <a:p>
            <a:endParaRPr lang="en-US" altLang="en-US" sz="1600" noProof="1">
              <a:latin typeface="Courier New" pitchFamily="49" charset="0"/>
            </a:endParaRPr>
          </a:p>
          <a:p>
            <a:r>
              <a:rPr lang="en-US" altLang="en-US" sz="1600" noProof="1">
                <a:latin typeface="Courier New" pitchFamily="49" charset="0"/>
              </a:rPr>
              <a:t>function love.draw()</a:t>
            </a:r>
          </a:p>
          <a:p>
            <a:r>
              <a:rPr lang="en-US" altLang="en-US" sz="1600" b="1" noProof="1" smtClean="0">
                <a:latin typeface="Courier New" pitchFamily="49" charset="0"/>
              </a:rPr>
              <a:t>   for </a:t>
            </a:r>
            <a:r>
              <a:rPr lang="en-US" altLang="en-US" sz="1600" b="1" noProof="1">
                <a:latin typeface="Courier New" pitchFamily="49" charset="0"/>
              </a:rPr>
              <a:t>y = 1, 20, 1 do</a:t>
            </a:r>
          </a:p>
          <a:p>
            <a:r>
              <a:rPr lang="en-US" altLang="en-US" sz="1600" b="1" noProof="1" smtClean="0">
                <a:latin typeface="Courier New" pitchFamily="49" charset="0"/>
              </a:rPr>
              <a:t>      love.graphics.print</a:t>
            </a:r>
            <a:r>
              <a:rPr lang="en-US" altLang="en-US" sz="1600" b="1" noProof="1">
                <a:latin typeface="Courier New" pitchFamily="49" charset="0"/>
              </a:rPr>
              <a:t>("Hello World", vetor_px[y], y * 30)</a:t>
            </a:r>
          </a:p>
          <a:p>
            <a:r>
              <a:rPr lang="en-US" altLang="en-US" sz="1600" b="1" noProof="1" smtClean="0">
                <a:latin typeface="Courier New" pitchFamily="49" charset="0"/>
              </a:rPr>
              <a:t>   end</a:t>
            </a:r>
            <a:endParaRPr lang="en-US" altLang="en-US" sz="1600" b="1" noProof="1">
              <a:latin typeface="Courier New" pitchFamily="49" charset="0"/>
            </a:endParaRPr>
          </a:p>
          <a:p>
            <a:r>
              <a:rPr lang="en-US" altLang="en-US" sz="1600" noProof="1" smtClean="0">
                <a:latin typeface="Courier New" pitchFamily="49" charset="0"/>
              </a:rPr>
              <a:t>end</a:t>
            </a:r>
            <a:endParaRPr lang="en-US" altLang="en-US" sz="1400" noProof="1">
              <a:latin typeface="Courier New" pitchFamily="49" charset="0"/>
            </a:endParaRPr>
          </a:p>
          <a:p>
            <a:endParaRPr lang="en-US" altLang="en-US" sz="1600" noProof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Volta ao “</a:t>
            </a:r>
            <a:r>
              <a:rPr lang="pt-BR" dirty="0" err="1"/>
              <a:t>Hello</a:t>
            </a:r>
            <a:r>
              <a:rPr lang="pt-BR" dirty="0"/>
              <a:t> World”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57" y="1412776"/>
            <a:ext cx="6645085" cy="52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8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 Animações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Animações são criadas através de </a:t>
            </a:r>
            <a:r>
              <a:rPr lang="pt-BR" sz="2400" b="1" dirty="0"/>
              <a:t>sequencias de imagens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pPr lvl="1"/>
            <a:r>
              <a:rPr lang="pt-BR" sz="2000" b="1" dirty="0" smtClean="0"/>
              <a:t>Exemplo</a:t>
            </a:r>
            <a:r>
              <a:rPr lang="pt-BR" sz="2000" dirty="0"/>
              <a:t>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pt-BR" sz="2400" dirty="0" smtClean="0"/>
          </a:p>
          <a:p>
            <a:r>
              <a:rPr lang="pt-BR" sz="2400" dirty="0" smtClean="0"/>
              <a:t>É </a:t>
            </a:r>
            <a:r>
              <a:rPr lang="pt-BR" sz="2400" dirty="0"/>
              <a:t>possível armazenar as animações em vetores de imagens.</a:t>
            </a:r>
          </a:p>
          <a:p>
            <a:pPr lvl="1"/>
            <a:r>
              <a:rPr lang="pt-BR" sz="2000" dirty="0" smtClean="0"/>
              <a:t>Facilita </a:t>
            </a:r>
            <a:r>
              <a:rPr lang="pt-BR" sz="2000" dirty="0"/>
              <a:t>a manipulação e execução das animações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611560" y="601199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Imagens: </a:t>
            </a:r>
            <a:r>
              <a:rPr lang="pt-BR" dirty="0">
                <a:hlinkClick r:id="rId2"/>
              </a:rPr>
              <a:t>http://www.inf.puc-rio.br/~</a:t>
            </a:r>
            <a:r>
              <a:rPr lang="pt-BR" dirty="0" smtClean="0">
                <a:hlinkClick r:id="rId2"/>
              </a:rPr>
              <a:t>elima/intro-eng/imagens_hero.zip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75" y="3068961"/>
            <a:ext cx="1625397" cy="162539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738" y="3068961"/>
            <a:ext cx="1625397" cy="162539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125" y="3068960"/>
            <a:ext cx="1625397" cy="162539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2" y="3091218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8" y="4634019"/>
            <a:ext cx="3744416" cy="220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539552" y="400590"/>
            <a:ext cx="8136904" cy="6124754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altLang="en-US" sz="1400" noProof="1" smtClean="0">
              <a:latin typeface="Courier New" pitchFamily="49" charset="0"/>
            </a:endParaRPr>
          </a:p>
          <a:p>
            <a:r>
              <a:rPr lang="en-US" altLang="en-US" sz="1400" b="1" noProof="1">
                <a:latin typeface="Courier New" pitchFamily="49" charset="0"/>
              </a:rPr>
              <a:t>local hero_walk = </a:t>
            </a:r>
            <a:r>
              <a:rPr lang="en-US" altLang="en-US" sz="1400" b="1" noProof="1">
                <a:latin typeface="Courier New" pitchFamily="49" charset="0"/>
              </a:rPr>
              <a:t>{} </a:t>
            </a:r>
            <a:r>
              <a:rPr lang="en-US" altLang="en-US" sz="1400" b="1" noProof="1" smtClean="0">
                <a:latin typeface="Courier New" pitchFamily="49" charset="0"/>
              </a:rPr>
              <a:t>   </a:t>
            </a:r>
            <a:r>
              <a:rPr lang="en-US" altLang="en-US" sz="1400" b="1" noProof="1" smtClean="0">
                <a:solidFill>
                  <a:srgbClr val="00B050"/>
                </a:solidFill>
                <a:latin typeface="Courier New" pitchFamily="49" charset="0"/>
              </a:rPr>
              <a:t>-- </a:t>
            </a:r>
            <a:r>
              <a:rPr lang="en-US" altLang="en-US" sz="1400" b="1" noProof="1">
                <a:solidFill>
                  <a:srgbClr val="00B050"/>
                </a:solidFill>
                <a:latin typeface="Courier New" pitchFamily="49" charset="0"/>
              </a:rPr>
              <a:t>vetor de imagens</a:t>
            </a:r>
          </a:p>
          <a:p>
            <a:r>
              <a:rPr lang="en-US" altLang="en-US" sz="1400" noProof="1">
                <a:latin typeface="Courier New" pitchFamily="49" charset="0"/>
              </a:rPr>
              <a:t>local hero_anim_frame = 1</a:t>
            </a:r>
          </a:p>
          <a:p>
            <a:r>
              <a:rPr lang="en-US" altLang="en-US" sz="1400" noProof="1">
                <a:latin typeface="Courier New" pitchFamily="49" charset="0"/>
              </a:rPr>
              <a:t>local hero_pos_x = 100</a:t>
            </a:r>
          </a:p>
          <a:p>
            <a:r>
              <a:rPr lang="en-US" altLang="en-US" sz="1400" noProof="1">
                <a:latin typeface="Courier New" pitchFamily="49" charset="0"/>
              </a:rPr>
              <a:t>local hero_pos_y </a:t>
            </a:r>
            <a:r>
              <a:rPr lang="en-US" altLang="en-US" sz="1400" noProof="1">
                <a:latin typeface="Courier New" pitchFamily="49" charset="0"/>
              </a:rPr>
              <a:t>= </a:t>
            </a:r>
            <a:r>
              <a:rPr lang="en-US" altLang="en-US" sz="1400" noProof="1" smtClean="0">
                <a:latin typeface="Courier New" pitchFamily="49" charset="0"/>
              </a:rPr>
              <a:t>225</a:t>
            </a:r>
          </a:p>
          <a:p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>
                <a:latin typeface="Courier New" pitchFamily="49" charset="0"/>
              </a:rPr>
              <a:t>function love.load()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for </a:t>
            </a:r>
            <a:r>
              <a:rPr lang="en-US" altLang="en-US" sz="1400" noProof="1">
                <a:latin typeface="Courier New" pitchFamily="49" charset="0"/>
              </a:rPr>
              <a:t>x = 1, 4, </a:t>
            </a:r>
            <a:r>
              <a:rPr lang="en-US" altLang="en-US" sz="1400" noProof="1">
                <a:latin typeface="Courier New" pitchFamily="49" charset="0"/>
              </a:rPr>
              <a:t>1 </a:t>
            </a:r>
            <a:r>
              <a:rPr lang="en-US" altLang="en-US" sz="1400" noProof="1" smtClean="0">
                <a:latin typeface="Courier New" pitchFamily="49" charset="0"/>
              </a:rPr>
              <a:t>do  </a:t>
            </a:r>
            <a:r>
              <a:rPr lang="en-US" altLang="en-US" sz="1400" noProof="1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en-US" sz="1400" noProof="1">
                <a:solidFill>
                  <a:srgbClr val="00B050"/>
                </a:solidFill>
                <a:latin typeface="Courier New" pitchFamily="49" charset="0"/>
              </a:rPr>
              <a:t>-- carrega as imagens da animação</a:t>
            </a:r>
          </a:p>
          <a:p>
            <a:r>
              <a:rPr lang="en-US" altLang="en-US" sz="1400" b="1" noProof="1" smtClean="0">
                <a:latin typeface="Courier New" pitchFamily="49" charset="0"/>
              </a:rPr>
              <a:t>      hero_walk[x</a:t>
            </a:r>
            <a:r>
              <a:rPr lang="en-US" altLang="en-US" sz="1400" b="1" noProof="1">
                <a:latin typeface="Courier New" pitchFamily="49" charset="0"/>
              </a:rPr>
              <a:t>] = love.graphics.newImage("Hero_Walk_0" .. x .. ".png")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end</a:t>
            </a:r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end</a:t>
            </a:r>
          </a:p>
          <a:p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>
                <a:latin typeface="Courier New" pitchFamily="49" charset="0"/>
              </a:rPr>
              <a:t>function love.update(dt)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if </a:t>
            </a:r>
            <a:r>
              <a:rPr lang="en-US" altLang="en-US" sz="1400" noProof="1">
                <a:latin typeface="Courier New" pitchFamily="49" charset="0"/>
              </a:rPr>
              <a:t>love.keyboard.isDown("right</a:t>
            </a:r>
            <a:r>
              <a:rPr lang="en-US" altLang="en-US" sz="1400" noProof="1">
                <a:latin typeface="Courier New" pitchFamily="49" charset="0"/>
              </a:rPr>
              <a:t>") </a:t>
            </a:r>
            <a:r>
              <a:rPr lang="en-US" altLang="en-US" sz="1400" noProof="1" smtClean="0">
                <a:latin typeface="Courier New" pitchFamily="49" charset="0"/>
              </a:rPr>
              <a:t>then</a:t>
            </a:r>
          </a:p>
          <a:p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      hero_pos_x </a:t>
            </a:r>
            <a:r>
              <a:rPr lang="en-US" altLang="en-US" sz="1400" noProof="1">
                <a:latin typeface="Courier New" pitchFamily="49" charset="0"/>
              </a:rPr>
              <a:t>= hero_pos_x + (100 * </a:t>
            </a:r>
            <a:r>
              <a:rPr lang="en-US" altLang="en-US" sz="1400" noProof="1">
                <a:latin typeface="Courier New" pitchFamily="49" charset="0"/>
              </a:rPr>
              <a:t>dt</a:t>
            </a:r>
            <a:r>
              <a:rPr lang="en-US" altLang="en-US" sz="1400" noProof="1" smtClean="0">
                <a:latin typeface="Courier New" pitchFamily="49" charset="0"/>
              </a:rPr>
              <a:t>) </a:t>
            </a:r>
            <a:r>
              <a:rPr lang="en-US" altLang="en-US" sz="1400" noProof="1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en-US" sz="1400" noProof="1">
                <a:solidFill>
                  <a:srgbClr val="00B050"/>
                </a:solidFill>
                <a:latin typeface="Courier New" pitchFamily="49" charset="0"/>
              </a:rPr>
              <a:t>-- movimenta o personagem</a:t>
            </a:r>
          </a:p>
          <a:p>
            <a:r>
              <a:rPr lang="en-US" altLang="en-US" sz="1400" b="1" noProof="1" smtClean="0">
                <a:latin typeface="Courier New" pitchFamily="49" charset="0"/>
              </a:rPr>
              <a:t>      hero_anim_frame </a:t>
            </a:r>
            <a:r>
              <a:rPr lang="en-US" altLang="en-US" sz="1400" b="1" noProof="1">
                <a:latin typeface="Courier New" pitchFamily="49" charset="0"/>
              </a:rPr>
              <a:t>= hero_anim_frame + 1 </a:t>
            </a:r>
            <a:r>
              <a:rPr lang="en-US" altLang="en-US" sz="1400" b="1" noProof="1">
                <a:solidFill>
                  <a:srgbClr val="00B050"/>
                </a:solidFill>
                <a:latin typeface="Courier New" pitchFamily="49" charset="0"/>
              </a:rPr>
              <a:t>-- incrementa a animação</a:t>
            </a:r>
          </a:p>
          <a:p>
            <a:endParaRPr lang="en-US" altLang="en-US" sz="1400" noProof="1" smtClean="0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      if </a:t>
            </a:r>
            <a:r>
              <a:rPr lang="en-US" altLang="en-US" sz="1400" noProof="1">
                <a:latin typeface="Courier New" pitchFamily="49" charset="0"/>
              </a:rPr>
              <a:t>hero_anim_frame &gt; 4 </a:t>
            </a:r>
            <a:r>
              <a:rPr lang="en-US" altLang="en-US" sz="1400" noProof="1">
                <a:latin typeface="Courier New" pitchFamily="49" charset="0"/>
              </a:rPr>
              <a:t>then </a:t>
            </a:r>
            <a:r>
              <a:rPr lang="en-US" altLang="en-US" sz="1400" noProof="1" smtClean="0">
                <a:latin typeface="Courier New" pitchFamily="49" charset="0"/>
              </a:rPr>
              <a:t>          </a:t>
            </a:r>
            <a:r>
              <a:rPr lang="en-US" altLang="en-US" sz="1400" noProof="1" smtClean="0">
                <a:solidFill>
                  <a:srgbClr val="00B050"/>
                </a:solidFill>
                <a:latin typeface="Courier New" pitchFamily="49" charset="0"/>
              </a:rPr>
              <a:t>-- </a:t>
            </a:r>
            <a:r>
              <a:rPr lang="en-US" altLang="en-US" sz="1400" noProof="1">
                <a:solidFill>
                  <a:srgbClr val="00B050"/>
                </a:solidFill>
                <a:latin typeface="Courier New" pitchFamily="49" charset="0"/>
              </a:rPr>
              <a:t>loop da animação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hero_anim_frame </a:t>
            </a:r>
            <a:r>
              <a:rPr lang="en-US" altLang="en-US" sz="1400" noProof="1">
                <a:latin typeface="Courier New" pitchFamily="49" charset="0"/>
              </a:rPr>
              <a:t>= 1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end</a:t>
            </a:r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   end</a:t>
            </a:r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end</a:t>
            </a:r>
          </a:p>
          <a:p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>
                <a:latin typeface="Courier New" pitchFamily="49" charset="0"/>
              </a:rPr>
              <a:t>function love.draw() </a:t>
            </a:r>
            <a:r>
              <a:rPr lang="en-US" altLang="en-US" sz="1400" noProof="1">
                <a:solidFill>
                  <a:srgbClr val="00B050"/>
                </a:solidFill>
                <a:latin typeface="Courier New" pitchFamily="49" charset="0"/>
              </a:rPr>
              <a:t>-- desenha o personagem usando o indice da animação</a:t>
            </a:r>
          </a:p>
          <a:p>
            <a:r>
              <a:rPr lang="en-US" altLang="en-US" sz="1400" b="1" noProof="1" smtClean="0">
                <a:latin typeface="Courier New" pitchFamily="49" charset="0"/>
              </a:rPr>
              <a:t>   love.graphics.draw(hero_walk[hero_anim_frame</a:t>
            </a:r>
            <a:r>
              <a:rPr lang="en-US" altLang="en-US" sz="1400" b="1" noProof="1">
                <a:latin typeface="Courier New" pitchFamily="49" charset="0"/>
              </a:rPr>
              <a:t>], hero_pos_x, hero_pos_y)</a:t>
            </a:r>
          </a:p>
          <a:p>
            <a:r>
              <a:rPr lang="en-US" altLang="en-US" sz="1400" noProof="1">
                <a:latin typeface="Courier New" pitchFamily="49" charset="0"/>
              </a:rPr>
              <a:t>end</a:t>
            </a:r>
            <a:endParaRPr lang="en-US" altLang="en-US" sz="1200" noProof="1">
              <a:latin typeface="Courier New" pitchFamily="49" charset="0"/>
            </a:endParaRPr>
          </a:p>
          <a:p>
            <a:endParaRPr lang="en-US" altLang="en-US" sz="1400" noProof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40" y="274638"/>
            <a:ext cx="8568952" cy="1143000"/>
          </a:xfrm>
        </p:spPr>
        <p:txBody>
          <a:bodyPr>
            <a:noAutofit/>
          </a:bodyPr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Até agora nós temos </a:t>
            </a:r>
            <a:r>
              <a:rPr lang="pt-BR" sz="2400" dirty="0"/>
              <a:t>usado </a:t>
            </a:r>
            <a:r>
              <a:rPr lang="pt-BR" sz="2400" dirty="0" smtClean="0"/>
              <a:t>variáveis </a:t>
            </a:r>
            <a:r>
              <a:rPr lang="pt-BR" sz="2400" dirty="0"/>
              <a:t>simples para armazenar valores usados por </a:t>
            </a:r>
            <a:r>
              <a:rPr lang="pt-BR" sz="2400" dirty="0" smtClean="0"/>
              <a:t>nossos programas</a:t>
            </a:r>
            <a:r>
              <a:rPr lang="pt-BR" sz="2400" dirty="0"/>
              <a:t>. </a:t>
            </a:r>
            <a:endParaRPr lang="pt-BR" sz="2400" dirty="0" smtClean="0"/>
          </a:p>
          <a:p>
            <a:endParaRPr lang="pt-BR" sz="2400" b="1" dirty="0"/>
          </a:p>
          <a:p>
            <a:r>
              <a:rPr lang="pt-BR" sz="2400" dirty="0"/>
              <a:t>Em </a:t>
            </a:r>
            <a:r>
              <a:rPr lang="pt-BR" sz="2400" dirty="0" smtClean="0"/>
              <a:t>várias situações</a:t>
            </a:r>
            <a:r>
              <a:rPr lang="pt-BR" sz="2400" dirty="0"/>
              <a:t>, precisamos armazenar </a:t>
            </a:r>
            <a:r>
              <a:rPr lang="pt-BR" sz="2400" dirty="0" smtClean="0"/>
              <a:t>um </a:t>
            </a:r>
            <a:r>
              <a:rPr lang="pt-BR" sz="2400" b="1" dirty="0"/>
              <a:t>conjunto de valores</a:t>
            </a:r>
            <a:r>
              <a:rPr lang="pt-BR" sz="2400" dirty="0"/>
              <a:t>.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A </a:t>
            </a:r>
            <a:r>
              <a:rPr lang="pt-BR" sz="2400" dirty="0"/>
              <a:t>partir de agora vamos </a:t>
            </a:r>
            <a:r>
              <a:rPr lang="pt-BR" sz="2400" dirty="0" smtClean="0"/>
              <a:t>aprender a </a:t>
            </a:r>
            <a:r>
              <a:rPr lang="pt-BR" sz="2400" dirty="0"/>
              <a:t>usar um mecanismo que nos </a:t>
            </a:r>
            <a:r>
              <a:rPr lang="pt-BR" sz="2400" dirty="0" smtClean="0"/>
              <a:t>permite </a:t>
            </a:r>
            <a:r>
              <a:rPr lang="pt-BR" sz="2400" dirty="0"/>
              <a:t>armazenar um conjunto de valores na memória do computador. </a:t>
            </a:r>
          </a:p>
          <a:p>
            <a:pPr lvl="1"/>
            <a:r>
              <a:rPr lang="pt-BR" sz="2000" dirty="0"/>
              <a:t>Posteriormente, estes valores podem ser livremente processados de forma eficiente, pois já estariam na memória do computador</a:t>
            </a:r>
            <a:r>
              <a:rPr lang="pt-BR" sz="20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3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Animação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733256"/>
            <a:ext cx="8229600" cy="864096"/>
          </a:xfrm>
        </p:spPr>
        <p:txBody>
          <a:bodyPr>
            <a:noAutofit/>
          </a:bodyPr>
          <a:lstStyle/>
          <a:p>
            <a:r>
              <a:rPr lang="pt-BR" sz="2400" b="1" dirty="0"/>
              <a:t>Problema</a:t>
            </a:r>
            <a:r>
              <a:rPr lang="pt-BR" sz="2400" dirty="0"/>
              <a:t>: não controlamos a velocidade da animação!</a:t>
            </a:r>
          </a:p>
          <a:p>
            <a:pPr lvl="1"/>
            <a:r>
              <a:rPr lang="pt-BR" sz="2000" dirty="0" smtClean="0"/>
              <a:t>Quanto </a:t>
            </a:r>
            <a:r>
              <a:rPr lang="pt-BR" sz="2000" dirty="0"/>
              <a:t>mais rápido o computador, mais rápida será a animação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53" y="1508919"/>
            <a:ext cx="5277893" cy="41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68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8" y="4634019"/>
            <a:ext cx="3744416" cy="220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251520" y="256868"/>
            <a:ext cx="8640960" cy="630942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altLang="en-US" sz="1300" noProof="1" smtClean="0">
              <a:latin typeface="Courier New" pitchFamily="49" charset="0"/>
            </a:endParaRPr>
          </a:p>
          <a:p>
            <a:r>
              <a:rPr lang="en-US" altLang="en-US" sz="1300" noProof="1">
                <a:latin typeface="Courier New" pitchFamily="49" charset="0"/>
              </a:rPr>
              <a:t>local hero_walk </a:t>
            </a:r>
            <a:r>
              <a:rPr lang="en-US" altLang="en-US" sz="1300" noProof="1">
                <a:latin typeface="Courier New" pitchFamily="49" charset="0"/>
              </a:rPr>
              <a:t>= </a:t>
            </a:r>
            <a:r>
              <a:rPr lang="en-US" altLang="en-US" sz="1300" noProof="1" smtClean="0">
                <a:latin typeface="Courier New" pitchFamily="49" charset="0"/>
              </a:rPr>
              <a:t>{}</a:t>
            </a:r>
            <a:endParaRPr lang="en-US" altLang="en-US" sz="1300" noProof="1">
              <a:solidFill>
                <a:srgbClr val="00B050"/>
              </a:solidFill>
              <a:latin typeface="Courier New" pitchFamily="49" charset="0"/>
            </a:endParaRPr>
          </a:p>
          <a:p>
            <a:r>
              <a:rPr lang="en-US" altLang="en-US" sz="1300" noProof="1">
                <a:latin typeface="Courier New" pitchFamily="49" charset="0"/>
              </a:rPr>
              <a:t>local hero_anim_frame = 1</a:t>
            </a:r>
          </a:p>
          <a:p>
            <a:r>
              <a:rPr lang="en-US" altLang="en-US" sz="1300" noProof="1">
                <a:latin typeface="Courier New" pitchFamily="49" charset="0"/>
              </a:rPr>
              <a:t>local hero_pos_x = 100</a:t>
            </a:r>
          </a:p>
          <a:p>
            <a:r>
              <a:rPr lang="en-US" altLang="en-US" sz="1300" noProof="1">
                <a:latin typeface="Courier New" pitchFamily="49" charset="0"/>
              </a:rPr>
              <a:t>local hero_pos_y </a:t>
            </a:r>
            <a:r>
              <a:rPr lang="en-US" altLang="en-US" sz="1300" noProof="1">
                <a:latin typeface="Courier New" pitchFamily="49" charset="0"/>
              </a:rPr>
              <a:t>= </a:t>
            </a:r>
            <a:r>
              <a:rPr lang="en-US" altLang="en-US" sz="1300" noProof="1" smtClean="0">
                <a:latin typeface="Courier New" pitchFamily="49" charset="0"/>
              </a:rPr>
              <a:t>225</a:t>
            </a:r>
          </a:p>
          <a:p>
            <a:r>
              <a:rPr lang="pt-BR" altLang="en-US" sz="1300" b="1" noProof="1">
                <a:latin typeface="Courier New" pitchFamily="49" charset="0"/>
              </a:rPr>
              <a:t>local hero_anim_time = 0 </a:t>
            </a:r>
            <a:r>
              <a:rPr lang="pt-BR" altLang="en-US" sz="1300" b="1" noProof="1">
                <a:solidFill>
                  <a:srgbClr val="00B050"/>
                </a:solidFill>
                <a:latin typeface="Courier New" pitchFamily="49" charset="0"/>
              </a:rPr>
              <a:t>-- variavel para controle do tempo da animação</a:t>
            </a:r>
            <a:endParaRPr lang="en-US" altLang="en-US" sz="1300" b="1" noProof="1" smtClean="0">
              <a:solidFill>
                <a:srgbClr val="00B050"/>
              </a:solidFill>
              <a:latin typeface="Courier New" pitchFamily="49" charset="0"/>
            </a:endParaRPr>
          </a:p>
          <a:p>
            <a:endParaRPr lang="en-US" altLang="en-US" sz="1300" noProof="1">
              <a:latin typeface="Courier New" pitchFamily="49" charset="0"/>
            </a:endParaRPr>
          </a:p>
          <a:p>
            <a:r>
              <a:rPr lang="en-US" altLang="en-US" sz="1300" noProof="1">
                <a:latin typeface="Courier New" pitchFamily="49" charset="0"/>
              </a:rPr>
              <a:t>function love.load()</a:t>
            </a:r>
          </a:p>
          <a:p>
            <a:r>
              <a:rPr lang="en-US" altLang="en-US" sz="1300" noProof="1" smtClean="0">
                <a:latin typeface="Courier New" pitchFamily="49" charset="0"/>
              </a:rPr>
              <a:t>   for </a:t>
            </a:r>
            <a:r>
              <a:rPr lang="en-US" altLang="en-US" sz="1300" noProof="1">
                <a:latin typeface="Courier New" pitchFamily="49" charset="0"/>
              </a:rPr>
              <a:t>x = 1, 4, </a:t>
            </a:r>
            <a:r>
              <a:rPr lang="en-US" altLang="en-US" sz="1300" noProof="1">
                <a:latin typeface="Courier New" pitchFamily="49" charset="0"/>
              </a:rPr>
              <a:t>1 </a:t>
            </a:r>
            <a:r>
              <a:rPr lang="en-US" altLang="en-US" sz="1300" noProof="1" smtClean="0">
                <a:latin typeface="Courier New" pitchFamily="49" charset="0"/>
              </a:rPr>
              <a:t>do</a:t>
            </a:r>
            <a:endParaRPr lang="en-US" altLang="en-US" sz="1300" noProof="1">
              <a:solidFill>
                <a:srgbClr val="00B050"/>
              </a:solidFill>
              <a:latin typeface="Courier New" pitchFamily="49" charset="0"/>
            </a:endParaRPr>
          </a:p>
          <a:p>
            <a:r>
              <a:rPr lang="en-US" altLang="en-US" sz="1300" noProof="1" smtClean="0">
                <a:latin typeface="Courier New" pitchFamily="49" charset="0"/>
              </a:rPr>
              <a:t>      hero_walk[x</a:t>
            </a:r>
            <a:r>
              <a:rPr lang="en-US" altLang="en-US" sz="1300" noProof="1">
                <a:latin typeface="Courier New" pitchFamily="49" charset="0"/>
              </a:rPr>
              <a:t>] = love.graphics.newImage("Hero_Walk_0" .. x .. ".png")</a:t>
            </a:r>
          </a:p>
          <a:p>
            <a:r>
              <a:rPr lang="en-US" altLang="en-US" sz="1300" noProof="1" smtClean="0">
                <a:latin typeface="Courier New" pitchFamily="49" charset="0"/>
              </a:rPr>
              <a:t>   end</a:t>
            </a:r>
            <a:endParaRPr lang="en-US" altLang="en-US" sz="1300" noProof="1">
              <a:latin typeface="Courier New" pitchFamily="49" charset="0"/>
            </a:endParaRPr>
          </a:p>
          <a:p>
            <a:r>
              <a:rPr lang="en-US" altLang="en-US" sz="1300" noProof="1" smtClean="0">
                <a:latin typeface="Courier New" pitchFamily="49" charset="0"/>
              </a:rPr>
              <a:t>end</a:t>
            </a:r>
          </a:p>
          <a:p>
            <a:endParaRPr lang="en-US" altLang="en-US" sz="1300" noProof="1">
              <a:latin typeface="Courier New" pitchFamily="49" charset="0"/>
            </a:endParaRPr>
          </a:p>
          <a:p>
            <a:r>
              <a:rPr lang="en-US" altLang="en-US" sz="1300" noProof="1">
                <a:latin typeface="Courier New" pitchFamily="49" charset="0"/>
              </a:rPr>
              <a:t>function love.update(dt)</a:t>
            </a:r>
          </a:p>
          <a:p>
            <a:r>
              <a:rPr lang="en-US" altLang="en-US" sz="1300" noProof="1" smtClean="0">
                <a:latin typeface="Courier New" pitchFamily="49" charset="0"/>
              </a:rPr>
              <a:t>   if </a:t>
            </a:r>
            <a:r>
              <a:rPr lang="en-US" altLang="en-US" sz="1300" noProof="1">
                <a:latin typeface="Courier New" pitchFamily="49" charset="0"/>
              </a:rPr>
              <a:t>love.keyboard.isDown("right") then</a:t>
            </a:r>
          </a:p>
          <a:p>
            <a:r>
              <a:rPr lang="en-US" altLang="en-US" sz="1300" noProof="1" smtClean="0">
                <a:latin typeface="Courier New" pitchFamily="49" charset="0"/>
              </a:rPr>
              <a:t>      hero_pos_x </a:t>
            </a:r>
            <a:r>
              <a:rPr lang="en-US" altLang="en-US" sz="1300" noProof="1">
                <a:latin typeface="Courier New" pitchFamily="49" charset="0"/>
              </a:rPr>
              <a:t>= hero_pos_x + (100 * dt)</a:t>
            </a:r>
          </a:p>
          <a:p>
            <a:r>
              <a:rPr lang="en-US" altLang="en-US" sz="1300" b="1" noProof="1" smtClean="0">
                <a:latin typeface="Courier New" pitchFamily="49" charset="0"/>
              </a:rPr>
              <a:t>      hero_anim_time </a:t>
            </a:r>
            <a:r>
              <a:rPr lang="en-US" altLang="en-US" sz="1300" b="1" noProof="1">
                <a:latin typeface="Courier New" pitchFamily="49" charset="0"/>
              </a:rPr>
              <a:t>= hero_anim_time + dt</a:t>
            </a:r>
            <a:r>
              <a:rPr lang="en-US" altLang="en-US" sz="1300" b="1" noProof="1">
                <a:solidFill>
                  <a:srgbClr val="00B050"/>
                </a:solidFill>
                <a:latin typeface="Courier New" pitchFamily="49" charset="0"/>
              </a:rPr>
              <a:t> -- incrementa o tempo usando dt</a:t>
            </a:r>
          </a:p>
          <a:p>
            <a:r>
              <a:rPr lang="en-US" altLang="en-US" sz="1300" b="1" noProof="1" smtClean="0">
                <a:latin typeface="Courier New" pitchFamily="49" charset="0"/>
              </a:rPr>
              <a:t>      if </a:t>
            </a:r>
            <a:r>
              <a:rPr lang="en-US" altLang="en-US" sz="1300" b="1" noProof="1">
                <a:latin typeface="Courier New" pitchFamily="49" charset="0"/>
              </a:rPr>
              <a:t>hero_anim_time &gt; 0.1 </a:t>
            </a:r>
            <a:r>
              <a:rPr lang="en-US" altLang="en-US" sz="1300" b="1" noProof="1">
                <a:latin typeface="Courier New" pitchFamily="49" charset="0"/>
              </a:rPr>
              <a:t>then </a:t>
            </a:r>
            <a:r>
              <a:rPr lang="en-US" altLang="en-US" sz="1300" b="1" noProof="1" smtClean="0">
                <a:latin typeface="Courier New" pitchFamily="49" charset="0"/>
              </a:rPr>
              <a:t>        </a:t>
            </a:r>
            <a:r>
              <a:rPr lang="en-US" altLang="en-US" sz="1300" b="1" noProof="1" smtClean="0">
                <a:solidFill>
                  <a:srgbClr val="00B050"/>
                </a:solidFill>
                <a:latin typeface="Courier New" pitchFamily="49" charset="0"/>
              </a:rPr>
              <a:t>-- </a:t>
            </a:r>
            <a:r>
              <a:rPr lang="en-US" altLang="en-US" sz="1300" b="1" noProof="1">
                <a:solidFill>
                  <a:srgbClr val="00B050"/>
                </a:solidFill>
                <a:latin typeface="Courier New" pitchFamily="49" charset="0"/>
              </a:rPr>
              <a:t>quando acumular mais de 0.1</a:t>
            </a:r>
          </a:p>
          <a:p>
            <a:r>
              <a:rPr lang="en-US" altLang="en-US" sz="1300" b="1" noProof="1" smtClean="0">
                <a:latin typeface="Courier New" pitchFamily="49" charset="0"/>
              </a:rPr>
              <a:t>         hero_anim_frame </a:t>
            </a:r>
            <a:r>
              <a:rPr lang="en-US" altLang="en-US" sz="1300" b="1" noProof="1">
                <a:latin typeface="Courier New" pitchFamily="49" charset="0"/>
              </a:rPr>
              <a:t>= hero_anim_frame + 1</a:t>
            </a:r>
            <a:r>
              <a:rPr lang="en-US" altLang="en-US" sz="1300" b="1" noProof="1">
                <a:solidFill>
                  <a:srgbClr val="00B050"/>
                </a:solidFill>
                <a:latin typeface="Courier New" pitchFamily="49" charset="0"/>
              </a:rPr>
              <a:t> -- avança para proximo frame</a:t>
            </a:r>
          </a:p>
          <a:p>
            <a:r>
              <a:rPr lang="en-US" altLang="en-US" sz="1300" noProof="1" smtClean="0">
                <a:latin typeface="Courier New" pitchFamily="49" charset="0"/>
              </a:rPr>
              <a:t>         if </a:t>
            </a:r>
            <a:r>
              <a:rPr lang="en-US" altLang="en-US" sz="1300" noProof="1">
                <a:latin typeface="Courier New" pitchFamily="49" charset="0"/>
              </a:rPr>
              <a:t>hero_anim_frame &gt; 4 then</a:t>
            </a:r>
          </a:p>
          <a:p>
            <a:r>
              <a:rPr lang="en-US" altLang="en-US" sz="1300" noProof="1" smtClean="0">
                <a:latin typeface="Courier New" pitchFamily="49" charset="0"/>
              </a:rPr>
              <a:t>            hero_anim_frame </a:t>
            </a:r>
            <a:r>
              <a:rPr lang="en-US" altLang="en-US" sz="1300" noProof="1">
                <a:latin typeface="Courier New" pitchFamily="49" charset="0"/>
              </a:rPr>
              <a:t>= 1</a:t>
            </a:r>
          </a:p>
          <a:p>
            <a:r>
              <a:rPr lang="en-US" altLang="en-US" sz="1300" noProof="1" smtClean="0">
                <a:latin typeface="Courier New" pitchFamily="49" charset="0"/>
              </a:rPr>
              <a:t>         end</a:t>
            </a:r>
            <a:endParaRPr lang="en-US" altLang="en-US" sz="1300" noProof="1">
              <a:latin typeface="Courier New" pitchFamily="49" charset="0"/>
            </a:endParaRPr>
          </a:p>
          <a:p>
            <a:r>
              <a:rPr lang="en-US" altLang="en-US" sz="1300" b="1" noProof="1" smtClean="0">
                <a:latin typeface="Courier New" pitchFamily="49" charset="0"/>
              </a:rPr>
              <a:t>         hero_anim_time </a:t>
            </a:r>
            <a:r>
              <a:rPr lang="en-US" altLang="en-US" sz="1300" b="1" noProof="1">
                <a:latin typeface="Courier New" pitchFamily="49" charset="0"/>
              </a:rPr>
              <a:t>= </a:t>
            </a:r>
            <a:r>
              <a:rPr lang="en-US" altLang="en-US" sz="1300" b="1" noProof="1">
                <a:latin typeface="Courier New" pitchFamily="49" charset="0"/>
              </a:rPr>
              <a:t>0 </a:t>
            </a:r>
            <a:r>
              <a:rPr lang="en-US" altLang="en-US" sz="1300" b="1" noProof="1" smtClean="0">
                <a:latin typeface="Courier New" pitchFamily="49" charset="0"/>
              </a:rPr>
              <a:t>               </a:t>
            </a:r>
            <a:r>
              <a:rPr lang="en-US" altLang="en-US" sz="1300" b="1" noProof="1" smtClean="0">
                <a:solidFill>
                  <a:srgbClr val="00B050"/>
                </a:solidFill>
                <a:latin typeface="Courier New" pitchFamily="49" charset="0"/>
              </a:rPr>
              <a:t> -- </a:t>
            </a:r>
            <a:r>
              <a:rPr lang="en-US" altLang="en-US" sz="1300" b="1" noProof="1">
                <a:solidFill>
                  <a:srgbClr val="00B050"/>
                </a:solidFill>
                <a:latin typeface="Courier New" pitchFamily="49" charset="0"/>
              </a:rPr>
              <a:t>reinicializa a contagem do tempo</a:t>
            </a:r>
          </a:p>
          <a:p>
            <a:r>
              <a:rPr lang="en-US" altLang="en-US" sz="1300" b="1" noProof="1" smtClean="0">
                <a:latin typeface="Courier New" pitchFamily="49" charset="0"/>
              </a:rPr>
              <a:t>      end</a:t>
            </a:r>
            <a:endParaRPr lang="en-US" altLang="en-US" sz="1300" b="1" noProof="1">
              <a:latin typeface="Courier New" pitchFamily="49" charset="0"/>
            </a:endParaRPr>
          </a:p>
          <a:p>
            <a:r>
              <a:rPr lang="en-US" altLang="en-US" sz="1300" noProof="1" smtClean="0">
                <a:latin typeface="Courier New" pitchFamily="49" charset="0"/>
              </a:rPr>
              <a:t>   end </a:t>
            </a:r>
          </a:p>
          <a:p>
            <a:r>
              <a:rPr lang="en-US" altLang="en-US" sz="1300" noProof="1" smtClean="0">
                <a:latin typeface="Courier New" pitchFamily="49" charset="0"/>
              </a:rPr>
              <a:t>end</a:t>
            </a:r>
            <a:endParaRPr lang="en-US" altLang="en-US" sz="1300" noProof="1">
              <a:latin typeface="Courier New" pitchFamily="49" charset="0"/>
            </a:endParaRPr>
          </a:p>
          <a:p>
            <a:endParaRPr lang="en-US" altLang="en-US" sz="1300" noProof="1">
              <a:latin typeface="Courier New" pitchFamily="49" charset="0"/>
            </a:endParaRPr>
          </a:p>
          <a:p>
            <a:r>
              <a:rPr lang="en-US" altLang="en-US" sz="1300" noProof="1">
                <a:latin typeface="Courier New" pitchFamily="49" charset="0"/>
              </a:rPr>
              <a:t>function </a:t>
            </a:r>
            <a:r>
              <a:rPr lang="en-US" altLang="en-US" sz="1300" noProof="1">
                <a:latin typeface="Courier New" pitchFamily="49" charset="0"/>
              </a:rPr>
              <a:t>love.draw</a:t>
            </a:r>
            <a:r>
              <a:rPr lang="en-US" altLang="en-US" sz="1300" noProof="1" smtClean="0">
                <a:latin typeface="Courier New" pitchFamily="49" charset="0"/>
              </a:rPr>
              <a:t>()</a:t>
            </a:r>
            <a:endParaRPr lang="en-US" altLang="en-US" sz="1300" noProof="1">
              <a:solidFill>
                <a:srgbClr val="00B050"/>
              </a:solidFill>
              <a:latin typeface="Courier New" pitchFamily="49" charset="0"/>
            </a:endParaRPr>
          </a:p>
          <a:p>
            <a:r>
              <a:rPr lang="en-US" altLang="en-US" sz="1300" noProof="1" smtClean="0">
                <a:latin typeface="Courier New" pitchFamily="49" charset="0"/>
              </a:rPr>
              <a:t>   love.graphics.draw(hero_walk[hero_anim_frame</a:t>
            </a:r>
            <a:r>
              <a:rPr lang="en-US" altLang="en-US" sz="1300" noProof="1">
                <a:latin typeface="Courier New" pitchFamily="49" charset="0"/>
              </a:rPr>
              <a:t>], hero_pos_x, hero_pos_y)</a:t>
            </a:r>
          </a:p>
          <a:p>
            <a:r>
              <a:rPr lang="en-US" altLang="en-US" sz="1300" noProof="1">
                <a:latin typeface="Courier New" pitchFamily="49" charset="0"/>
              </a:rPr>
              <a:t>end</a:t>
            </a:r>
            <a:endParaRPr lang="en-US" altLang="en-US" sz="1300" noProof="1">
              <a:latin typeface="Courier New" pitchFamily="49" charset="0"/>
            </a:endParaRPr>
          </a:p>
          <a:p>
            <a:endParaRPr lang="en-US" altLang="en-US" sz="1400" noProof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em Lua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As tabelas da linguagem Lua permitem que nomes sejam associados ao seus elementos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Isso </a:t>
            </a:r>
            <a:r>
              <a:rPr lang="pt-BR" sz="2400" dirty="0"/>
              <a:t>permite a criação de estruturas: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33331" y="3427253"/>
            <a:ext cx="7774132" cy="3170099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player1 = { 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nome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 "Pedro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love.graphics.newImage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("Pedro.png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pontos = 1000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vidas = 3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forca =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50,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300,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300 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61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em Lua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É possível acessar os elementos de uma tabela pelo seu nome: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3568" y="4011217"/>
            <a:ext cx="7774132" cy="2246769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. 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. 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love.graphics.draw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(player1.image, player1.px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                          player1.py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. 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.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/>
          <p:nvPr/>
        </p:nvSpPr>
        <p:spPr bwMode="auto">
          <a:xfrm>
            <a:off x="664329" y="2996952"/>
            <a:ext cx="7774132" cy="40011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(player1.pontos)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234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pt-BR" sz="2400" dirty="0" smtClean="0"/>
              <a:t>Modifique </a:t>
            </a:r>
            <a:r>
              <a:rPr lang="pt-BR" sz="2400" dirty="0"/>
              <a:t>a implementação do exemplo de animação de forma a organizar as variáveis referentes ao personagem dentro de uma tabela estruturada</a:t>
            </a:r>
            <a:r>
              <a:rPr lang="pt-BR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Faça </a:t>
            </a:r>
            <a:r>
              <a:rPr lang="pt-BR" sz="2000" dirty="0"/>
              <a:t>também as modificações necessárias para que o resto do programa utilize a estrutura de tabela.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3568" y="3237944"/>
            <a:ext cx="7774132" cy="1631216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hero_walk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{} 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hero_anim_frame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1 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hero_pos_x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100 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hero_pos_y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225 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hero_anim_time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0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79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pt-BR" sz="2400" dirty="0"/>
              <a:t>Continue a implementação do exercício anterior adicionando a animação do personagem andando nas outras direções usando as imagens abaixo:</a:t>
            </a:r>
            <a:endParaRPr lang="pt-BR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pPr lvl="1"/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457200" y="6167045"/>
            <a:ext cx="8000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Imagens: </a:t>
            </a:r>
            <a:r>
              <a:rPr lang="pt-BR" dirty="0">
                <a:hlinkClick r:id="rId2"/>
              </a:rPr>
              <a:t>http://www.inf.puc-rio.br/~</a:t>
            </a:r>
            <a:r>
              <a:rPr lang="pt-BR" dirty="0" smtClean="0">
                <a:hlinkClick r:id="rId2"/>
              </a:rPr>
              <a:t>elima/intro-eng/imagens_hero.zip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80928"/>
            <a:ext cx="331236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6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Uma </a:t>
            </a:r>
            <a:r>
              <a:rPr lang="pt-BR" sz="2000" b="1" dirty="0"/>
              <a:t>matriz</a:t>
            </a:r>
            <a:r>
              <a:rPr lang="pt-BR" sz="2000" dirty="0"/>
              <a:t> representa e armazena um conjunto bidimensional de valores na memória do computador.</a:t>
            </a:r>
          </a:p>
          <a:p>
            <a:endParaRPr lang="pt-BR" sz="2000" dirty="0"/>
          </a:p>
          <a:p>
            <a:r>
              <a:rPr lang="pt-BR" sz="2000" dirty="0"/>
              <a:t>É uma </a:t>
            </a:r>
            <a:r>
              <a:rPr lang="pt-BR" sz="2000" b="1" dirty="0"/>
              <a:t>tabela de variáveis </a:t>
            </a:r>
            <a:r>
              <a:rPr lang="pt-BR" sz="2000" dirty="0"/>
              <a:t>de mesmo tipo que ocupa uma região contínua de memória.</a:t>
            </a:r>
          </a:p>
          <a:p>
            <a:endParaRPr lang="pt-BR" sz="1800" dirty="0"/>
          </a:p>
          <a:p>
            <a:r>
              <a:rPr lang="pt-BR" sz="2000" dirty="0"/>
              <a:t>Exemplo de matriz de inteiros:</a:t>
            </a:r>
          </a:p>
          <a:p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59008" y="4168080"/>
            <a:ext cx="2281888" cy="2283708"/>
            <a:chOff x="2578144" y="4411940"/>
            <a:chExt cx="2281888" cy="2283708"/>
          </a:xfrm>
        </p:grpSpPr>
        <p:sp>
          <p:nvSpPr>
            <p:cNvPr id="5" name="Rectangle 4"/>
            <p:cNvSpPr/>
            <p:nvPr/>
          </p:nvSpPr>
          <p:spPr bwMode="auto">
            <a:xfrm>
              <a:off x="2578144" y="441196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3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030408" y="441194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>
                  <a:latin typeface="+mn-lt"/>
                </a:rPr>
                <a:t>1</a:t>
              </a:r>
              <a:endParaRPr kumimoji="0" lang="pt-BR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485748" y="441198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8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945632" y="441196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6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402832" y="441198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578144" y="486916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7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030408" y="486914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485748" y="486918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945632" y="486916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402832" y="486918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78144" y="532638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1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030408" y="532636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485748" y="532640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945632" y="532638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402832" y="532640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578144" y="578358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5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030408" y="578356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8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85748" y="578360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945632" y="578358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7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402832" y="578360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3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578144" y="6238428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6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030408" y="6238408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4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85748" y="6238448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5632" y="6238428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2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402832" y="6238448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8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 em 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Declaração e inicialização de uma matriz: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Estamos </a:t>
            </a:r>
            <a:r>
              <a:rPr lang="pt-BR" sz="2000" dirty="0"/>
              <a:t>definindo e inicializando uma matriz de 10 colunas e 10 linhas</a:t>
            </a:r>
            <a:r>
              <a:rPr lang="pt-BR" sz="2000" dirty="0" smtClean="0"/>
              <a:t>.</a:t>
            </a:r>
            <a:endParaRPr lang="pt-BR" sz="2000" dirty="0"/>
          </a:p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187624" y="2420888"/>
            <a:ext cx="6624736" cy="2554545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minha_matriz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{}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nova matriz</a:t>
            </a:r>
          </a:p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i=1, 10, 1 do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minha_matriz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[i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 = {}</a:t>
            </a:r>
            <a:r>
              <a:rPr lang="pt-BR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-- nova linha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j=1, 10, 1 do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minha_matriz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[i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][j] = 0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end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É possível </a:t>
            </a:r>
            <a:r>
              <a:rPr lang="pt-BR" sz="1800" b="1" dirty="0"/>
              <a:t>acessar os valores da matriz </a:t>
            </a:r>
            <a:r>
              <a:rPr lang="pt-BR" sz="1800" dirty="0"/>
              <a:t>através de seu </a:t>
            </a:r>
            <a:r>
              <a:rPr lang="pt-BR" sz="1800" b="1" dirty="0"/>
              <a:t>índice bidimensional</a:t>
            </a:r>
            <a:r>
              <a:rPr lang="pt-BR" sz="1800" dirty="0"/>
              <a:t>.</a:t>
            </a:r>
          </a:p>
          <a:p>
            <a:endParaRPr lang="pt-BR" sz="1800" dirty="0"/>
          </a:p>
          <a:p>
            <a:pPr marL="0" indent="0" algn="ctr">
              <a:buNone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          </a:t>
            </a:r>
            <a:r>
              <a:rPr lang="pt-BR" sz="1800" dirty="0" smtClean="0"/>
              <a:t>                                                </a:t>
            </a:r>
            <a:r>
              <a:rPr lang="pt-BR" sz="1800" dirty="0"/>
              <a:t>0      1      2</a:t>
            </a:r>
          </a:p>
          <a:p>
            <a:pPr marL="0" indent="0">
              <a:buNone/>
            </a:pPr>
            <a:r>
              <a:rPr lang="pt-BR" sz="100" dirty="0" smtClean="0"/>
              <a:t>                                              </a:t>
            </a:r>
          </a:p>
          <a:p>
            <a:pPr marL="0" indent="0">
              <a:buNone/>
            </a:pPr>
            <a:r>
              <a:rPr lang="pt-BR" sz="1800" dirty="0" smtClean="0"/>
              <a:t>                                                           0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800" dirty="0"/>
              <a:t>                                              </a:t>
            </a:r>
            <a:r>
              <a:rPr lang="pt-BR" sz="1800" dirty="0" smtClean="0"/>
              <a:t>             1</a:t>
            </a:r>
            <a:endParaRPr lang="pt-BR" sz="1800" dirty="0"/>
          </a:p>
          <a:p>
            <a:pPr marL="0" indent="0">
              <a:buNone/>
            </a:pPr>
            <a:r>
              <a:rPr lang="pt-BR" sz="700" dirty="0"/>
              <a:t>            </a:t>
            </a:r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smtClean="0"/>
              <a:t>                                                   </a:t>
            </a:r>
            <a:r>
              <a:rPr lang="pt-BR" sz="1800" dirty="0"/>
              <a:t>2</a:t>
            </a:r>
          </a:p>
          <a:p>
            <a:pPr marL="0" indent="0" algn="ctr"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minha_matriz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[0][0] =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0" indent="0" algn="ctr"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minha_matriz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[1][2] = 8</a:t>
            </a:r>
          </a:p>
          <a:p>
            <a:pPr marL="0" indent="0" algn="ctr"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minha_matriz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[2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][0] =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65622" y="3300224"/>
            <a:ext cx="1364804" cy="1371660"/>
            <a:chOff x="3783260" y="5009668"/>
            <a:chExt cx="1364804" cy="137166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3783260" y="5009688"/>
              <a:ext cx="4572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?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235524" y="5009668"/>
              <a:ext cx="4572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atin typeface="+mn-lt"/>
                </a:rPr>
                <a:t>?</a:t>
              </a:r>
              <a:endParaRPr kumimoji="0" lang="pt-BR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90864" y="5009708"/>
              <a:ext cx="4572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?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783260" y="5466888"/>
              <a:ext cx="4572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?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235524" y="5466868"/>
              <a:ext cx="4572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?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690864" y="5466908"/>
              <a:ext cx="4572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?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783260" y="5924108"/>
              <a:ext cx="4572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?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235524" y="5924088"/>
              <a:ext cx="4572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?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690864" y="5924128"/>
              <a:ext cx="4572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?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96368" y="4266238"/>
            <a:ext cx="2876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+mn-lt"/>
              </a:rPr>
              <a:t>8</a:t>
            </a:r>
            <a:endParaRPr lang="pt-BR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44928" y="3342412"/>
            <a:ext cx="2876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+mn-lt"/>
              </a:rPr>
              <a:t>5</a:t>
            </a:r>
            <a:endParaRPr lang="pt-BR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9287" y="3349070"/>
            <a:ext cx="2876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+mn-lt"/>
              </a:rPr>
              <a:t>1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6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336655" y="1324387"/>
            <a:ext cx="4769116" cy="5056942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283968" y="1412776"/>
            <a:ext cx="5112568" cy="44644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32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Blip>
                <a:blip r:embed="rId2"/>
              </a:buBlip>
              <a:defRPr sz="24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notas[3][6], media;</a:t>
            </a:r>
          </a:p>
          <a:p>
            <a:pPr marL="0" indent="0">
              <a:buFontTx/>
              <a:buNone/>
            </a:pP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y;</a:t>
            </a:r>
          </a:p>
          <a:p>
            <a:pPr marL="0" indent="0">
              <a:buFontTx/>
              <a:buNone/>
            </a:pP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indent="0">
              <a:buFontTx/>
              <a:buNone/>
            </a:pP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for(y = 0; y &lt; 6; y++)</a:t>
            </a:r>
          </a:p>
          <a:p>
            <a:pPr marL="0" indent="0">
              <a:buFontTx/>
              <a:buNone/>
            </a:pP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Tx/>
              <a:buNone/>
            </a:pP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media = 0;</a:t>
            </a:r>
          </a:p>
          <a:p>
            <a:pPr marL="0" indent="0">
              <a:buFontTx/>
              <a:buNone/>
            </a:pP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for(x = 0; x &lt; 3; x++)</a:t>
            </a:r>
          </a:p>
          <a:p>
            <a:pPr marL="0" indent="0">
              <a:buFontTx/>
              <a:buNone/>
            </a:pP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 marL="0" indent="0">
              <a:buFontTx/>
              <a:buNone/>
            </a:pP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media = media + notas[x][y];</a:t>
            </a:r>
          </a:p>
          <a:p>
            <a:pPr marL="0" indent="0">
              <a:buFontTx/>
              <a:buNone/>
            </a:pP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0" indent="0">
              <a:buFontTx/>
              <a:buNone/>
            </a:pP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media = media/3;</a:t>
            </a:r>
          </a:p>
          <a:p>
            <a:pPr marL="0" indent="0">
              <a:buFontTx/>
              <a:buNone/>
            </a:pP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(“Aluno %d Media: %f“, y, media);</a:t>
            </a:r>
          </a:p>
          <a:p>
            <a:pPr marL="0" indent="0">
              <a:buFontTx/>
              <a:buNone/>
            </a:pP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buFontTx/>
              <a:buNone/>
            </a:pP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0" indent="0">
              <a:buFontTx/>
              <a:buNone/>
            </a:pPr>
            <a:r>
              <a:rPr lang="pt-BR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07504" y="1556792"/>
            <a:ext cx="4104456" cy="44644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3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800">
                <a:solidFill>
                  <a:schemeClr val="bg2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Blip>
                <a:blip r:embed="rId2"/>
              </a:buBlip>
              <a:defRPr sz="2400">
                <a:solidFill>
                  <a:schemeClr val="bg2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000">
                <a:solidFill>
                  <a:schemeClr val="bg2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2000">
                <a:solidFill>
                  <a:schemeClr val="bg2"/>
                </a:solidFill>
                <a:effectLst/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1" dirty="0" smtClean="0">
                <a:solidFill>
                  <a:schemeClr val="tx1"/>
                </a:solidFill>
              </a:rPr>
              <a:t>Exemplo 1:</a:t>
            </a:r>
          </a:p>
          <a:p>
            <a:pPr marL="0" indent="0">
              <a:buFontTx/>
              <a:buNone/>
            </a:pPr>
            <a:endParaRPr lang="pt-BR" sz="16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pt-BR" sz="1600" dirty="0" smtClean="0">
                <a:solidFill>
                  <a:schemeClr val="tx1"/>
                </a:solidFill>
              </a:rPr>
              <a:t>“Crie um programa que represente o conteúdo da tabela de notas abaixo e escreva a média de cada uma dos alunos”</a:t>
            </a:r>
          </a:p>
          <a:p>
            <a:pPr marL="0" indent="0">
              <a:buFontTx/>
              <a:buNone/>
            </a:pPr>
            <a:endParaRPr lang="pt-BR" sz="1900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214624" y="1340768"/>
            <a:ext cx="0" cy="5328592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60592"/>
              </p:ext>
            </p:extLst>
          </p:nvPr>
        </p:nvGraphicFramePr>
        <p:xfrm>
          <a:off x="323526" y="3425408"/>
          <a:ext cx="352839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396"/>
                <a:gridCol w="814333"/>
                <a:gridCol w="814333"/>
                <a:gridCol w="814332"/>
              </a:tblGrid>
              <a:tr h="370840">
                <a:tc>
                  <a:txBody>
                    <a:bodyPr/>
                    <a:lstStyle/>
                    <a:p>
                      <a:endParaRPr lang="pt-BR" sz="1400" b="0" i="0" u="none" strike="noStrike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u="none" strike="noStrik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Nota1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Nota2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Nota3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Aluno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7.5</a:t>
                      </a:r>
                      <a:endParaRPr lang="pt-BR" sz="1400" b="0" i="0" u="none" strike="noStrike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8.5</a:t>
                      </a:r>
                      <a:endParaRPr lang="pt-BR" sz="1400" b="0" i="0" u="none" strike="noStrike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7.8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Aluno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8.4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10.0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9.5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Aluno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9.2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6.8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9.1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Aluno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4.0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5.2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4.6</a:t>
                      </a:r>
                      <a:endParaRPr lang="pt-BR" sz="1400" b="0" i="0" u="none" strike="noStrike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Aluno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5.7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3.4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4.3</a:t>
                      </a:r>
                      <a:endParaRPr lang="pt-BR" sz="1400" b="0" i="0" u="none" strike="noStrike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Aluno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4.3 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6.0 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strike="noStrike" kern="1200" baseline="0" dirty="0" smtClean="0">
                          <a:solidFill>
                            <a:sysClr val="windowText" lastClr="000000"/>
                          </a:solidFill>
                        </a:rPr>
                        <a:t>5.8</a:t>
                      </a:r>
                      <a:endParaRPr lang="pt-B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altLang="en-US" sz="2400" dirty="0"/>
              <a:t>Podemos armazenar um conjunto de valores na memória do computador através do uso de </a:t>
            </a:r>
            <a:r>
              <a:rPr lang="pt-BR" altLang="en-US" sz="2400" b="1" dirty="0"/>
              <a:t>vetores (</a:t>
            </a:r>
            <a:r>
              <a:rPr lang="pt-BR" altLang="en-US" sz="2400" b="1" dirty="0" err="1" smtClean="0"/>
              <a:t>arrays</a:t>
            </a:r>
            <a:r>
              <a:rPr lang="pt-BR" altLang="en-US" sz="2400" b="1" dirty="0" smtClean="0"/>
              <a:t>)</a:t>
            </a:r>
            <a:endParaRPr lang="pt-BR" altLang="en-US" sz="2400" b="1" dirty="0"/>
          </a:p>
          <a:p>
            <a:endParaRPr lang="pt-BR" altLang="en-US" sz="2400" dirty="0" smtClean="0"/>
          </a:p>
          <a:p>
            <a:r>
              <a:rPr lang="pt-BR" altLang="en-US" sz="2400" dirty="0" smtClean="0"/>
              <a:t>O </a:t>
            </a:r>
            <a:r>
              <a:rPr lang="pt-BR" altLang="en-US" sz="2400" dirty="0"/>
              <a:t>vetor é a forma mais simples de </a:t>
            </a:r>
            <a:r>
              <a:rPr lang="pt-BR" altLang="en-US" sz="2400" b="1" dirty="0"/>
              <a:t>organizarmos dados </a:t>
            </a:r>
            <a:r>
              <a:rPr lang="pt-BR" altLang="en-US" sz="2400" dirty="0"/>
              <a:t>na memória do computador. </a:t>
            </a:r>
          </a:p>
          <a:p>
            <a:endParaRPr lang="pt-BR" altLang="en-US" sz="2400" dirty="0" smtClean="0"/>
          </a:p>
          <a:p>
            <a:r>
              <a:rPr lang="pt-BR" altLang="en-US" sz="2400" dirty="0" smtClean="0"/>
              <a:t>Com </a:t>
            </a:r>
            <a:r>
              <a:rPr lang="pt-BR" altLang="en-US" sz="2400" dirty="0"/>
              <a:t>vetores, os valores são armazenados na memória do computador </a:t>
            </a:r>
            <a:r>
              <a:rPr lang="pt-BR" altLang="en-US" sz="2400" b="1" dirty="0"/>
              <a:t>em </a:t>
            </a:r>
            <a:r>
              <a:rPr lang="pt-BR" altLang="en-US" sz="2400" b="1" dirty="0" smtClean="0"/>
              <a:t>sequência</a:t>
            </a:r>
            <a:r>
              <a:rPr lang="pt-BR" altLang="en-US" sz="2400" dirty="0"/>
              <a:t>, um após o outro, e podemos livremente acessar qualquer valor do conjunto.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6940" y="274638"/>
            <a:ext cx="85689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Vetores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e Mapas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É possível utilizar matrizes para representar cenários e mapas.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Exemplo</a:t>
            </a:r>
            <a:r>
              <a:rPr lang="pt-BR" sz="2000" dirty="0"/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212976"/>
            <a:ext cx="1628697" cy="278128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429393"/>
            <a:ext cx="2996803" cy="2544750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3563888" y="4221088"/>
            <a:ext cx="1080120" cy="7920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917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e Mapas – Exemplo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Gerar aleatoriamente uma matriz desenha-la na tela usando cores.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2924944"/>
            <a:ext cx="21812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6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8" y="4634019"/>
            <a:ext cx="3744416" cy="220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251520" y="256868"/>
            <a:ext cx="8640960" cy="6370975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pt-BR" sz="1400" dirty="0"/>
          </a:p>
          <a:p>
            <a:r>
              <a:rPr lang="pt-BR" sz="1400" dirty="0"/>
              <a:t>local mapa = {} 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/>
              <a:t>love.load</a:t>
            </a:r>
            <a:r>
              <a:rPr lang="pt-BR" sz="1400" dirty="0"/>
              <a:t>() </a:t>
            </a:r>
          </a:p>
          <a:p>
            <a:r>
              <a:rPr lang="pt-BR" sz="1400" dirty="0" smtClean="0"/>
              <a:t>   for </a:t>
            </a:r>
            <a:r>
              <a:rPr lang="pt-BR" sz="1400" dirty="0"/>
              <a:t>i=1, 26, 1 do </a:t>
            </a:r>
            <a:r>
              <a:rPr lang="pt-BR" sz="1400" dirty="0" smtClean="0"/>
              <a:t>   </a:t>
            </a:r>
            <a:r>
              <a:rPr lang="pt-BR" sz="1400" dirty="0" smtClean="0">
                <a:solidFill>
                  <a:srgbClr val="00B050"/>
                </a:solidFill>
              </a:rPr>
              <a:t>--</a:t>
            </a:r>
            <a:r>
              <a:rPr lang="pt-BR" sz="1400" dirty="0">
                <a:solidFill>
                  <a:srgbClr val="00B050"/>
                </a:solidFill>
              </a:rPr>
              <a:t>Gera aleatoriamente uma matriz 26 x 20 </a:t>
            </a:r>
          </a:p>
          <a:p>
            <a:r>
              <a:rPr lang="pt-BR" sz="1400" dirty="0" smtClean="0"/>
              <a:t>      mapa[i</a:t>
            </a:r>
            <a:r>
              <a:rPr lang="pt-BR" sz="1400" dirty="0"/>
              <a:t>] = {} </a:t>
            </a:r>
          </a:p>
          <a:p>
            <a:r>
              <a:rPr lang="pt-BR" sz="1400" dirty="0" smtClean="0"/>
              <a:t>         for </a:t>
            </a:r>
            <a:r>
              <a:rPr lang="pt-BR" sz="1400" dirty="0"/>
              <a:t>j=1, 20, 1 do </a:t>
            </a:r>
          </a:p>
          <a:p>
            <a:r>
              <a:rPr lang="pt-BR" sz="1400" dirty="0" smtClean="0"/>
              <a:t>            mapa[i</a:t>
            </a:r>
            <a:r>
              <a:rPr lang="pt-BR" sz="1400" dirty="0"/>
              <a:t>][j] = </a:t>
            </a:r>
            <a:r>
              <a:rPr lang="pt-BR" sz="1400" dirty="0" err="1"/>
              <a:t>love.math.random</a:t>
            </a:r>
            <a:r>
              <a:rPr lang="pt-BR" sz="1400" dirty="0"/>
              <a:t>(0, 3) </a:t>
            </a:r>
          </a:p>
          <a:p>
            <a:r>
              <a:rPr lang="pt-BR" sz="1400" dirty="0" smtClean="0"/>
              <a:t>         </a:t>
            </a:r>
            <a:r>
              <a:rPr lang="pt-BR" sz="1400" dirty="0" err="1" smtClean="0"/>
              <a:t>end</a:t>
            </a:r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end</a:t>
            </a:r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 err="1" smtClean="0"/>
              <a:t>end</a:t>
            </a:r>
            <a:endParaRPr lang="pt-BR" sz="1400" dirty="0" smtClean="0"/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 err="1"/>
              <a:t>function</a:t>
            </a:r>
            <a:r>
              <a:rPr lang="pt-BR" sz="1400" dirty="0"/>
              <a:t> </a:t>
            </a:r>
            <a:r>
              <a:rPr lang="pt-BR" sz="1400" dirty="0" err="1"/>
              <a:t>love.draw</a:t>
            </a:r>
            <a:r>
              <a:rPr lang="pt-BR" sz="1400" dirty="0"/>
              <a:t>() </a:t>
            </a:r>
          </a:p>
          <a:p>
            <a:r>
              <a:rPr lang="pt-BR" sz="1400" dirty="0" smtClean="0"/>
              <a:t>   for </a:t>
            </a:r>
            <a:r>
              <a:rPr lang="pt-BR" sz="1400" dirty="0"/>
              <a:t>i=1, 26, 1 do </a:t>
            </a:r>
            <a:r>
              <a:rPr lang="pt-BR" sz="1400" dirty="0" smtClean="0"/>
              <a:t>   </a:t>
            </a:r>
            <a:r>
              <a:rPr lang="pt-BR" sz="1400" dirty="0" smtClean="0">
                <a:solidFill>
                  <a:srgbClr val="00B050"/>
                </a:solidFill>
              </a:rPr>
              <a:t>--</a:t>
            </a:r>
            <a:r>
              <a:rPr lang="pt-BR" sz="1400" dirty="0">
                <a:solidFill>
                  <a:srgbClr val="00B050"/>
                </a:solidFill>
              </a:rPr>
              <a:t>Percorre a matriz e desenha quadrados coloridos</a:t>
            </a:r>
            <a:r>
              <a:rPr lang="pt-BR" sz="1400" dirty="0"/>
              <a:t> </a:t>
            </a:r>
          </a:p>
          <a:p>
            <a:r>
              <a:rPr lang="pt-BR" sz="1400" dirty="0" smtClean="0"/>
              <a:t>      for </a:t>
            </a:r>
            <a:r>
              <a:rPr lang="pt-BR" sz="1400" dirty="0"/>
              <a:t>j=1, 20, 1 do </a:t>
            </a:r>
          </a:p>
          <a:p>
            <a:r>
              <a:rPr lang="en-US" sz="1400" dirty="0" smtClean="0"/>
              <a:t>         if </a:t>
            </a:r>
            <a:r>
              <a:rPr lang="en-US" sz="1400" dirty="0"/>
              <a:t>(</a:t>
            </a:r>
            <a:r>
              <a:rPr lang="en-US" sz="1400" dirty="0" err="1"/>
              <a:t>mapa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][j] == 0) then </a:t>
            </a:r>
          </a:p>
          <a:p>
            <a:r>
              <a:rPr lang="pt-BR" sz="1400" dirty="0" smtClean="0"/>
              <a:t>            </a:t>
            </a:r>
            <a:r>
              <a:rPr lang="pt-BR" sz="1400" dirty="0" err="1" smtClean="0"/>
              <a:t>love.graphics.setColor</a:t>
            </a:r>
            <a:r>
              <a:rPr lang="pt-BR" sz="1400" dirty="0" smtClean="0"/>
              <a:t>(255,0,0</a:t>
            </a:r>
            <a:r>
              <a:rPr lang="pt-BR" sz="1400" dirty="0"/>
              <a:t>) </a:t>
            </a:r>
          </a:p>
          <a:p>
            <a:r>
              <a:rPr lang="en-US" sz="1400" dirty="0" smtClean="0"/>
              <a:t>         </a:t>
            </a:r>
            <a:r>
              <a:rPr lang="en-US" sz="1400" dirty="0" err="1" smtClean="0"/>
              <a:t>elseif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mapa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][j] == 1) then </a:t>
            </a:r>
          </a:p>
          <a:p>
            <a:r>
              <a:rPr lang="pt-BR" sz="1400" dirty="0" smtClean="0"/>
              <a:t>            </a:t>
            </a:r>
            <a:r>
              <a:rPr lang="pt-BR" sz="1400" dirty="0" err="1" smtClean="0"/>
              <a:t>love.graphics.setColor</a:t>
            </a:r>
            <a:r>
              <a:rPr lang="pt-BR" sz="1400" dirty="0" smtClean="0"/>
              <a:t>(0,255,0</a:t>
            </a:r>
            <a:r>
              <a:rPr lang="pt-BR" sz="1400" dirty="0"/>
              <a:t>) </a:t>
            </a:r>
          </a:p>
          <a:p>
            <a:r>
              <a:rPr lang="en-US" sz="1400" dirty="0" smtClean="0"/>
              <a:t>         </a:t>
            </a:r>
            <a:r>
              <a:rPr lang="en-US" sz="1400" dirty="0" err="1" smtClean="0"/>
              <a:t>elseif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mapa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][j] == 2) then </a:t>
            </a:r>
          </a:p>
          <a:p>
            <a:r>
              <a:rPr lang="pt-BR" sz="1400" dirty="0" smtClean="0"/>
              <a:t>            </a:t>
            </a:r>
            <a:r>
              <a:rPr lang="pt-BR" sz="1400" dirty="0" err="1" smtClean="0"/>
              <a:t>love.graphics.setColor</a:t>
            </a:r>
            <a:r>
              <a:rPr lang="pt-BR" sz="1400" dirty="0" smtClean="0"/>
              <a:t>(0,0,255</a:t>
            </a:r>
            <a:r>
              <a:rPr lang="pt-BR" sz="1400" dirty="0"/>
              <a:t>) </a:t>
            </a:r>
          </a:p>
          <a:p>
            <a:r>
              <a:rPr lang="en-US" sz="1400" dirty="0" smtClean="0"/>
              <a:t>         </a:t>
            </a:r>
            <a:r>
              <a:rPr lang="en-US" sz="1400" dirty="0" err="1" smtClean="0"/>
              <a:t>elseif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mapa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][j] == 3) then </a:t>
            </a:r>
          </a:p>
          <a:p>
            <a:r>
              <a:rPr lang="pt-BR" sz="1400" dirty="0" smtClean="0"/>
              <a:t>            </a:t>
            </a:r>
            <a:r>
              <a:rPr lang="pt-BR" sz="1400" dirty="0" err="1" smtClean="0"/>
              <a:t>love.graphics.setColor</a:t>
            </a:r>
            <a:r>
              <a:rPr lang="pt-BR" sz="1400" dirty="0" smtClean="0"/>
              <a:t>(255,255,0</a:t>
            </a:r>
            <a:r>
              <a:rPr lang="pt-BR" sz="1400" dirty="0"/>
              <a:t>) </a:t>
            </a:r>
          </a:p>
          <a:p>
            <a:r>
              <a:rPr lang="pt-BR" sz="1400" dirty="0" smtClean="0"/>
              <a:t>         </a:t>
            </a:r>
            <a:r>
              <a:rPr lang="pt-BR" sz="1400" dirty="0" err="1" smtClean="0"/>
              <a:t>end</a:t>
            </a:r>
            <a:r>
              <a:rPr lang="pt-BR" sz="1400" dirty="0" smtClean="0"/>
              <a:t> </a:t>
            </a:r>
            <a:endParaRPr lang="pt-BR" sz="1400" dirty="0"/>
          </a:p>
          <a:p>
            <a:r>
              <a:rPr lang="en-US" sz="1400" dirty="0" smtClean="0"/>
              <a:t>         </a:t>
            </a:r>
            <a:r>
              <a:rPr lang="en-US" sz="1400" dirty="0" err="1" smtClean="0"/>
              <a:t>love.graphics.rectangle</a:t>
            </a:r>
            <a:r>
              <a:rPr lang="en-US" sz="1400" dirty="0"/>
              <a:t>("fill", (</a:t>
            </a:r>
            <a:r>
              <a:rPr lang="en-US" sz="1400" dirty="0" err="1"/>
              <a:t>i</a:t>
            </a:r>
            <a:r>
              <a:rPr lang="en-US" sz="1400" dirty="0"/>
              <a:t> * 30)-20, (j * 30)-30, 30, 30) </a:t>
            </a:r>
          </a:p>
          <a:p>
            <a:r>
              <a:rPr lang="pt-BR" sz="1400" dirty="0" smtClean="0"/>
              <a:t>      </a:t>
            </a:r>
            <a:r>
              <a:rPr lang="pt-BR" sz="1400" dirty="0" err="1" smtClean="0"/>
              <a:t>end</a:t>
            </a:r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end</a:t>
            </a:r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 err="1"/>
              <a:t>end</a:t>
            </a:r>
            <a:r>
              <a:rPr lang="pt-BR" sz="1400" dirty="0"/>
              <a:t> </a:t>
            </a:r>
            <a:endParaRPr lang="en-US" altLang="en-US" sz="1200" noProof="1">
              <a:latin typeface="Courier New" pitchFamily="49" charset="0"/>
            </a:endParaRPr>
          </a:p>
          <a:p>
            <a:endParaRPr lang="en-US" altLang="en-US" sz="1400" noProof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e Mapas – Exemplo 1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61086"/>
            <a:ext cx="5808021" cy="45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42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e Mapas – Exemplo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smtClean="0"/>
              <a:t>Ler uma matriz de um arquivo de texto desenha-la na tela usando cores.	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3563888" y="2996952"/>
            <a:ext cx="2213992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r>
              <a:rPr lang="pt-BR" dirty="0" smtClean="0"/>
              <a:t>Mapa.txt </a:t>
            </a:r>
            <a:endParaRPr lang="pt-BR" dirty="0" smtClean="0">
              <a:latin typeface="Courier New" panose="02070309020205020404" pitchFamily="49" charset="0"/>
            </a:endParaRPr>
          </a:p>
          <a:p>
            <a:pPr algn="ctr"/>
            <a:endParaRPr lang="pt-BR" dirty="0" smtClean="0">
              <a:latin typeface="Courier New" panose="02070309020205020404" pitchFamily="49" charset="0"/>
            </a:endParaRPr>
          </a:p>
          <a:p>
            <a:pPr algn="ctr"/>
            <a:r>
              <a:rPr lang="pt-BR" dirty="0" smtClean="0">
                <a:latin typeface="Courier New" panose="02070309020205020404" pitchFamily="49" charset="0"/>
              </a:rPr>
              <a:t>GGGGGGAGGGGGGG </a:t>
            </a:r>
            <a:endParaRPr lang="pt-BR" dirty="0">
              <a:latin typeface="Courier New" panose="02070309020205020404" pitchFamily="49" charset="0"/>
            </a:endParaRP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GGGGGGAGGGGGGG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GGGGGGAGGGGGGG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GGGGGGAGGGGGGG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GGGGGGAAAGGGGG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GGGGGGGGAGGGGG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GGGGGGGGAGGGGG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PPPPPPPPAPPPPP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AAAAAAAAAAAAAA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AAAAAAAAAAAAAA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457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8" y="4634019"/>
            <a:ext cx="3744416" cy="220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251520" y="1908696"/>
            <a:ext cx="8640960" cy="4616648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1400" noProof="1">
                <a:latin typeface="Courier New" pitchFamily="49" charset="0"/>
              </a:rPr>
              <a:t>local mapa </a:t>
            </a:r>
            <a:r>
              <a:rPr lang="en-US" altLang="en-US" sz="1400" noProof="1">
                <a:latin typeface="Courier New" pitchFamily="49" charset="0"/>
              </a:rPr>
              <a:t>= </a:t>
            </a:r>
            <a:r>
              <a:rPr lang="en-US" altLang="en-US" sz="1400" noProof="1" smtClean="0">
                <a:latin typeface="Courier New" pitchFamily="49" charset="0"/>
              </a:rPr>
              <a:t>{}</a:t>
            </a:r>
          </a:p>
          <a:p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>
                <a:latin typeface="Courier New" pitchFamily="49" charset="0"/>
              </a:rPr>
              <a:t>function LoadMap(filename</a:t>
            </a:r>
            <a:r>
              <a:rPr lang="en-US" altLang="en-US" sz="1400" noProof="1">
                <a:latin typeface="Courier New" pitchFamily="49" charset="0"/>
              </a:rPr>
              <a:t>) </a:t>
            </a:r>
            <a:r>
              <a:rPr lang="en-US" altLang="en-US" sz="1400" noProof="1" smtClean="0">
                <a:latin typeface="Courier New" pitchFamily="49" charset="0"/>
              </a:rPr>
              <a:t>        </a:t>
            </a:r>
            <a:r>
              <a:rPr lang="en-US" altLang="en-US" sz="1400" noProof="1" smtClean="0">
                <a:solidFill>
                  <a:srgbClr val="00B050"/>
                </a:solidFill>
                <a:latin typeface="Courier New" pitchFamily="49" charset="0"/>
              </a:rPr>
              <a:t>–-</a:t>
            </a:r>
            <a:r>
              <a:rPr lang="en-US" altLang="en-US" sz="1400" noProof="1">
                <a:solidFill>
                  <a:srgbClr val="00B050"/>
                </a:solidFill>
                <a:latin typeface="Courier New" pitchFamily="49" charset="0"/>
              </a:rPr>
              <a:t>Le o conteúdo do arquivo para a matriz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local </a:t>
            </a:r>
            <a:r>
              <a:rPr lang="en-US" altLang="en-US" sz="1400" noProof="1">
                <a:latin typeface="Courier New" pitchFamily="49" charset="0"/>
              </a:rPr>
              <a:t>file = io.open(filename)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local </a:t>
            </a:r>
            <a:r>
              <a:rPr lang="en-US" altLang="en-US" sz="1400" noProof="1">
                <a:latin typeface="Courier New" pitchFamily="49" charset="0"/>
              </a:rPr>
              <a:t>i = 1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for </a:t>
            </a:r>
            <a:r>
              <a:rPr lang="en-US" altLang="en-US" sz="1400" noProof="1">
                <a:latin typeface="Courier New" pitchFamily="49" charset="0"/>
              </a:rPr>
              <a:t>line in file:lines() do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mapa[i</a:t>
            </a:r>
            <a:r>
              <a:rPr lang="en-US" altLang="en-US" sz="1400" noProof="1">
                <a:latin typeface="Courier New" pitchFamily="49" charset="0"/>
              </a:rPr>
              <a:t>] = {}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for </a:t>
            </a:r>
            <a:r>
              <a:rPr lang="en-US" altLang="en-US" sz="1400" noProof="1">
                <a:latin typeface="Courier New" pitchFamily="49" charset="0"/>
              </a:rPr>
              <a:t>j=1, #line, 1 do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mapa[i</a:t>
            </a:r>
            <a:r>
              <a:rPr lang="en-US" altLang="en-US" sz="1400" noProof="1">
                <a:latin typeface="Courier New" pitchFamily="49" charset="0"/>
              </a:rPr>
              <a:t>][j] = line:sub(j,j)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end</a:t>
            </a:r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      i </a:t>
            </a:r>
            <a:r>
              <a:rPr lang="en-US" altLang="en-US" sz="1400" noProof="1">
                <a:latin typeface="Courier New" pitchFamily="49" charset="0"/>
              </a:rPr>
              <a:t>= i + 1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end</a:t>
            </a:r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   file:close</a:t>
            </a:r>
            <a:r>
              <a:rPr lang="en-US" altLang="en-US" sz="1400" noProof="1">
                <a:latin typeface="Courier New" pitchFamily="49" charset="0"/>
              </a:rPr>
              <a:t>()</a:t>
            </a:r>
          </a:p>
          <a:p>
            <a:r>
              <a:rPr lang="en-US" altLang="en-US" sz="1400" noProof="1">
                <a:latin typeface="Courier New" pitchFamily="49" charset="0"/>
              </a:rPr>
              <a:t>end</a:t>
            </a:r>
          </a:p>
          <a:p>
            <a:endParaRPr lang="en-US" altLang="en-US" sz="1400" noProof="1" smtClean="0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function </a:t>
            </a:r>
            <a:r>
              <a:rPr lang="en-US" altLang="en-US" sz="1400" noProof="1">
                <a:latin typeface="Courier New" pitchFamily="49" charset="0"/>
              </a:rPr>
              <a:t>love.load()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LoadMap</a:t>
            </a:r>
            <a:r>
              <a:rPr lang="en-US" altLang="en-US" sz="1400" noProof="1">
                <a:latin typeface="Courier New" pitchFamily="49" charset="0"/>
              </a:rPr>
              <a:t>("Mapa.txt")</a:t>
            </a:r>
          </a:p>
          <a:p>
            <a:r>
              <a:rPr lang="en-US" altLang="en-US" sz="1400" noProof="1">
                <a:latin typeface="Courier New" pitchFamily="49" charset="0"/>
              </a:rPr>
              <a:t>end</a:t>
            </a:r>
          </a:p>
          <a:p>
            <a:r>
              <a:rPr lang="en-US" altLang="en-US" sz="1400" noProof="1">
                <a:latin typeface="Courier New" pitchFamily="49" charset="0"/>
              </a:rPr>
              <a:t>.</a:t>
            </a:r>
          </a:p>
          <a:p>
            <a:r>
              <a:rPr lang="en-US" altLang="en-US" sz="1400" noProof="1">
                <a:latin typeface="Courier New" pitchFamily="49" charset="0"/>
              </a:rPr>
              <a:t>.</a:t>
            </a:r>
          </a:p>
          <a:p>
            <a:r>
              <a:rPr lang="en-US" altLang="en-US" sz="1400" noProof="1">
                <a:latin typeface="Courier New" pitchFamily="49" charset="0"/>
              </a:rPr>
              <a:t>.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Matrizes e Mapas – Exemplo 2</a:t>
            </a:r>
          </a:p>
        </p:txBody>
      </p:sp>
    </p:spTree>
    <p:extLst>
      <p:ext uri="{BB962C8B-B14F-4D97-AF65-F5344CB8AC3E}">
        <p14:creationId xmlns:p14="http://schemas.microsoft.com/office/powerpoint/2010/main" val="9224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8" y="4634019"/>
            <a:ext cx="3744416" cy="220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251520" y="2194986"/>
            <a:ext cx="8640960" cy="4185761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1400" noProof="1">
                <a:latin typeface="Courier New" pitchFamily="49" charset="0"/>
              </a:rPr>
              <a:t>.</a:t>
            </a:r>
          </a:p>
          <a:p>
            <a:r>
              <a:rPr lang="en-US" altLang="en-US" sz="1400" noProof="1">
                <a:latin typeface="Courier New" pitchFamily="49" charset="0"/>
              </a:rPr>
              <a:t>.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.</a:t>
            </a:r>
          </a:p>
          <a:p>
            <a:endParaRPr lang="en-US" altLang="en-US" sz="1400" noProof="1" smtClean="0">
              <a:latin typeface="Courier New" pitchFamily="49" charset="0"/>
            </a:endParaRPr>
          </a:p>
          <a:p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>
                <a:latin typeface="Courier New" pitchFamily="49" charset="0"/>
              </a:rPr>
              <a:t>function love.draw()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for </a:t>
            </a:r>
            <a:r>
              <a:rPr lang="en-US" altLang="en-US" sz="1400" noProof="1">
                <a:latin typeface="Courier New" pitchFamily="49" charset="0"/>
              </a:rPr>
              <a:t>i=1, 10, 1 </a:t>
            </a:r>
            <a:r>
              <a:rPr lang="en-US" altLang="en-US" sz="1400" noProof="1">
                <a:latin typeface="Courier New" pitchFamily="49" charset="0"/>
              </a:rPr>
              <a:t>do </a:t>
            </a:r>
            <a:r>
              <a:rPr lang="en-US" altLang="en-US" sz="1400" noProof="1" smtClean="0">
                <a:latin typeface="Courier New" pitchFamily="49" charset="0"/>
              </a:rPr>
              <a:t>      </a:t>
            </a:r>
            <a:r>
              <a:rPr lang="en-US" altLang="en-US" sz="1400" noProof="1" smtClean="0">
                <a:solidFill>
                  <a:srgbClr val="00B050"/>
                </a:solidFill>
                <a:latin typeface="Courier New" pitchFamily="49" charset="0"/>
              </a:rPr>
              <a:t>--</a:t>
            </a:r>
            <a:r>
              <a:rPr lang="en-US" altLang="en-US" sz="1400" noProof="1">
                <a:solidFill>
                  <a:srgbClr val="00B050"/>
                </a:solidFill>
                <a:latin typeface="Courier New" pitchFamily="49" charset="0"/>
              </a:rPr>
              <a:t>Percorre a matriz e desenha quadrados coloridos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for </a:t>
            </a:r>
            <a:r>
              <a:rPr lang="en-US" altLang="en-US" sz="1400" noProof="1">
                <a:latin typeface="Courier New" pitchFamily="49" charset="0"/>
              </a:rPr>
              <a:t>j=1, 14, 1 do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if </a:t>
            </a:r>
            <a:r>
              <a:rPr lang="en-US" altLang="en-US" sz="1400" noProof="1">
                <a:latin typeface="Courier New" pitchFamily="49" charset="0"/>
              </a:rPr>
              <a:t>(mapa[i][j] == "P") then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   love.graphics.setColor(230,235,134</a:t>
            </a:r>
            <a:r>
              <a:rPr lang="en-US" altLang="en-US" sz="1400" noProof="1">
                <a:latin typeface="Courier New" pitchFamily="49" charset="0"/>
              </a:rPr>
              <a:t>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elseif </a:t>
            </a:r>
            <a:r>
              <a:rPr lang="en-US" altLang="en-US" sz="1400" noProof="1">
                <a:latin typeface="Courier New" pitchFamily="49" charset="0"/>
              </a:rPr>
              <a:t>(mapa[i][j] == "G") then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   love.graphics.setColor(39,153,0</a:t>
            </a:r>
            <a:r>
              <a:rPr lang="en-US" altLang="en-US" sz="1400" noProof="1">
                <a:latin typeface="Courier New" pitchFamily="49" charset="0"/>
              </a:rPr>
              <a:t>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elseif </a:t>
            </a:r>
            <a:r>
              <a:rPr lang="en-US" altLang="en-US" sz="1400" noProof="1">
                <a:latin typeface="Courier New" pitchFamily="49" charset="0"/>
              </a:rPr>
              <a:t>(mapa[i][j] == "A") then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   love.graphics.setColor(63,125,232</a:t>
            </a:r>
            <a:r>
              <a:rPr lang="en-US" altLang="en-US" sz="1400" noProof="1">
                <a:latin typeface="Courier New" pitchFamily="49" charset="0"/>
              </a:rPr>
              <a:t>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end</a:t>
            </a:r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         love.graphics.rectangle</a:t>
            </a:r>
            <a:r>
              <a:rPr lang="en-US" altLang="en-US" sz="1400" noProof="1">
                <a:latin typeface="Courier New" pitchFamily="49" charset="0"/>
              </a:rPr>
              <a:t>("fill", (j * 50), (i * 50), 50, 50)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end</a:t>
            </a:r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   end</a:t>
            </a:r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>
                <a:latin typeface="Courier New" pitchFamily="49" charset="0"/>
              </a:rPr>
              <a:t>end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Matrizes e Mapas – Exemplo 2</a:t>
            </a:r>
          </a:p>
        </p:txBody>
      </p:sp>
    </p:spTree>
    <p:extLst>
      <p:ext uri="{BB962C8B-B14F-4D97-AF65-F5344CB8AC3E}">
        <p14:creationId xmlns:p14="http://schemas.microsoft.com/office/powerpoint/2010/main" val="35503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8" y="4634019"/>
            <a:ext cx="3744416" cy="220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Matrizes e Mapas – Exemplo 2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57" y="1417638"/>
            <a:ext cx="6645085" cy="52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e Mapas – Exemplo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smtClean="0"/>
              <a:t>Ler uma matriz de um arquivo de texto desenha-la na tela usando imagens.	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899592" y="2636912"/>
            <a:ext cx="2213992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r>
              <a:rPr lang="pt-BR" dirty="0" smtClean="0"/>
              <a:t>Mapa.txt </a:t>
            </a:r>
            <a:endParaRPr lang="pt-BR" dirty="0" smtClean="0">
              <a:latin typeface="Courier New" panose="02070309020205020404" pitchFamily="49" charset="0"/>
            </a:endParaRPr>
          </a:p>
          <a:p>
            <a:pPr algn="ctr"/>
            <a:endParaRPr lang="pt-BR" dirty="0" smtClean="0">
              <a:latin typeface="Courier New" panose="02070309020205020404" pitchFamily="49" charset="0"/>
            </a:endParaRPr>
          </a:p>
          <a:p>
            <a:pPr algn="ctr"/>
            <a:r>
              <a:rPr lang="pt-BR" dirty="0" smtClean="0">
                <a:latin typeface="Courier New" panose="02070309020205020404" pitchFamily="49" charset="0"/>
              </a:rPr>
              <a:t>GGGGGGAGGGGGGG </a:t>
            </a:r>
            <a:endParaRPr lang="pt-BR" dirty="0">
              <a:latin typeface="Courier New" panose="02070309020205020404" pitchFamily="49" charset="0"/>
            </a:endParaRP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GGGGGGAGGGGGGG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GGGGGGAGGGGGGG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GGGGGGAGGGGGGG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GGGGGGAAAGGGGG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GGGGGGGGAGGGGG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GGGGGGGGAGGGGG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PPPPPPPPAPPPPP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AAAAAAAAAAAAAA </a:t>
            </a:r>
          </a:p>
          <a:p>
            <a:pPr algn="ctr"/>
            <a:r>
              <a:rPr lang="pt-BR" dirty="0">
                <a:latin typeface="Courier New" panose="02070309020205020404" pitchFamily="49" charset="0"/>
              </a:rPr>
              <a:t>AAAAAAAAAAAAAA 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11560" y="6167045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http://www.inf.puc-rio.br/~</a:t>
            </a:r>
            <a:r>
              <a:rPr lang="pt-BR" dirty="0" smtClean="0">
                <a:hlinkClick r:id="rId2"/>
              </a:rPr>
              <a:t>elima/intro-eng/tiles_exemplo.zip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77" y="4892719"/>
            <a:ext cx="897253" cy="86409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07" y="4869160"/>
            <a:ext cx="897253" cy="86409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995" y="3717031"/>
            <a:ext cx="897253" cy="864097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866804" y="2780928"/>
            <a:ext cx="1033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Imagens:</a:t>
            </a:r>
          </a:p>
        </p:txBody>
      </p:sp>
    </p:spTree>
    <p:extLst>
      <p:ext uri="{BB962C8B-B14F-4D97-AF65-F5344CB8AC3E}">
        <p14:creationId xmlns:p14="http://schemas.microsoft.com/office/powerpoint/2010/main" val="1052095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8" y="4634019"/>
            <a:ext cx="3744416" cy="220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251520" y="1908696"/>
            <a:ext cx="8640960" cy="4616648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1400" noProof="1">
                <a:latin typeface="Courier New" pitchFamily="49" charset="0"/>
              </a:rPr>
              <a:t>local mapa = {}</a:t>
            </a:r>
          </a:p>
          <a:p>
            <a:r>
              <a:rPr lang="en-US" altLang="en-US" sz="1400" noProof="1">
                <a:latin typeface="Courier New" pitchFamily="49" charset="0"/>
              </a:rPr>
              <a:t>local tile_grass</a:t>
            </a:r>
          </a:p>
          <a:p>
            <a:r>
              <a:rPr lang="en-US" altLang="en-US" sz="1400" noProof="1">
                <a:latin typeface="Courier New" pitchFamily="49" charset="0"/>
              </a:rPr>
              <a:t>local tile_water</a:t>
            </a:r>
          </a:p>
          <a:p>
            <a:r>
              <a:rPr lang="en-US" altLang="en-US" sz="1400" noProof="1">
                <a:latin typeface="Courier New" pitchFamily="49" charset="0"/>
              </a:rPr>
              <a:t>local tile_sand</a:t>
            </a:r>
          </a:p>
          <a:p>
            <a:endParaRPr lang="en-US" altLang="en-US" sz="1400" noProof="1" smtClean="0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function </a:t>
            </a:r>
            <a:r>
              <a:rPr lang="en-US" altLang="en-US" sz="1400" noProof="1">
                <a:latin typeface="Courier New" pitchFamily="49" charset="0"/>
              </a:rPr>
              <a:t>LoadMap(filename</a:t>
            </a:r>
            <a:r>
              <a:rPr lang="en-US" altLang="en-US" sz="1400" noProof="1" smtClean="0">
                <a:latin typeface="Courier New" pitchFamily="49" charset="0"/>
              </a:rPr>
              <a:t>)          </a:t>
            </a:r>
            <a:r>
              <a:rPr lang="en-US" altLang="en-US" sz="1400" noProof="1" smtClean="0">
                <a:solidFill>
                  <a:srgbClr val="00B050"/>
                </a:solidFill>
                <a:latin typeface="Courier New" pitchFamily="49" charset="0"/>
              </a:rPr>
              <a:t>–- Lê </a:t>
            </a:r>
            <a:r>
              <a:rPr lang="en-US" altLang="en-US" sz="1400" noProof="1">
                <a:solidFill>
                  <a:srgbClr val="00B050"/>
                </a:solidFill>
                <a:latin typeface="Courier New" pitchFamily="49" charset="0"/>
              </a:rPr>
              <a:t>o conteúdo do arquivo para a matriz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local </a:t>
            </a:r>
            <a:r>
              <a:rPr lang="en-US" altLang="en-US" sz="1400" noProof="1">
                <a:latin typeface="Courier New" pitchFamily="49" charset="0"/>
              </a:rPr>
              <a:t>file = io.open(filename)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local </a:t>
            </a:r>
            <a:r>
              <a:rPr lang="en-US" altLang="en-US" sz="1400" noProof="1">
                <a:latin typeface="Courier New" pitchFamily="49" charset="0"/>
              </a:rPr>
              <a:t>i = 1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for </a:t>
            </a:r>
            <a:r>
              <a:rPr lang="en-US" altLang="en-US" sz="1400" noProof="1">
                <a:latin typeface="Courier New" pitchFamily="49" charset="0"/>
              </a:rPr>
              <a:t>line in file:lines() do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mapa[i</a:t>
            </a:r>
            <a:r>
              <a:rPr lang="en-US" altLang="en-US" sz="1400" noProof="1">
                <a:latin typeface="Courier New" pitchFamily="49" charset="0"/>
              </a:rPr>
              <a:t>] = {}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for </a:t>
            </a:r>
            <a:r>
              <a:rPr lang="en-US" altLang="en-US" sz="1400" noProof="1">
                <a:latin typeface="Courier New" pitchFamily="49" charset="0"/>
              </a:rPr>
              <a:t>j=1, #line, 1 do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mapa[i</a:t>
            </a:r>
            <a:r>
              <a:rPr lang="en-US" altLang="en-US" sz="1400" noProof="1">
                <a:latin typeface="Courier New" pitchFamily="49" charset="0"/>
              </a:rPr>
              <a:t>][j] = line:sub(j,j)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end</a:t>
            </a:r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      i </a:t>
            </a:r>
            <a:r>
              <a:rPr lang="en-US" altLang="en-US" sz="1400" noProof="1">
                <a:latin typeface="Courier New" pitchFamily="49" charset="0"/>
              </a:rPr>
              <a:t>= i + 1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end</a:t>
            </a:r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   file:close</a:t>
            </a:r>
            <a:r>
              <a:rPr lang="en-US" altLang="en-US" sz="1400" noProof="1">
                <a:latin typeface="Courier New" pitchFamily="49" charset="0"/>
              </a:rPr>
              <a:t>()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end</a:t>
            </a:r>
          </a:p>
          <a:p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>
                <a:latin typeface="Courier New" pitchFamily="49" charset="0"/>
              </a:rPr>
              <a:t>.</a:t>
            </a:r>
          </a:p>
          <a:p>
            <a:r>
              <a:rPr lang="en-US" altLang="en-US" sz="1400" noProof="1">
                <a:latin typeface="Courier New" pitchFamily="49" charset="0"/>
              </a:rPr>
              <a:t>.</a:t>
            </a:r>
          </a:p>
          <a:p>
            <a:r>
              <a:rPr lang="en-US" altLang="en-US" sz="1400" noProof="1">
                <a:latin typeface="Courier New" pitchFamily="49" charset="0"/>
              </a:rPr>
              <a:t>.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Matrizes e Mapas – Exemplo </a:t>
            </a:r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4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Em Lua, todas as estruturas de dados, incluindo vetores e matrizes, são representadas através de </a:t>
            </a:r>
            <a:r>
              <a:rPr lang="pt-BR" sz="2400" b="1" dirty="0"/>
              <a:t>tabelas</a:t>
            </a:r>
            <a:r>
              <a:rPr lang="pt-BR" sz="2400" dirty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Lua </a:t>
            </a:r>
            <a:r>
              <a:rPr lang="pt-BR" sz="2400" dirty="0"/>
              <a:t>implementa as tabelas de forma bem eficiente.</a:t>
            </a:r>
          </a:p>
          <a:p>
            <a:endParaRPr lang="pt-BR" sz="2400" dirty="0" smtClean="0"/>
          </a:p>
          <a:p>
            <a:r>
              <a:rPr lang="pt-BR" sz="2400" dirty="0" smtClean="0"/>
              <a:t>Muitos </a:t>
            </a:r>
            <a:r>
              <a:rPr lang="pt-BR" sz="2400" dirty="0"/>
              <a:t>algoritmos e estruturas de dados são implementados de forma muito mais simples usando tabelas.</a:t>
            </a:r>
          </a:p>
          <a:p>
            <a:endParaRPr lang="pt-BR" sz="2400" dirty="0" smtClean="0"/>
          </a:p>
          <a:p>
            <a:r>
              <a:rPr lang="pt-BR" sz="2400" dirty="0" smtClean="0"/>
              <a:t>Uma </a:t>
            </a:r>
            <a:r>
              <a:rPr lang="pt-BR" sz="2400" dirty="0"/>
              <a:t>tabela Lua é definida por um conjunto de</a:t>
            </a:r>
            <a:r>
              <a:rPr lang="pt-BR" sz="2400" b="1" dirty="0"/>
              <a:t> pares de chaves e dados</a:t>
            </a:r>
            <a:r>
              <a:rPr lang="pt-BR" sz="2400" dirty="0"/>
              <a:t>, onde os dados são referenciados pelas chaves.</a:t>
            </a:r>
          </a:p>
          <a:p>
            <a:pPr lvl="1"/>
            <a:r>
              <a:rPr lang="pt-BR" sz="2000" dirty="0" smtClean="0"/>
              <a:t>A </a:t>
            </a:r>
            <a:r>
              <a:rPr lang="pt-BR" sz="2000" dirty="0"/>
              <a:t>chave (índice) pode ser de qualquer tipo de dado (exceto nulo).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234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8" y="4634019"/>
            <a:ext cx="3744416" cy="220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251520" y="1340768"/>
            <a:ext cx="8640960" cy="5262979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1400" noProof="1">
                <a:latin typeface="Courier New" pitchFamily="49" charset="0"/>
              </a:rPr>
              <a:t>.</a:t>
            </a:r>
          </a:p>
          <a:p>
            <a:r>
              <a:rPr lang="en-US" altLang="en-US" sz="1400" noProof="1">
                <a:latin typeface="Courier New" pitchFamily="49" charset="0"/>
              </a:rPr>
              <a:t>.</a:t>
            </a:r>
          </a:p>
          <a:p>
            <a:r>
              <a:rPr lang="en-US" altLang="en-US" sz="1400" noProof="1">
                <a:latin typeface="Courier New" pitchFamily="49" charset="0"/>
              </a:rPr>
              <a:t>.</a:t>
            </a:r>
          </a:p>
          <a:p>
            <a:endParaRPr lang="en-US" altLang="en-US" sz="1400" noProof="1" smtClean="0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function </a:t>
            </a:r>
            <a:r>
              <a:rPr lang="en-US" altLang="en-US" sz="1400" noProof="1">
                <a:latin typeface="Courier New" pitchFamily="49" charset="0"/>
              </a:rPr>
              <a:t>love.load()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LoadMap</a:t>
            </a:r>
            <a:r>
              <a:rPr lang="en-US" altLang="en-US" sz="1400" noProof="1">
                <a:latin typeface="Courier New" pitchFamily="49" charset="0"/>
              </a:rPr>
              <a:t>("Mapa.txt")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tile_grass </a:t>
            </a:r>
            <a:r>
              <a:rPr lang="en-US" altLang="en-US" sz="1400" noProof="1">
                <a:latin typeface="Courier New" pitchFamily="49" charset="0"/>
              </a:rPr>
              <a:t>= love.graphics.newImage("grass.png")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tile_water </a:t>
            </a:r>
            <a:r>
              <a:rPr lang="en-US" altLang="en-US" sz="1400" noProof="1">
                <a:latin typeface="Courier New" pitchFamily="49" charset="0"/>
              </a:rPr>
              <a:t>= love.graphics.newImage("water.png")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tile_sand </a:t>
            </a:r>
            <a:r>
              <a:rPr lang="en-US" altLang="en-US" sz="1400" noProof="1">
                <a:latin typeface="Courier New" pitchFamily="49" charset="0"/>
              </a:rPr>
              <a:t>= love.graphics.newImage("sand.png")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end</a:t>
            </a:r>
          </a:p>
          <a:p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>
                <a:latin typeface="Courier New" pitchFamily="49" charset="0"/>
              </a:rPr>
              <a:t>function love.draw()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for </a:t>
            </a:r>
            <a:r>
              <a:rPr lang="en-US" altLang="en-US" sz="1400" noProof="1">
                <a:latin typeface="Courier New" pitchFamily="49" charset="0"/>
              </a:rPr>
              <a:t>i=1, 10, </a:t>
            </a:r>
            <a:r>
              <a:rPr lang="en-US" altLang="en-US" sz="1400" noProof="1">
                <a:latin typeface="Courier New" pitchFamily="49" charset="0"/>
              </a:rPr>
              <a:t>1 </a:t>
            </a:r>
            <a:r>
              <a:rPr lang="en-US" altLang="en-US" sz="1400" noProof="1" smtClean="0">
                <a:latin typeface="Courier New" pitchFamily="49" charset="0"/>
              </a:rPr>
              <a:t>do         </a:t>
            </a:r>
            <a:r>
              <a:rPr lang="en-US" altLang="en-US" sz="1400" noProof="1">
                <a:solidFill>
                  <a:srgbClr val="00B050"/>
                </a:solidFill>
                <a:latin typeface="Courier New" pitchFamily="49" charset="0"/>
              </a:rPr>
              <a:t>--Percorre a matriz e desenha quadrados imagens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for </a:t>
            </a:r>
            <a:r>
              <a:rPr lang="en-US" altLang="en-US" sz="1400" noProof="1">
                <a:latin typeface="Courier New" pitchFamily="49" charset="0"/>
              </a:rPr>
              <a:t>j=1, 14, 1 do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if </a:t>
            </a:r>
            <a:r>
              <a:rPr lang="en-US" altLang="en-US" sz="1400" noProof="1">
                <a:latin typeface="Courier New" pitchFamily="49" charset="0"/>
              </a:rPr>
              <a:t>(mapa[i][j] == "P") then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   love.graphics.draw(tile_sand</a:t>
            </a:r>
            <a:r>
              <a:rPr lang="en-US" altLang="en-US" sz="1400" noProof="1">
                <a:latin typeface="Courier New" pitchFamily="49" charset="0"/>
              </a:rPr>
              <a:t>, (j * 50), (i * 50))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elseif </a:t>
            </a:r>
            <a:r>
              <a:rPr lang="en-US" altLang="en-US" sz="1400" noProof="1">
                <a:latin typeface="Courier New" pitchFamily="49" charset="0"/>
              </a:rPr>
              <a:t>(mapa[i][j] == "G") then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   love.graphics.draw(tile_grass</a:t>
            </a:r>
            <a:r>
              <a:rPr lang="en-US" altLang="en-US" sz="1400" noProof="1">
                <a:latin typeface="Courier New" pitchFamily="49" charset="0"/>
              </a:rPr>
              <a:t>, (j * 50), (i * 50))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elseif </a:t>
            </a:r>
            <a:r>
              <a:rPr lang="en-US" altLang="en-US" sz="1400" noProof="1">
                <a:latin typeface="Courier New" pitchFamily="49" charset="0"/>
              </a:rPr>
              <a:t>(mapa[i][j] == "A") then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   love.graphics.draw(tile_water</a:t>
            </a:r>
            <a:r>
              <a:rPr lang="en-US" altLang="en-US" sz="1400" noProof="1">
                <a:latin typeface="Courier New" pitchFamily="49" charset="0"/>
              </a:rPr>
              <a:t>, (j * 50), (i * 50))</a:t>
            </a:r>
          </a:p>
          <a:p>
            <a:r>
              <a:rPr lang="en-US" altLang="en-US" sz="1400" noProof="1" smtClean="0">
                <a:latin typeface="Courier New" pitchFamily="49" charset="0"/>
              </a:rPr>
              <a:t>         end</a:t>
            </a:r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      end</a:t>
            </a:r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 smtClean="0">
                <a:latin typeface="Courier New" pitchFamily="49" charset="0"/>
              </a:rPr>
              <a:t>   end</a:t>
            </a:r>
            <a:endParaRPr lang="en-US" altLang="en-US" sz="1400" noProof="1">
              <a:latin typeface="Courier New" pitchFamily="49" charset="0"/>
            </a:endParaRPr>
          </a:p>
          <a:p>
            <a:r>
              <a:rPr lang="en-US" altLang="en-US" sz="1400" noProof="1">
                <a:latin typeface="Courier New" pitchFamily="49" charset="0"/>
              </a:rPr>
              <a:t>end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Matrizes e Mapas – Exemplo </a:t>
            </a:r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6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8" y="4634019"/>
            <a:ext cx="3744416" cy="220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Matrizes e Mapas – Exemplo </a:t>
            </a:r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57" y="1417638"/>
            <a:ext cx="6645085" cy="52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pt-BR" sz="2400" dirty="0"/>
              <a:t>Implemente um programa para exibir o mapa de um jogo de plataforma definido em um arquivo de texto.</a:t>
            </a:r>
            <a:endParaRPr lang="pt-BR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pPr lvl="1"/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457200" y="6167045"/>
            <a:ext cx="800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Mapa: </a:t>
            </a:r>
            <a:r>
              <a:rPr lang="pt-BR" dirty="0">
                <a:hlinkClick r:id="rId2"/>
              </a:rPr>
              <a:t>http://www.inf.puc-rio.br/~</a:t>
            </a:r>
            <a:r>
              <a:rPr lang="pt-BR" dirty="0" smtClean="0">
                <a:hlinkClick r:id="rId2"/>
              </a:rPr>
              <a:t>elima/intro-eng/mapa_exercicio3.zip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68" y="2564904"/>
            <a:ext cx="4402663" cy="344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20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pt-BR" sz="2400" dirty="0"/>
              <a:t>Continue o programa desenvolvido no exercício anterior implementando uma câmera virtual para permitir que o usuário possa movimentar a câmera e visualizar todo o mapa da cenário.</a:t>
            </a:r>
            <a:endParaRPr lang="pt-BR" sz="2400" dirty="0" smtClean="0"/>
          </a:p>
          <a:p>
            <a:pPr marL="457200" indent="-457200">
              <a:buFont typeface="+mj-lt"/>
              <a:buAutoNum type="arabicParenR" startAt="4"/>
            </a:pPr>
            <a:endParaRPr lang="en-US" sz="2400" dirty="0" smtClean="0"/>
          </a:p>
          <a:p>
            <a:pPr marL="457200" indent="-457200">
              <a:buFont typeface="+mj-lt"/>
              <a:buAutoNum type="arabicParenR" startAt="4"/>
            </a:pPr>
            <a:endParaRPr lang="en-US" sz="2400" dirty="0"/>
          </a:p>
          <a:p>
            <a:pPr marL="457200" indent="-457200">
              <a:buFont typeface="+mj-lt"/>
              <a:buAutoNum type="arabicParenR" startAt="4"/>
            </a:pPr>
            <a:endParaRPr lang="en-US" sz="2400" dirty="0" smtClean="0"/>
          </a:p>
          <a:p>
            <a:pPr marL="457200" indent="-457200">
              <a:buFont typeface="+mj-lt"/>
              <a:buAutoNum type="arabicParenR" startAt="4"/>
            </a:pPr>
            <a:endParaRPr lang="pt-BR" sz="2400" dirty="0" smtClean="0"/>
          </a:p>
          <a:p>
            <a:pPr marL="457200" indent="-457200">
              <a:buFont typeface="+mj-lt"/>
              <a:buAutoNum type="arabicParenR" startAt="4"/>
            </a:pPr>
            <a:endParaRPr lang="pt-BR" sz="2400" dirty="0"/>
          </a:p>
          <a:p>
            <a:pPr marL="914400" lvl="1" indent="-457200">
              <a:buFont typeface="+mj-lt"/>
              <a:buAutoNum type="arabicParenR" startAt="4"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68" y="3149678"/>
            <a:ext cx="4402663" cy="3447674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7526985" y="4293096"/>
            <a:ext cx="936104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755577" y="4293096"/>
            <a:ext cx="936104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882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pt-BR" sz="2800" b="1" dirty="0" smtClean="0"/>
              <a:t>Lista </a:t>
            </a:r>
            <a:r>
              <a:rPr lang="pt-BR" sz="2800" b="1" dirty="0"/>
              <a:t>de Exercícios </a:t>
            </a:r>
            <a:r>
              <a:rPr lang="pt-BR" sz="2800" b="1" dirty="0" smtClean="0"/>
              <a:t>05 – Vetores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http://www.inf.puc-rio.br/~abaffa/eng1000/</a:t>
            </a: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Enviar</a:t>
            </a:r>
            <a:r>
              <a:rPr lang="en-US" sz="2800" dirty="0"/>
              <a:t> para </a:t>
            </a:r>
            <a:r>
              <a:rPr lang="en-US" sz="2800" dirty="0">
                <a:hlinkClick r:id="rId3"/>
              </a:rPr>
              <a:t>abaffa@inf.puc-rio.br</a:t>
            </a:r>
            <a:r>
              <a:rPr lang="en-US" sz="2800" dirty="0"/>
              <a:t> </a:t>
            </a:r>
            <a:r>
              <a:rPr lang="en-US" sz="2800" dirty="0" err="1"/>
              <a:t>até</a:t>
            </a:r>
            <a:r>
              <a:rPr lang="en-US" sz="2800" dirty="0"/>
              <a:t> </a:t>
            </a:r>
            <a:r>
              <a:rPr lang="en-US" sz="2800" dirty="0" smtClean="0"/>
              <a:t>02/</a:t>
            </a:r>
            <a:r>
              <a:rPr lang="en-US" sz="2800" dirty="0" err="1" smtClean="0"/>
              <a:t>outubro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Assunto</a:t>
            </a:r>
            <a:r>
              <a:rPr lang="en-US" sz="2800" dirty="0"/>
              <a:t>: ENG01000 </a:t>
            </a:r>
            <a:r>
              <a:rPr lang="en-US" sz="2800" dirty="0" smtClean="0"/>
              <a:t>Ex05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Esquecer</a:t>
            </a:r>
            <a:r>
              <a:rPr lang="en-US" sz="2800" dirty="0"/>
              <a:t> de </a:t>
            </a:r>
            <a:r>
              <a:rPr lang="en-US" sz="2800" dirty="0" err="1"/>
              <a:t>colocar</a:t>
            </a:r>
            <a:r>
              <a:rPr lang="en-US" sz="2800" dirty="0"/>
              <a:t> </a:t>
            </a:r>
            <a:r>
              <a:rPr lang="en-US" sz="2800" dirty="0" err="1"/>
              <a:t>nome</a:t>
            </a:r>
            <a:r>
              <a:rPr lang="en-US" sz="2800" dirty="0"/>
              <a:t> e </a:t>
            </a:r>
            <a:r>
              <a:rPr lang="en-US" sz="2800" dirty="0" err="1"/>
              <a:t>matrícula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9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em Lua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Em Lua, vetores são implementados através da indexação de tabelas usando números inteiros.</a:t>
            </a:r>
          </a:p>
          <a:p>
            <a:endParaRPr lang="pt-BR" sz="2400" dirty="0" smtClean="0"/>
          </a:p>
          <a:p>
            <a:r>
              <a:rPr lang="pt-BR" sz="2400" dirty="0" smtClean="0"/>
              <a:t>Diferente </a:t>
            </a:r>
            <a:r>
              <a:rPr lang="pt-BR" sz="2400" dirty="0"/>
              <a:t>de outras linguagens de programação, em Lua não precisamos definir o tamanho máximo de um vetor.</a:t>
            </a:r>
          </a:p>
          <a:p>
            <a:endParaRPr lang="pt-BR" sz="2400" dirty="0" smtClean="0"/>
          </a:p>
          <a:p>
            <a:r>
              <a:rPr lang="pt-BR" sz="2400" dirty="0" smtClean="0"/>
              <a:t>Criação </a:t>
            </a:r>
            <a:r>
              <a:rPr lang="pt-BR" sz="2400" dirty="0"/>
              <a:t>de um vetor em Lua: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187624" y="5121240"/>
            <a:ext cx="6624736" cy="468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meu_vetor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{}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9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908" y="4634019"/>
            <a:ext cx="3744416" cy="220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653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Vetores em 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0" y="1406230"/>
            <a:ext cx="8435280" cy="4525963"/>
          </a:xfrm>
        </p:spPr>
        <p:txBody>
          <a:bodyPr>
            <a:noAutofit/>
          </a:bodyPr>
          <a:lstStyle/>
          <a:p>
            <a:endParaRPr lang="pt-BR" sz="2000" dirty="0"/>
          </a:p>
          <a:p>
            <a:endParaRPr lang="pt-BR" sz="200" dirty="0" smtClean="0"/>
          </a:p>
          <a:p>
            <a:r>
              <a:rPr lang="pt-BR" altLang="en-US" sz="2600" b="1" dirty="0"/>
              <a:t>Inicialização de algumas posições do vetor </a:t>
            </a:r>
            <a:r>
              <a:rPr lang="pt-BR" altLang="en-US" sz="2600" b="1" dirty="0" err="1" smtClean="0"/>
              <a:t>meu_vetor</a:t>
            </a:r>
            <a:r>
              <a:rPr lang="pt-BR" altLang="en-US" sz="2600" b="1" dirty="0" smtClean="0"/>
              <a:t>:</a:t>
            </a:r>
            <a:endParaRPr lang="pt-BR" altLang="en-US" sz="2600" b="1" dirty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b="1" dirty="0"/>
          </a:p>
          <a:p>
            <a:endParaRPr lang="pt-BR" sz="2000" b="1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1185424" y="2564904"/>
            <a:ext cx="6624736" cy="1404104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meu_vetor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meu_vetor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meu_vetor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[4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meu_vetor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[9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33" y="4728492"/>
            <a:ext cx="64770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em 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É possível </a:t>
            </a:r>
            <a:r>
              <a:rPr lang="pt-BR" b="1" dirty="0"/>
              <a:t>acessar os valores do vetor</a:t>
            </a:r>
            <a:r>
              <a:rPr lang="pt-BR" dirty="0"/>
              <a:t> através de seu </a:t>
            </a:r>
            <a:r>
              <a:rPr lang="pt-BR" b="1" dirty="0"/>
              <a:t>índice</a:t>
            </a:r>
            <a:r>
              <a:rPr lang="pt-BR" dirty="0"/>
              <a:t>.</a:t>
            </a:r>
          </a:p>
          <a:p>
            <a:endParaRPr lang="pt-BR" sz="1400" dirty="0"/>
          </a:p>
          <a:p>
            <a:pPr marL="0" indent="0" algn="ctr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meuvetor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{}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2000" dirty="0"/>
              <a:t>           </a:t>
            </a:r>
            <a:r>
              <a:rPr lang="pt-BR" sz="2000" dirty="0" smtClean="0"/>
              <a:t>                                    </a:t>
            </a:r>
            <a:r>
              <a:rPr lang="pt-BR" sz="2000" dirty="0"/>
              <a:t>0         </a:t>
            </a:r>
            <a:r>
              <a:rPr lang="pt-BR" sz="2000" dirty="0" smtClean="0"/>
              <a:t>       </a:t>
            </a:r>
            <a:r>
              <a:rPr lang="pt-BR" sz="2000" dirty="0"/>
              <a:t>1    </a:t>
            </a:r>
            <a:r>
              <a:rPr lang="pt-BR" sz="2000" dirty="0" smtClean="0"/>
              <a:t>              </a:t>
            </a:r>
            <a:r>
              <a:rPr lang="pt-BR" sz="2000" dirty="0"/>
              <a:t>2             </a:t>
            </a:r>
            <a:r>
              <a:rPr lang="pt-BR" sz="2000" dirty="0" smtClean="0"/>
              <a:t>     3                 </a:t>
            </a:r>
            <a:r>
              <a:rPr lang="pt-BR" sz="2000" dirty="0"/>
              <a:t>4        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meuvetor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[0] =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meuvetor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[3] =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meuvetor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[4] =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60104" y="3299183"/>
            <a:ext cx="4571196" cy="919261"/>
            <a:chOff x="1187624" y="5080323"/>
            <a:chExt cx="4571196" cy="919261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1187624" y="5085184"/>
              <a:ext cx="914400" cy="914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?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100868" y="5085184"/>
              <a:ext cx="914400" cy="914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?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020576" y="5085184"/>
              <a:ext cx="914400" cy="914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?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932332" y="5080323"/>
              <a:ext cx="914400" cy="914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?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844420" y="5080323"/>
              <a:ext cx="914400" cy="914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?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27188" y="3516248"/>
            <a:ext cx="34015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+mn-lt"/>
              </a:rPr>
              <a:t>5</a:t>
            </a:r>
            <a:endParaRPr lang="pt-BR" sz="2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69220" y="3528159"/>
            <a:ext cx="34015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+mn-lt"/>
              </a:rPr>
              <a:t>8</a:t>
            </a:r>
            <a:endParaRPr lang="pt-BR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4463" y="3512056"/>
            <a:ext cx="34015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+mn-lt"/>
              </a:rPr>
              <a:t>1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21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em 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Declaração e inicialização do vetor:</a:t>
            </a:r>
            <a:endParaRPr lang="pt-BR" sz="2800" b="1" dirty="0"/>
          </a:p>
          <a:p>
            <a:endParaRPr lang="pt-BR" b="1" dirty="0" smtClean="0"/>
          </a:p>
          <a:p>
            <a:endParaRPr lang="pt-BR" sz="4000" b="1" dirty="0" smtClean="0"/>
          </a:p>
          <a:p>
            <a:endParaRPr lang="pt-BR" sz="4000" b="1" dirty="0"/>
          </a:p>
          <a:p>
            <a:r>
              <a:rPr lang="pt-BR" sz="2400" dirty="0"/>
              <a:t>Indiretamente estamos definindo que o tamanho máximo do vetor é 1000.</a:t>
            </a:r>
          </a:p>
          <a:p>
            <a:r>
              <a:rPr lang="pt-BR" sz="2400" dirty="0" smtClean="0"/>
              <a:t>Também </a:t>
            </a:r>
            <a:r>
              <a:rPr lang="pt-BR" sz="2400" dirty="0"/>
              <a:t>é possível declarar e inicializar o vetor em uma única expressão:</a:t>
            </a:r>
            <a:endParaRPr lang="pt-BR" sz="2400" dirty="0"/>
          </a:p>
          <a:p>
            <a:pPr marL="0" indent="0" algn="ctr">
              <a:buNone/>
            </a:pP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87624" y="2299116"/>
            <a:ext cx="6624000" cy="163413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a = {}  -- novo vetor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for i=1, 1000, 1 do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a[i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 = 0</a:t>
            </a: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98386" y="6125234"/>
            <a:ext cx="6624000" cy="40011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squares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{1, 4, 9, 16, 25, 36, 49, 64}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en-US" b="1" dirty="0" smtClean="0"/>
              <a:t>Exemplo 1</a:t>
            </a:r>
            <a:r>
              <a:rPr lang="pt-BR" altLang="en-US" dirty="0" smtClean="0"/>
              <a:t>: </a:t>
            </a:r>
            <a:r>
              <a:rPr lang="pt-BR" altLang="en-US" dirty="0"/>
              <a:t>Imprimindo os </a:t>
            </a:r>
            <a:r>
              <a:rPr lang="pt-BR" altLang="en-US" dirty="0" smtClean="0"/>
              <a:t>Valores Armazenados </a:t>
            </a:r>
            <a:r>
              <a:rPr lang="pt-BR" altLang="en-US" dirty="0"/>
              <a:t>em um V</a:t>
            </a:r>
            <a:r>
              <a:rPr lang="pt-BR" altLang="en-US" dirty="0" smtClean="0"/>
              <a:t>etor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33331" y="1872534"/>
            <a:ext cx="7774132" cy="2031325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vetor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= {2.3, 5.4, 1.0, 7.6, 8.8, 3.9}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 = 1, 6, 1 do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(vetor[x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], "\n")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54224"/>
            <a:ext cx="8229600" cy="454896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Em ordem inversa:</a:t>
            </a:r>
          </a:p>
        </p:txBody>
      </p:sp>
      <p:sp>
        <p:nvSpPr>
          <p:cNvPr id="8" name="Rectangle 3"/>
          <p:cNvSpPr/>
          <p:nvPr/>
        </p:nvSpPr>
        <p:spPr bwMode="auto">
          <a:xfrm>
            <a:off x="733331" y="4509120"/>
            <a:ext cx="7774132" cy="2031325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vetor = {2.3, 5.4, 1.0, 7.6, 8.8, 3.9}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 = 6, 1, -1 do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(vetor[x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], "\n")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2677</Words>
  <Application>Microsoft Office PowerPoint</Application>
  <PresentationFormat>Apresentação na tela (4:3)</PresentationFormat>
  <Paragraphs>633</Paragraphs>
  <Slides>44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Courier New</vt:lpstr>
      <vt:lpstr>Office Theme</vt:lpstr>
      <vt:lpstr>Introdução à Engenharia ENG1000</vt:lpstr>
      <vt:lpstr>Introdução</vt:lpstr>
      <vt:lpstr>Apresentação do PowerPoint</vt:lpstr>
      <vt:lpstr>Tabelas em Lua</vt:lpstr>
      <vt:lpstr>Vetores em Lua</vt:lpstr>
      <vt:lpstr>Vetores em Lua</vt:lpstr>
      <vt:lpstr>Vetores em Lua</vt:lpstr>
      <vt:lpstr>Vetores em Lua</vt:lpstr>
      <vt:lpstr>Exemplo 1: Imprimindo os Valores Armazenados em um Vetor</vt:lpstr>
      <vt:lpstr>Exemplo 2: Somatório dos Valores Armazenados em um Vetor</vt:lpstr>
      <vt:lpstr>Exemplo 3: Encontrar o Maior Valor</vt:lpstr>
      <vt:lpstr>Exemplo 4: Calculo da Média</vt:lpstr>
      <vt:lpstr>Apresentação do PowerPoint</vt:lpstr>
      <vt:lpstr>De Volta ao “Hello World”</vt:lpstr>
      <vt:lpstr>Apresentação do PowerPoint</vt:lpstr>
      <vt:lpstr>Apresentação do PowerPoint</vt:lpstr>
      <vt:lpstr>De Volta ao “Hello World”</vt:lpstr>
      <vt:lpstr>Vetores e Animações</vt:lpstr>
      <vt:lpstr>Apresentação do PowerPoint</vt:lpstr>
      <vt:lpstr>Exemplo de Animação</vt:lpstr>
      <vt:lpstr>Apresentação do PowerPoint</vt:lpstr>
      <vt:lpstr>Tabelas em Lua</vt:lpstr>
      <vt:lpstr>Tabelas em Lua</vt:lpstr>
      <vt:lpstr>Exercício 1</vt:lpstr>
      <vt:lpstr>Exercício 2</vt:lpstr>
      <vt:lpstr>Matrizes</vt:lpstr>
      <vt:lpstr>Matrizes em Lua</vt:lpstr>
      <vt:lpstr>Matrizes</vt:lpstr>
      <vt:lpstr>Matrizes</vt:lpstr>
      <vt:lpstr>Matrizes e Mapas</vt:lpstr>
      <vt:lpstr>Matrizes e Mapas – Exemplo 1</vt:lpstr>
      <vt:lpstr>Apresentação do PowerPoint</vt:lpstr>
      <vt:lpstr>Matrizes e Mapas – Exemplo 1</vt:lpstr>
      <vt:lpstr>Matrizes e Mapas – Exemplo 2</vt:lpstr>
      <vt:lpstr>Matrizes e Mapas – Exemplo 2</vt:lpstr>
      <vt:lpstr>Matrizes e Mapas – Exemplo 2</vt:lpstr>
      <vt:lpstr>Matrizes e Mapas – Exemplo 2</vt:lpstr>
      <vt:lpstr>Matrizes e Mapas – Exemplo 3</vt:lpstr>
      <vt:lpstr>Matrizes e Mapas – Exemplo 3</vt:lpstr>
      <vt:lpstr>Matrizes e Mapas – Exemplo 3</vt:lpstr>
      <vt:lpstr>Matrizes e Mapas – Exemplo 3</vt:lpstr>
      <vt:lpstr>Exercício 3</vt:lpstr>
      <vt:lpstr>Exercício 4</vt:lpstr>
      <vt:lpstr>Exercícios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Vetores e Matrizes</dc:title>
  <dc:creator>Edirlei Soares de Lima</dc:creator>
  <cp:lastModifiedBy>Augusto Baffa</cp:lastModifiedBy>
  <cp:revision>404</cp:revision>
  <cp:lastPrinted>2011-10-02T19:34:20Z</cp:lastPrinted>
  <dcterms:created xsi:type="dcterms:W3CDTF">2011-09-17T12:50:29Z</dcterms:created>
  <dcterms:modified xsi:type="dcterms:W3CDTF">2016-02-08T02:46:46Z</dcterms:modified>
</cp:coreProperties>
</file>