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4" r:id="rId5"/>
    <p:sldId id="285" r:id="rId6"/>
    <p:sldId id="286" r:id="rId7"/>
    <p:sldId id="309" r:id="rId8"/>
    <p:sldId id="288" r:id="rId9"/>
    <p:sldId id="302" r:id="rId10"/>
    <p:sldId id="305" r:id="rId11"/>
    <p:sldId id="306" r:id="rId12"/>
    <p:sldId id="307" r:id="rId13"/>
    <p:sldId id="308" r:id="rId14"/>
    <p:sldId id="311" r:id="rId15"/>
    <p:sldId id="310" r:id="rId16"/>
    <p:sldId id="312" r:id="rId17"/>
    <p:sldId id="304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94139" autoAdjust="0"/>
  </p:normalViewPr>
  <p:slideViewPr>
    <p:cSldViewPr>
      <p:cViewPr varScale="1">
        <p:scale>
          <a:sx n="64" d="100"/>
          <a:sy n="64" d="100"/>
        </p:scale>
        <p:origin x="-131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35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94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abaffa@inf.puc-rio.b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baffa@inf.puc-rio.br" TargetMode="External"/><Relationship Id="rId2" Type="http://schemas.openxmlformats.org/officeDocument/2006/relationships/hyperlink" Target="http://www.inf.puc-rio.br/~abaffa/eng1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 smtClean="0"/>
              <a:t>Aula 11 – </a:t>
            </a:r>
            <a:r>
              <a:rPr lang="pt-BR" sz="3200" dirty="0"/>
              <a:t>Utilizando Imagens na </a:t>
            </a:r>
            <a:r>
              <a:rPr lang="pt-BR" sz="3200" dirty="0" err="1"/>
              <a:t>PlayLib</a:t>
            </a:r>
            <a:endParaRPr lang="pt-BR" sz="3200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8206680" cy="1470025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Introdução à Engenharia</a:t>
            </a:r>
            <a:br>
              <a:rPr lang="pt-BR" sz="4000" dirty="0" smtClean="0"/>
            </a:br>
            <a:r>
              <a:rPr lang="pt-BR" sz="2800" dirty="0" smtClean="0"/>
              <a:t>ENG1000</a:t>
            </a:r>
            <a:endParaRPr lang="en-US" sz="40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0484" y="5013176"/>
            <a:ext cx="6400800" cy="980728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dirty="0">
                <a:solidFill>
                  <a:schemeClr val="tx1"/>
                </a:solidFill>
              </a:rPr>
              <a:t>&lt; </a:t>
            </a:r>
            <a:r>
              <a:rPr lang="en-US" sz="2200">
                <a:solidFill>
                  <a:schemeClr val="tx1"/>
                </a:solidFill>
                <a:hlinkClick r:id="rId4"/>
              </a:rPr>
              <a:t>abaffa@inf.puc-rio.br</a:t>
            </a:r>
            <a:r>
              <a:rPr lang="en-US" sz="2200" smtClean="0">
                <a:solidFill>
                  <a:schemeClr val="tx1"/>
                </a:solidFill>
              </a:rPr>
              <a:t>&gt;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370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80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Desenhando Imagens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r: orientação do objeto (radiano);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algn="just">
              <a:buNone/>
            </a:pPr>
            <a:r>
              <a:rPr lang="pt-BR" sz="1600" dirty="0" smtClean="0"/>
              <a:t>	</a:t>
            </a:r>
            <a:r>
              <a:rPr lang="pt-BR" sz="1600" b="1" dirty="0" smtClean="0"/>
              <a:t>OBS.: Porém, se no </a:t>
            </a:r>
            <a:r>
              <a:rPr lang="pt-BR" sz="1600" b="1" dirty="0" err="1" smtClean="0"/>
              <a:t>update</a:t>
            </a:r>
            <a:r>
              <a:rPr lang="pt-BR" sz="1600" b="1" dirty="0" smtClean="0"/>
              <a:t>(</a:t>
            </a:r>
            <a:r>
              <a:rPr lang="pt-BR" sz="1600" b="1" dirty="0" err="1" smtClean="0"/>
              <a:t>dt</a:t>
            </a:r>
            <a:r>
              <a:rPr lang="pt-BR" sz="1600" b="1" dirty="0" smtClean="0"/>
              <a:t>) você define r = r + 20*</a:t>
            </a:r>
            <a:r>
              <a:rPr lang="pt-BR" sz="1600" b="1" dirty="0" err="1" smtClean="0"/>
              <a:t>dt</a:t>
            </a:r>
            <a:r>
              <a:rPr lang="pt-BR" sz="1600" b="1" dirty="0" smtClean="0"/>
              <a:t>, é como se você associasse uma velocidade angular à imagem, fazendo com que ela gire de acordo com o tempo.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356992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de seta reta 5"/>
          <p:cNvCxnSpPr/>
          <p:nvPr/>
        </p:nvCxnSpPr>
        <p:spPr>
          <a:xfrm>
            <a:off x="3635896" y="393305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58236">
            <a:off x="6012160" y="3429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Desenhando Imagens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sx</a:t>
            </a:r>
            <a:r>
              <a:rPr lang="pt-BR" b="1" dirty="0" smtClean="0"/>
              <a:t>: fator de escala do objeto (eixo x); </a:t>
            </a:r>
          </a:p>
          <a:p>
            <a:r>
              <a:rPr lang="pt-BR" b="1" dirty="0" err="1" smtClean="0"/>
              <a:t>sy</a:t>
            </a:r>
            <a:r>
              <a:rPr lang="pt-BR" b="1" dirty="0" smtClean="0"/>
              <a:t>: fator de escala do objeto (eixo y</a:t>
            </a:r>
            <a:r>
              <a:rPr lang="pt-BR" b="1" dirty="0" smtClean="0"/>
              <a:t>);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                                                   		      </a:t>
            </a:r>
            <a:r>
              <a:rPr lang="pt-BR" sz="1600" b="1" dirty="0" smtClean="0"/>
              <a:t>0  </a:t>
            </a:r>
            <a:r>
              <a:rPr lang="pt-BR" sz="1600" b="1" dirty="0" smtClean="0"/>
              <a:t>&lt;  </a:t>
            </a:r>
            <a:r>
              <a:rPr lang="pt-BR" sz="1600" b="1" dirty="0" err="1" smtClean="0"/>
              <a:t>sx</a:t>
            </a:r>
            <a:r>
              <a:rPr lang="pt-BR" sz="1600" b="1" dirty="0" smtClean="0"/>
              <a:t> &lt; </a:t>
            </a:r>
            <a:r>
              <a:rPr lang="pt-BR" sz="1600" b="1" dirty="0" smtClean="0"/>
              <a:t>1</a:t>
            </a:r>
            <a:br>
              <a:rPr lang="pt-BR" sz="1600" b="1" dirty="0" smtClean="0"/>
            </a:br>
            <a:r>
              <a:rPr lang="pt-BR" sz="1700" b="1" dirty="0" smtClean="0"/>
              <a:t> </a:t>
            </a:r>
            <a:r>
              <a:rPr lang="pt-BR" sz="1700" b="1" dirty="0" err="1" smtClean="0"/>
              <a:t>sx</a:t>
            </a:r>
            <a:r>
              <a:rPr lang="pt-BR" sz="1700" b="1" dirty="0" smtClean="0"/>
              <a:t> = </a:t>
            </a:r>
            <a:r>
              <a:rPr lang="pt-BR" sz="1700" b="1" dirty="0" err="1" smtClean="0"/>
              <a:t>sy</a:t>
            </a:r>
            <a:r>
              <a:rPr lang="pt-BR" sz="1700" b="1" dirty="0" smtClean="0"/>
              <a:t> = 1			</a:t>
            </a:r>
            <a:r>
              <a:rPr lang="pt-BR" sz="1700" b="1" dirty="0" smtClean="0"/>
              <a:t>	                     </a:t>
            </a:r>
            <a:r>
              <a:rPr lang="pt-BR" sz="1700" b="1" dirty="0" smtClean="0"/>
              <a:t>	           </a:t>
            </a:r>
            <a:r>
              <a:rPr lang="pt-BR" sz="1700" b="1" dirty="0" smtClean="0"/>
              <a:t>0  </a:t>
            </a:r>
            <a:r>
              <a:rPr lang="pt-BR" sz="1700" b="1" dirty="0" smtClean="0"/>
              <a:t>&lt;  </a:t>
            </a:r>
            <a:r>
              <a:rPr lang="pt-BR" sz="1700" b="1" dirty="0" err="1" smtClean="0"/>
              <a:t>sy</a:t>
            </a:r>
            <a:r>
              <a:rPr lang="pt-BR" sz="1700" b="1" dirty="0" smtClean="0"/>
              <a:t> </a:t>
            </a:r>
            <a:r>
              <a:rPr lang="pt-BR" sz="1700" b="1" dirty="0" smtClean="0"/>
              <a:t>&lt; 1 </a:t>
            </a:r>
            <a:r>
              <a:rPr lang="pt-BR" sz="1700" b="1" dirty="0" smtClean="0"/>
              <a:t/>
            </a:r>
            <a:br>
              <a:rPr lang="pt-BR" sz="1700" b="1" dirty="0" smtClean="0"/>
            </a:br>
            <a:r>
              <a:rPr lang="pt-BR" sz="1600" b="1" dirty="0" smtClean="0"/>
              <a:t> </a:t>
            </a:r>
            <a:r>
              <a:rPr lang="pt-BR" sz="1600" b="1" dirty="0" smtClean="0"/>
              <a:t>					</a:t>
            </a:r>
            <a:r>
              <a:rPr lang="pt-BR" sz="1600" b="1" dirty="0" err="1" smtClean="0"/>
              <a:t>sx</a:t>
            </a:r>
            <a:r>
              <a:rPr lang="pt-BR" sz="1600" b="1" dirty="0" smtClean="0"/>
              <a:t> </a:t>
            </a:r>
            <a:r>
              <a:rPr lang="pt-BR" sz="1600" b="1" dirty="0" smtClean="0"/>
              <a:t>&gt; 1 e </a:t>
            </a:r>
            <a:r>
              <a:rPr lang="pt-BR" sz="1600" b="1" dirty="0" err="1" smtClean="0"/>
              <a:t>sy</a:t>
            </a:r>
            <a:r>
              <a:rPr lang="pt-BR" sz="1600" b="1" dirty="0" smtClean="0"/>
              <a:t> &gt; 1 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						             </a:t>
            </a:r>
            <a:endParaRPr lang="pt-B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573016"/>
            <a:ext cx="13681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de seta reta 5"/>
          <p:cNvCxnSpPr/>
          <p:nvPr/>
        </p:nvCxnSpPr>
        <p:spPr>
          <a:xfrm>
            <a:off x="2699792" y="429309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212976"/>
            <a:ext cx="201622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3717032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Desenhando Imagens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 se o fator for </a:t>
            </a:r>
            <a:r>
              <a:rPr lang="pt-BR" b="1" dirty="0" err="1" smtClean="0"/>
              <a:t>sx</a:t>
            </a:r>
            <a:r>
              <a:rPr lang="pt-BR" b="1" dirty="0" smtClean="0"/>
              <a:t> &lt; 0 ou </a:t>
            </a:r>
            <a:r>
              <a:rPr lang="pt-BR" b="1" dirty="0" err="1" smtClean="0"/>
              <a:t>sy</a:t>
            </a:r>
            <a:r>
              <a:rPr lang="pt-BR" b="1" dirty="0" smtClean="0"/>
              <a:t> &lt; 0 ?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pPr>
              <a:buNone/>
            </a:pPr>
            <a:r>
              <a:rPr lang="pt-BR" b="1" dirty="0" smtClean="0"/>
              <a:t>				    </a:t>
            </a:r>
            <a:r>
              <a:rPr lang="pt-BR" sz="1600" b="1" dirty="0" smtClean="0"/>
              <a:t>ou</a:t>
            </a:r>
            <a:endParaRPr lang="pt-BR" sz="1600" b="1" dirty="0" smtClean="0"/>
          </a:p>
          <a:p>
            <a:endParaRPr lang="pt-BR" b="1" dirty="0" smtClean="0"/>
          </a:p>
          <a:p>
            <a:endParaRPr lang="pt-BR" b="1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564904"/>
            <a:ext cx="13681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860032" y="2564904"/>
            <a:ext cx="13681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Conector de seta reta 11"/>
          <p:cNvCxnSpPr/>
          <p:nvPr/>
        </p:nvCxnSpPr>
        <p:spPr>
          <a:xfrm>
            <a:off x="2915816" y="314096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581128"/>
            <a:ext cx="13681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Conector de seta reta 13"/>
          <p:cNvCxnSpPr/>
          <p:nvPr/>
        </p:nvCxnSpPr>
        <p:spPr>
          <a:xfrm>
            <a:off x="2915816" y="530120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4932040" y="4581128"/>
            <a:ext cx="13681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Desenhando Imagens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 se o fator for </a:t>
            </a:r>
            <a:r>
              <a:rPr lang="pt-BR" b="1" dirty="0" err="1" smtClean="0"/>
              <a:t>sx</a:t>
            </a:r>
            <a:r>
              <a:rPr lang="pt-BR" b="1" dirty="0" smtClean="0"/>
              <a:t> &lt; 0 e </a:t>
            </a:r>
            <a:r>
              <a:rPr lang="pt-BR" b="1" dirty="0" err="1" smtClean="0"/>
              <a:t>sy</a:t>
            </a:r>
            <a:r>
              <a:rPr lang="pt-BR" b="1" dirty="0" smtClean="0"/>
              <a:t> &lt; 0 juntos ?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pPr>
              <a:buNone/>
            </a:pPr>
            <a:r>
              <a:rPr lang="pt-BR" b="1" dirty="0" smtClean="0"/>
              <a:t>				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564904"/>
            <a:ext cx="13681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6084168" y="4653136"/>
            <a:ext cx="12961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ector de seta reta 17"/>
          <p:cNvCxnSpPr/>
          <p:nvPr/>
        </p:nvCxnSpPr>
        <p:spPr>
          <a:xfrm>
            <a:off x="2987824" y="3645024"/>
            <a:ext cx="273630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Desenhando Imagens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ox</a:t>
            </a:r>
            <a:r>
              <a:rPr lang="pt-BR" b="1" dirty="0" smtClean="0"/>
              <a:t>: ponto de origem do objeto (eixo x); </a:t>
            </a:r>
          </a:p>
          <a:p>
            <a:r>
              <a:rPr lang="pt-BR" b="1" dirty="0" err="1" smtClean="0"/>
              <a:t>oy</a:t>
            </a:r>
            <a:r>
              <a:rPr lang="pt-BR" b="1" dirty="0" smtClean="0"/>
              <a:t>: ponto de origem do objeto (eixo y); 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err="1" smtClean="0"/>
              <a:t>ox</a:t>
            </a:r>
            <a:r>
              <a:rPr lang="pt-BR" b="1" dirty="0" smtClean="0"/>
              <a:t> = </a:t>
            </a:r>
            <a:r>
              <a:rPr lang="pt-BR" b="1" dirty="0" err="1" smtClean="0"/>
              <a:t>minha_imagem</a:t>
            </a:r>
            <a:r>
              <a:rPr lang="pt-BR" b="1" dirty="0" smtClean="0"/>
              <a:t>:</a:t>
            </a:r>
            <a:r>
              <a:rPr lang="pt-BR" b="1" dirty="0" err="1" smtClean="0"/>
              <a:t>getWidth</a:t>
            </a:r>
            <a:r>
              <a:rPr lang="pt-BR" b="1" dirty="0" smtClean="0"/>
              <a:t>()/2</a:t>
            </a:r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oy</a:t>
            </a:r>
            <a:r>
              <a:rPr lang="pt-BR" b="1" dirty="0" smtClean="0"/>
              <a:t> </a:t>
            </a:r>
            <a:r>
              <a:rPr lang="pt-BR" b="1" dirty="0" smtClean="0"/>
              <a:t>= </a:t>
            </a:r>
            <a:r>
              <a:rPr lang="pt-BR" b="1" dirty="0" err="1" smtClean="0"/>
              <a:t>minha_imagem</a:t>
            </a:r>
            <a:r>
              <a:rPr lang="pt-BR" b="1" dirty="0" smtClean="0"/>
              <a:t>:</a:t>
            </a:r>
            <a:r>
              <a:rPr lang="pt-BR" b="1" dirty="0" err="1" smtClean="0"/>
              <a:t>getHeight</a:t>
            </a:r>
            <a:r>
              <a:rPr lang="pt-BR" b="1" dirty="0" smtClean="0"/>
              <a:t>()/2</a:t>
            </a:r>
          </a:p>
          <a:p>
            <a:pPr>
              <a:buNone/>
            </a:pP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O que essas linhas estão fazendo 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Desenhando Imagens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  <a:prstDash val="solid"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			             </a:t>
            </a:r>
            <a:r>
              <a:rPr lang="pt-BR" sz="1600" dirty="0" smtClean="0"/>
              <a:t>200</a:t>
            </a:r>
          </a:p>
          <a:p>
            <a:pPr>
              <a:buNone/>
            </a:pPr>
            <a:r>
              <a:rPr lang="pt-BR" sz="1600" dirty="0" smtClean="0"/>
              <a:t>                                                                                                                                 x</a:t>
            </a: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		          </a:t>
            </a:r>
            <a:br>
              <a:rPr lang="pt-BR" sz="1600" dirty="0" smtClean="0"/>
            </a:br>
            <a:r>
              <a:rPr lang="pt-BR" sz="1600" dirty="0" smtClean="0"/>
              <a:t>                     200</a:t>
            </a:r>
            <a:br>
              <a:rPr lang="pt-BR" sz="1600" dirty="0" smtClean="0"/>
            </a:b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 </a:t>
            </a:r>
            <a:r>
              <a:rPr lang="pt-BR" sz="1600" dirty="0" smtClean="0"/>
              <a:t>                                         </a:t>
            </a:r>
            <a:br>
              <a:rPr lang="pt-BR" sz="1600" dirty="0" smtClean="0"/>
            </a:br>
            <a:r>
              <a:rPr lang="pt-BR" sz="1600" dirty="0" smtClean="0"/>
              <a:t>                         y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1900" b="1" dirty="0" smtClean="0"/>
              <a:t>Por padrão, as imagens são desenhadas com o ponto de origem no canto superior esquerdo: 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2051720" y="2420888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339752" y="2204864"/>
            <a:ext cx="0" cy="3096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996952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ector reto 21"/>
          <p:cNvCxnSpPr/>
          <p:nvPr/>
        </p:nvCxnSpPr>
        <p:spPr>
          <a:xfrm>
            <a:off x="3707904" y="2420888"/>
            <a:ext cx="0" cy="12241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2339752" y="3645024"/>
            <a:ext cx="13681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Desenhando Imagens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kx</a:t>
            </a:r>
            <a:r>
              <a:rPr lang="pt-BR" b="1" dirty="0" smtClean="0"/>
              <a:t>: fator de distorção (eixo x); </a:t>
            </a:r>
          </a:p>
          <a:p>
            <a:r>
              <a:rPr lang="pt-BR" b="1" dirty="0" err="1" smtClean="0"/>
              <a:t>ky</a:t>
            </a:r>
            <a:r>
              <a:rPr lang="pt-BR" b="1" dirty="0" smtClean="0"/>
              <a:t>: fator de distorção (eixo y); </a:t>
            </a:r>
          </a:p>
          <a:p>
            <a:endParaRPr lang="pt-BR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356992"/>
            <a:ext cx="4772780" cy="214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pt-BR" sz="2800" b="1" dirty="0" smtClean="0"/>
              <a:t>Lista </a:t>
            </a:r>
            <a:r>
              <a:rPr lang="pt-BR" sz="2800" b="1" dirty="0"/>
              <a:t>de Exercícios </a:t>
            </a:r>
            <a:r>
              <a:rPr lang="pt-BR" sz="2800" b="1" dirty="0" smtClean="0"/>
              <a:t>07 – Imagens e Interação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http://www.inf.puc-rio.br/~abaffa/eng1000/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Enviar</a:t>
            </a:r>
            <a:r>
              <a:rPr lang="en-US" sz="2800" dirty="0"/>
              <a:t> para </a:t>
            </a:r>
            <a:r>
              <a:rPr lang="en-US" sz="2800" dirty="0">
                <a:hlinkClick r:id="rId3"/>
              </a:rPr>
              <a:t>abaffa@inf.puc-rio.br</a:t>
            </a:r>
            <a:r>
              <a:rPr lang="en-US" sz="2800" dirty="0"/>
              <a:t> </a:t>
            </a:r>
            <a:r>
              <a:rPr lang="en-US" sz="2800" dirty="0" err="1"/>
              <a:t>até</a:t>
            </a:r>
            <a:r>
              <a:rPr lang="en-US" sz="2800"/>
              <a:t> </a:t>
            </a:r>
            <a:r>
              <a:rPr lang="en-US" sz="2800" smtClean="0"/>
              <a:t>13/</a:t>
            </a:r>
            <a:r>
              <a:rPr lang="en-US" sz="2800" dirty="0" err="1" smtClean="0"/>
              <a:t>abril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Assunto</a:t>
            </a:r>
            <a:r>
              <a:rPr lang="en-US" sz="2800" dirty="0"/>
              <a:t>: ENG01000 </a:t>
            </a:r>
            <a:r>
              <a:rPr lang="en-US" sz="2800" dirty="0" smtClean="0"/>
              <a:t>Ex07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Esquecer</a:t>
            </a:r>
            <a:r>
              <a:rPr lang="en-US" sz="2800" dirty="0"/>
              <a:t> de </a:t>
            </a:r>
            <a:r>
              <a:rPr lang="en-US" sz="2800" dirty="0" err="1"/>
              <a:t>colocar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e </a:t>
            </a:r>
            <a:r>
              <a:rPr lang="en-US" sz="2800" dirty="0" err="1"/>
              <a:t>matrícula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999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Gráfica - </a:t>
            </a:r>
            <a:r>
              <a:rPr lang="pt-BR" dirty="0" err="1" smtClean="0"/>
              <a:t>PlayLib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Conjunto de funções </a:t>
            </a:r>
            <a:r>
              <a:rPr lang="pt-BR" sz="2800" dirty="0"/>
              <a:t>para criação e manipulação de formas geométricas, imagens, </a:t>
            </a:r>
            <a:r>
              <a:rPr lang="pt-BR" sz="2800" dirty="0" smtClean="0"/>
              <a:t>áudio, janelas</a:t>
            </a:r>
            <a:r>
              <a:rPr lang="pt-BR" sz="2800" dirty="0"/>
              <a:t>...</a:t>
            </a:r>
          </a:p>
          <a:p>
            <a:endParaRPr lang="pt-BR" sz="2800" dirty="0"/>
          </a:p>
          <a:p>
            <a:r>
              <a:rPr lang="pt-BR" sz="2800" dirty="0"/>
              <a:t>Baseada na API </a:t>
            </a:r>
            <a:r>
              <a:rPr lang="pt-BR" sz="2800" b="1" dirty="0" err="1"/>
              <a:t>OpenGL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r>
              <a:rPr lang="pt-BR" sz="2800" dirty="0"/>
              <a:t>Pode ser usada para criação de </a:t>
            </a:r>
            <a:r>
              <a:rPr lang="pt-BR" sz="2800" b="1" dirty="0"/>
              <a:t>jogos 2D</a:t>
            </a:r>
            <a:r>
              <a:rPr lang="pt-BR" sz="2800" dirty="0"/>
              <a:t>, </a:t>
            </a:r>
            <a:r>
              <a:rPr lang="pt-BR" sz="2800" b="1" dirty="0"/>
              <a:t>simulações</a:t>
            </a:r>
            <a:r>
              <a:rPr lang="pt-BR" sz="2800" dirty="0"/>
              <a:t>, </a:t>
            </a:r>
            <a:r>
              <a:rPr lang="pt-BR" sz="2800" b="1" dirty="0"/>
              <a:t>animações</a:t>
            </a:r>
            <a:r>
              <a:rPr lang="pt-BR" sz="2800" dirty="0"/>
              <a:t> e outros aplicativos.</a:t>
            </a:r>
          </a:p>
          <a:p>
            <a:endParaRPr lang="pt-BR" sz="2800" dirty="0"/>
          </a:p>
          <a:p>
            <a:r>
              <a:rPr lang="pt-BR" sz="2800" b="1" dirty="0"/>
              <a:t>Desenvolvida especialmente para esse curso!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271912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de Tela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/>
          </a:bodyPr>
          <a:lstStyle/>
          <a:p>
            <a:endParaRPr lang="pt-BR" sz="2800" dirty="0" smtClean="0"/>
          </a:p>
          <a:p>
            <a:r>
              <a:rPr lang="pt-BR" sz="2800" dirty="0" smtClean="0"/>
              <a:t>Sistema </a:t>
            </a:r>
            <a:r>
              <a:rPr lang="pt-BR" sz="2800" dirty="0"/>
              <a:t>de Coordenadas Cartesiano</a:t>
            </a:r>
          </a:p>
          <a:p>
            <a:endParaRPr lang="pt-BR" sz="2800" dirty="0"/>
          </a:p>
          <a:p>
            <a:r>
              <a:rPr lang="pt-BR" sz="2800" dirty="0"/>
              <a:t>Duas dimensões (2D)</a:t>
            </a:r>
          </a:p>
          <a:p>
            <a:endParaRPr lang="pt-BR" sz="2800" dirty="0"/>
          </a:p>
          <a:p>
            <a:r>
              <a:rPr lang="pt-BR" sz="2800" dirty="0"/>
              <a:t>Coordenas X e Y</a:t>
            </a:r>
          </a:p>
          <a:p>
            <a:endParaRPr lang="pt-BR" sz="2800" dirty="0"/>
          </a:p>
        </p:txBody>
      </p:sp>
      <p:pic>
        <p:nvPicPr>
          <p:cNvPr id="4" name="Picture 2" descr="http://upload.wikimedia.org/wikipedia/commons/6/61/PlanoCartesi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9462" y="1988840"/>
            <a:ext cx="4231010" cy="409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3281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de Tela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6338" y="2009028"/>
            <a:ext cx="5074505" cy="396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1777543" y="1428745"/>
            <a:ext cx="0" cy="4606682"/>
          </a:xfrm>
          <a:prstGeom prst="straightConnector1">
            <a:avLst/>
          </a:prstGeom>
          <a:solidFill>
            <a:schemeClr val="hlink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1763688" y="6021572"/>
            <a:ext cx="5832648" cy="0"/>
          </a:xfrm>
          <a:prstGeom prst="straightConnector1">
            <a:avLst/>
          </a:prstGeom>
          <a:solidFill>
            <a:schemeClr val="hlink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596336" y="5793807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x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9067" y="1028762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y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9511" y="59354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0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3859" y="613908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800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341" y="190024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600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539808" y="2087721"/>
            <a:ext cx="223880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898100" y="6021572"/>
            <a:ext cx="0" cy="172345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endCxn id="16" idx="2"/>
          </p:cNvCxnSpPr>
          <p:nvPr/>
        </p:nvCxnSpPr>
        <p:spPr bwMode="auto">
          <a:xfrm>
            <a:off x="1763688" y="5193673"/>
            <a:ext cx="1180906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3023530" y="5193674"/>
            <a:ext cx="0" cy="784317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2944594" y="5121665"/>
            <a:ext cx="130161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Garamond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7396" y="500747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100</a:t>
            </a:r>
            <a:endParaRPr lang="en-US" sz="2000" dirty="0">
              <a:latin typeface="+mn-lt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558863" y="5194951"/>
            <a:ext cx="218680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699792" y="61662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200</a:t>
            </a:r>
            <a:endParaRPr lang="en-US" sz="2000" dirty="0">
              <a:latin typeface="+mn-lt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024033" y="5977991"/>
            <a:ext cx="0" cy="243044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929671" y="480138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(200,100)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548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Desenhando Imagens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b="1" dirty="0"/>
              <a:t>Para desenhar uma imagem na tela é necessário:</a:t>
            </a:r>
          </a:p>
          <a:p>
            <a:pPr lvl="1"/>
            <a:endParaRPr lang="pt-BR" sz="1800" b="1" dirty="0"/>
          </a:p>
          <a:p>
            <a:pPr lvl="1"/>
            <a:r>
              <a:rPr lang="pt-BR" sz="1800" b="1" dirty="0"/>
              <a:t>(1) </a:t>
            </a:r>
            <a:r>
              <a:rPr lang="pt-BR" sz="1800" dirty="0"/>
              <a:t>Criar uma variável </a:t>
            </a:r>
            <a:r>
              <a:rPr lang="pt-BR" sz="1800" dirty="0" smtClean="0"/>
              <a:t>para guardar o arquivo, que pode ser em qualquer formato (recomendado “.</a:t>
            </a:r>
            <a:r>
              <a:rPr lang="pt-BR" sz="1800" dirty="0" err="1" smtClean="0"/>
              <a:t>png</a:t>
            </a:r>
            <a:r>
              <a:rPr lang="pt-BR" sz="1800" dirty="0" smtClean="0"/>
              <a:t>”, em razão do fundo transparente), através do comando </a:t>
            </a:r>
            <a:r>
              <a:rPr lang="pt-BR" sz="1800" dirty="0" err="1" smtClean="0"/>
              <a:t>love</a:t>
            </a:r>
            <a:r>
              <a:rPr lang="pt-BR" sz="1800" dirty="0" smtClean="0"/>
              <a:t>.</a:t>
            </a:r>
            <a:r>
              <a:rPr lang="pt-BR" sz="1800" dirty="0" err="1" smtClean="0"/>
              <a:t>graphics</a:t>
            </a:r>
            <a:r>
              <a:rPr lang="pt-BR" sz="1800" dirty="0" smtClean="0"/>
              <a:t>.</a:t>
            </a:r>
            <a:r>
              <a:rPr lang="pt-BR" sz="1800" dirty="0" err="1" smtClean="0"/>
              <a:t>newImage</a:t>
            </a:r>
            <a:r>
              <a:rPr lang="pt-BR" sz="1800" dirty="0" smtClean="0"/>
              <a:t>(“</a:t>
            </a:r>
            <a:r>
              <a:rPr lang="pt-BR" sz="1800" dirty="0" err="1" smtClean="0"/>
              <a:t>filename</a:t>
            </a:r>
            <a:r>
              <a:rPr lang="pt-BR" sz="1800" dirty="0" smtClean="0"/>
              <a:t>”).</a:t>
            </a:r>
            <a:endParaRPr lang="pt-BR" sz="1800" dirty="0"/>
          </a:p>
          <a:p>
            <a:pPr lvl="1">
              <a:buNone/>
            </a:pPr>
            <a:endParaRPr lang="pt-BR" sz="1800" dirty="0"/>
          </a:p>
          <a:p>
            <a:pPr lvl="1">
              <a:buNone/>
            </a:pPr>
            <a:endParaRPr lang="pt-BR" sz="1800" dirty="0"/>
          </a:p>
          <a:p>
            <a:pPr lvl="1"/>
            <a:endParaRPr lang="pt-BR" sz="1800" dirty="0"/>
          </a:p>
          <a:p>
            <a:pPr lvl="1"/>
            <a:r>
              <a:rPr lang="pt-BR" sz="1800" b="1" dirty="0" smtClean="0"/>
              <a:t>(2) </a:t>
            </a:r>
            <a:r>
              <a:rPr lang="pt-BR" sz="1800" dirty="0"/>
              <a:t>Desenhar efetivamente a imagem na tela usando o comando </a:t>
            </a:r>
            <a:r>
              <a:rPr lang="pt-BR" sz="1800" b="1" dirty="0" err="1" smtClean="0"/>
              <a:t>love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graphics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draw</a:t>
            </a:r>
            <a:r>
              <a:rPr lang="pt-BR" sz="1800" b="1" dirty="0" smtClean="0"/>
              <a:t>(</a:t>
            </a:r>
            <a:r>
              <a:rPr lang="pt-BR" sz="1800" b="1" dirty="0" err="1" smtClean="0"/>
              <a:t>minha_imagem</a:t>
            </a:r>
            <a:r>
              <a:rPr lang="pt-BR" sz="1800" b="1" dirty="0" smtClean="0"/>
              <a:t>, ...)</a:t>
            </a:r>
            <a:r>
              <a:rPr lang="pt-BR" sz="1800" dirty="0" smtClean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xmlns="" val="202098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/>
              <a:t>Desenhando Imagens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412776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Criando uma variável do tipo </a:t>
            </a:r>
            <a:r>
              <a:rPr lang="pt-BR" sz="2000" b="1" dirty="0" err="1" smtClean="0"/>
              <a:t>image</a:t>
            </a:r>
            <a:r>
              <a:rPr lang="pt-BR" sz="2000" b="1" dirty="0" smtClean="0"/>
              <a:t>:</a:t>
            </a:r>
            <a:endParaRPr lang="pt-BR" sz="2000" b="1" dirty="0" smtClean="0"/>
          </a:p>
          <a:p>
            <a:endParaRPr lang="pt-BR" sz="1400" b="1" dirty="0" smtClean="0"/>
          </a:p>
          <a:p>
            <a:pPr marL="0" indent="0" algn="ctr">
              <a:buFont typeface="Arial" pitchFamily="34" charset="0"/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minha_imagem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pt-BR" sz="1800" b="1" dirty="0" smtClean="0"/>
              <a:t>OBS: </a:t>
            </a:r>
            <a:r>
              <a:rPr lang="pt-BR" sz="1800" dirty="0" smtClean="0"/>
              <a:t>Sempre declare as variáveis </a:t>
            </a:r>
            <a:r>
              <a:rPr lang="pt-BR" sz="1800" dirty="0" err="1" smtClean="0"/>
              <a:t>Image</a:t>
            </a:r>
            <a:r>
              <a:rPr lang="pt-BR" sz="1800" dirty="0" smtClean="0"/>
              <a:t> como </a:t>
            </a:r>
            <a:r>
              <a:rPr lang="pt-BR" sz="1800" b="1" dirty="0" smtClean="0"/>
              <a:t>variáveis globais</a:t>
            </a:r>
            <a:r>
              <a:rPr lang="pt-BR" sz="1800" dirty="0" smtClean="0"/>
              <a:t>. </a:t>
            </a:r>
          </a:p>
          <a:p>
            <a:pPr marL="0" indent="0">
              <a:buFont typeface="Arial" pitchFamily="34" charset="0"/>
              <a:buNone/>
            </a:pPr>
            <a:endParaRPr lang="pt-BR" sz="1000" dirty="0" smtClean="0"/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Exemplo: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love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inha_imagem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love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graphics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newImage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48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Desenhando Imagens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  <a:prstDash val="solid"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			             </a:t>
            </a:r>
            <a:r>
              <a:rPr lang="pt-BR" sz="1600" dirty="0" smtClean="0"/>
              <a:t>200</a:t>
            </a:r>
          </a:p>
          <a:p>
            <a:pPr>
              <a:buNone/>
            </a:pPr>
            <a:r>
              <a:rPr lang="pt-BR" sz="1600" dirty="0" smtClean="0"/>
              <a:t>                                                                                                                                 x</a:t>
            </a: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		          </a:t>
            </a:r>
            <a:br>
              <a:rPr lang="pt-BR" sz="1600" dirty="0" smtClean="0"/>
            </a:br>
            <a:r>
              <a:rPr lang="pt-BR" sz="1600" dirty="0" smtClean="0"/>
              <a:t>                     200</a:t>
            </a:r>
            <a:br>
              <a:rPr lang="pt-BR" sz="1600" dirty="0" smtClean="0"/>
            </a:b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 </a:t>
            </a:r>
            <a:r>
              <a:rPr lang="pt-BR" sz="1600" dirty="0" smtClean="0"/>
              <a:t>                                         </a:t>
            </a:r>
            <a:br>
              <a:rPr lang="pt-BR" sz="1600" dirty="0" smtClean="0"/>
            </a:br>
            <a:r>
              <a:rPr lang="pt-BR" sz="1600" dirty="0" smtClean="0"/>
              <a:t>                         y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1900" b="1" dirty="0" smtClean="0"/>
              <a:t>Por padrão, as imagens são desenhadas com o ponto de origem no canto superior esquerdo: 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2051720" y="2420888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339752" y="2204864"/>
            <a:ext cx="0" cy="3096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645024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ector reto 17"/>
          <p:cNvCxnSpPr/>
          <p:nvPr/>
        </p:nvCxnSpPr>
        <p:spPr>
          <a:xfrm>
            <a:off x="2339752" y="3645024"/>
            <a:ext cx="13681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707904" y="2420888"/>
            <a:ext cx="0" cy="12241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Desenhando Imagens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412776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(2) </a:t>
            </a:r>
            <a:r>
              <a:rPr lang="pt-BR" sz="2000" b="1" dirty="0" smtClean="0"/>
              <a:t>Desenhar efetivamente a imagem na tela usando o </a:t>
            </a:r>
            <a:r>
              <a:rPr lang="pt-BR" sz="2000" b="1" dirty="0" smtClean="0"/>
              <a:t>comando:</a:t>
            </a:r>
            <a:endParaRPr lang="pt-BR" sz="2000" b="1" dirty="0" smtClean="0"/>
          </a:p>
          <a:p>
            <a:pPr marL="0" indent="0">
              <a:buFont typeface="Arial" pitchFamily="34" charset="0"/>
              <a:buNone/>
            </a:pPr>
            <a:endParaRPr lang="pt-BR" sz="1800" b="1" dirty="0" smtClean="0"/>
          </a:p>
          <a:p>
            <a:pPr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love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graphics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x, y, r,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sx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sy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ox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oy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kx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ky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800" b="1" dirty="0" smtClean="0"/>
          </a:p>
          <a:p>
            <a:endParaRPr lang="pt-BR" sz="1800" b="1" dirty="0" smtClean="0"/>
          </a:p>
          <a:p>
            <a:pPr marL="0" indent="0">
              <a:buFont typeface="Arial" pitchFamily="34" charset="0"/>
              <a:buNone/>
            </a:pPr>
            <a:r>
              <a:rPr lang="pt-BR" sz="1800" b="1" dirty="0" smtClean="0"/>
              <a:t>Exemplo:</a:t>
            </a: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unction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love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love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graphics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minha_imagem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, 200, 200)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(...)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3068960"/>
            <a:ext cx="29523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+mn-lt"/>
              </a:rPr>
              <a:t>Desenha a imagem </a:t>
            </a:r>
            <a:r>
              <a:rPr lang="pt-BR" sz="1400" dirty="0" smtClean="0">
                <a:latin typeface="+mn-lt"/>
              </a:rPr>
              <a:t>“</a:t>
            </a:r>
            <a:r>
              <a:rPr lang="pt-BR" sz="1400" dirty="0" err="1" smtClean="0">
                <a:latin typeface="+mn-lt"/>
              </a:rPr>
              <a:t>minha_imagem</a:t>
            </a:r>
            <a:r>
              <a:rPr lang="pt-BR" sz="1400" dirty="0" smtClean="0">
                <a:latin typeface="+mn-lt"/>
              </a:rPr>
              <a:t>” </a:t>
            </a:r>
            <a:r>
              <a:rPr lang="pt-BR" sz="1400" dirty="0">
                <a:latin typeface="+mn-lt"/>
              </a:rPr>
              <a:t>na posição (200, </a:t>
            </a:r>
            <a:r>
              <a:rPr lang="pt-BR" sz="1400" dirty="0" smtClean="0">
                <a:latin typeface="+mn-lt"/>
              </a:rPr>
              <a:t>200</a:t>
            </a:r>
            <a:r>
              <a:rPr lang="pt-BR" sz="1400" dirty="0" smtClean="0"/>
              <a:t>).</a:t>
            </a:r>
            <a:endParaRPr lang="pt-BR" sz="1400" dirty="0">
              <a:latin typeface="+mn-lt"/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 bwMode="auto">
          <a:xfrm flipH="1">
            <a:off x="4211960" y="3592180"/>
            <a:ext cx="972108" cy="77292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71872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Desenhando Imagens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Autofit/>
          </a:bodyPr>
          <a:lstStyle/>
          <a:p>
            <a:endParaRPr lang="pt-BR" sz="2000" dirty="0" smtClean="0"/>
          </a:p>
          <a:p>
            <a:r>
              <a:rPr lang="pt-BR" sz="2000" b="1" dirty="0" err="1" smtClean="0"/>
              <a:t>image</a:t>
            </a:r>
            <a:r>
              <a:rPr lang="pt-BR" sz="2000" b="1" dirty="0" smtClean="0"/>
              <a:t>: nome da variável associada no </a:t>
            </a:r>
            <a:r>
              <a:rPr lang="pt-BR" sz="2000" b="1" dirty="0" err="1" smtClean="0"/>
              <a:t>load</a:t>
            </a:r>
            <a:r>
              <a:rPr lang="pt-BR" sz="2000" b="1" dirty="0" smtClean="0"/>
              <a:t>();</a:t>
            </a:r>
          </a:p>
          <a:p>
            <a:r>
              <a:rPr lang="pt-BR" sz="2000" b="1" dirty="0" err="1" smtClean="0"/>
              <a:t>q</a:t>
            </a:r>
            <a:r>
              <a:rPr lang="pt-BR" sz="2000" b="1" dirty="0" err="1" smtClean="0"/>
              <a:t>uads</a:t>
            </a:r>
            <a:r>
              <a:rPr lang="pt-BR" sz="2000" b="1" dirty="0" smtClean="0"/>
              <a:t>: vetor/matriz com imagens de um </a:t>
            </a:r>
            <a:r>
              <a:rPr lang="pt-BR" sz="2000" b="1" dirty="0" err="1" smtClean="0"/>
              <a:t>tileset</a:t>
            </a:r>
            <a:r>
              <a:rPr lang="pt-BR" sz="2000" b="1" dirty="0" smtClean="0"/>
              <a:t> (será melhor explicado posteriormente);</a:t>
            </a:r>
            <a:endParaRPr lang="pt-BR" sz="2000" b="1" dirty="0" smtClean="0"/>
          </a:p>
          <a:p>
            <a:r>
              <a:rPr lang="pt-BR" sz="2000" b="1" dirty="0" smtClean="0"/>
              <a:t>x</a:t>
            </a:r>
            <a:r>
              <a:rPr lang="pt-BR" sz="2000" b="1" dirty="0" smtClean="0"/>
              <a:t>: posição onde o objeto será desenhado (eixo x); </a:t>
            </a:r>
          </a:p>
          <a:p>
            <a:r>
              <a:rPr lang="pt-BR" sz="2000" b="1" dirty="0" smtClean="0"/>
              <a:t>y</a:t>
            </a:r>
            <a:r>
              <a:rPr lang="pt-BR" sz="2000" b="1" dirty="0" smtClean="0"/>
              <a:t>: posição onde o objeto será desenhado (eixo y) ; </a:t>
            </a:r>
          </a:p>
          <a:p>
            <a:r>
              <a:rPr lang="pt-BR" sz="2000" b="1" dirty="0" smtClean="0"/>
              <a:t>r</a:t>
            </a:r>
            <a:r>
              <a:rPr lang="pt-BR" sz="2000" b="1" dirty="0" smtClean="0"/>
              <a:t>: orientação do objeto (radiano); </a:t>
            </a:r>
          </a:p>
          <a:p>
            <a:r>
              <a:rPr lang="pt-BR" sz="2000" b="1" dirty="0" err="1" smtClean="0"/>
              <a:t>sx</a:t>
            </a:r>
            <a:r>
              <a:rPr lang="pt-BR" sz="2000" b="1" dirty="0" smtClean="0"/>
              <a:t>: fator de escala do objeto (eixo x); </a:t>
            </a:r>
          </a:p>
          <a:p>
            <a:r>
              <a:rPr lang="pt-BR" sz="2000" b="1" dirty="0" err="1" smtClean="0"/>
              <a:t>sy</a:t>
            </a:r>
            <a:r>
              <a:rPr lang="pt-BR" sz="2000" b="1" dirty="0" smtClean="0"/>
              <a:t>: fator de escala do objeto (eixo y); </a:t>
            </a:r>
          </a:p>
          <a:p>
            <a:r>
              <a:rPr lang="pt-BR" sz="2000" b="1" dirty="0" err="1" smtClean="0"/>
              <a:t>ox</a:t>
            </a:r>
            <a:r>
              <a:rPr lang="pt-BR" sz="2000" b="1" dirty="0" smtClean="0"/>
              <a:t>: ponto de origem do objeto (eixo x); </a:t>
            </a:r>
          </a:p>
          <a:p>
            <a:r>
              <a:rPr lang="pt-BR" sz="2000" b="1" dirty="0" err="1" smtClean="0"/>
              <a:t>oy</a:t>
            </a:r>
            <a:r>
              <a:rPr lang="pt-BR" sz="2000" b="1" dirty="0" smtClean="0"/>
              <a:t>: ponto de origem do objeto (eixo y); </a:t>
            </a:r>
          </a:p>
          <a:p>
            <a:r>
              <a:rPr lang="pt-BR" sz="2000" b="1" dirty="0" err="1" smtClean="0"/>
              <a:t>kx</a:t>
            </a:r>
            <a:r>
              <a:rPr lang="pt-BR" sz="2000" b="1" dirty="0" smtClean="0"/>
              <a:t>: fator de distorção (eixo x); </a:t>
            </a:r>
          </a:p>
          <a:p>
            <a:r>
              <a:rPr lang="pt-BR" sz="2000" b="1" dirty="0" err="1" smtClean="0"/>
              <a:t>ky</a:t>
            </a:r>
            <a:r>
              <a:rPr lang="pt-BR" sz="2000" b="1" dirty="0" smtClean="0"/>
              <a:t>: fator de distorção (eixo y); </a:t>
            </a:r>
            <a:endParaRPr lang="pt-BR" sz="2000" b="1" dirty="0" smtClean="0"/>
          </a:p>
          <a:p>
            <a:endParaRPr lang="pt-BR" sz="2000" b="1" dirty="0" smtClean="0"/>
          </a:p>
          <a:p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79648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501</Words>
  <Application>Microsoft Office PowerPoint</Application>
  <PresentationFormat>Apresentação na tela (4:3)</PresentationFormat>
  <Paragraphs>150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Office Theme</vt:lpstr>
      <vt:lpstr>Introdução à Engenharia ENG1000</vt:lpstr>
      <vt:lpstr>Biblioteca Gráfica - PlayLib</vt:lpstr>
      <vt:lpstr>Coordenadas de Tela</vt:lpstr>
      <vt:lpstr>Coordenadas de Tela</vt:lpstr>
      <vt:lpstr>Desenhando Imagens</vt:lpstr>
      <vt:lpstr>Desenhando Imagens</vt:lpstr>
      <vt:lpstr>Desenhando Imagens</vt:lpstr>
      <vt:lpstr>Desenhando Imagens</vt:lpstr>
      <vt:lpstr>Desenhando Imagens</vt:lpstr>
      <vt:lpstr>Desenhando Imagens</vt:lpstr>
      <vt:lpstr>Desenhando Imagens</vt:lpstr>
      <vt:lpstr>Desenhando Imagens</vt:lpstr>
      <vt:lpstr>Desenhando Imagens</vt:lpstr>
      <vt:lpstr>Desenhando Imagens</vt:lpstr>
      <vt:lpstr>Desenhando Imagens</vt:lpstr>
      <vt:lpstr>Desenhando Imagens</vt:lpstr>
      <vt:lpstr>Exercícios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Utilizando Imagens na PlayLib</dc:title>
  <dc:creator>Edirlei Soares de Lima</dc:creator>
  <cp:lastModifiedBy>Fernando Teixeira Jr</cp:lastModifiedBy>
  <cp:revision>339</cp:revision>
  <cp:lastPrinted>2011-10-02T19:34:20Z</cp:lastPrinted>
  <dcterms:created xsi:type="dcterms:W3CDTF">2011-09-17T12:50:29Z</dcterms:created>
  <dcterms:modified xsi:type="dcterms:W3CDTF">2016-03-07T04:42:42Z</dcterms:modified>
</cp:coreProperties>
</file>