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2" r:id="rId4"/>
    <p:sldId id="293" r:id="rId5"/>
    <p:sldId id="296" r:id="rId6"/>
    <p:sldId id="297" r:id="rId7"/>
    <p:sldId id="298" r:id="rId8"/>
    <p:sldId id="301" r:id="rId9"/>
    <p:sldId id="299" r:id="rId10"/>
    <p:sldId id="300" r:id="rId11"/>
    <p:sldId id="306" r:id="rId12"/>
    <p:sldId id="307" r:id="rId13"/>
    <p:sldId id="308" r:id="rId14"/>
    <p:sldId id="309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3/19/2015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 smtClean="0"/>
              <a:t>Aula 12 – Interação </a:t>
            </a:r>
            <a:r>
              <a:rPr lang="pt-BR" sz="3200" dirty="0"/>
              <a:t>na </a:t>
            </a:r>
            <a:r>
              <a:rPr lang="pt-BR" sz="3200" dirty="0" err="1"/>
              <a:t>PlayLib</a:t>
            </a:r>
            <a:endParaRPr lang="pt-BR" sz="32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 dirty="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 smtClean="0">
                <a:solidFill>
                  <a:schemeClr val="tx1"/>
                </a:solidFill>
              </a:rPr>
              <a:t>Baseado</a:t>
            </a:r>
            <a:r>
              <a:rPr lang="en-US" sz="1100" dirty="0" smtClean="0">
                <a:solidFill>
                  <a:schemeClr val="tx1"/>
                </a:solidFill>
              </a:rPr>
              <a:t> no material </a:t>
            </a:r>
            <a:r>
              <a:rPr lang="en-US" sz="1100" dirty="0" err="1" smtClean="0">
                <a:solidFill>
                  <a:schemeClr val="tx1"/>
                </a:solidFill>
              </a:rPr>
              <a:t>criado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por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Edirlei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Soares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smtClean="0">
                <a:solidFill>
                  <a:schemeClr val="tx1"/>
                </a:solidFill>
              </a:rPr>
              <a:t>Lima &lt;elima@inf.puc-rio.br</a:t>
            </a:r>
            <a:r>
              <a:rPr lang="en-US" sz="1100" dirty="0">
                <a:solidFill>
                  <a:schemeClr val="tx1"/>
                </a:solidFill>
              </a:rPr>
              <a:t>&gt;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Tratando o </a:t>
            </a:r>
            <a:r>
              <a:rPr lang="pt-BR" dirty="0" smtClean="0"/>
              <a:t>Movimento do </a:t>
            </a:r>
            <a:r>
              <a:rPr lang="pt-BR" dirty="0"/>
              <a:t>Mouse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484784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Dessa forma, sempre que o mouse for movimentado pelo usuário a função </a:t>
            </a:r>
            <a:r>
              <a:rPr lang="pt-BR" sz="2000" b="1" dirty="0" err="1" smtClean="0"/>
              <a:t>MouseClickInput</a:t>
            </a:r>
            <a:r>
              <a:rPr lang="pt-BR" sz="2000" b="1" dirty="0" smtClean="0"/>
              <a:t> </a:t>
            </a:r>
            <a:r>
              <a:rPr lang="pt-BR" sz="2000" dirty="0" smtClean="0"/>
              <a:t>será executada e os parâmetros x e y indicaram a posição do mouse na tela.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b="1" dirty="0" smtClean="0"/>
              <a:t>Exemplo:</a:t>
            </a:r>
          </a:p>
          <a:p>
            <a:pPr marL="0" indent="0">
              <a:buFont typeface="Arial" pitchFamily="34" charset="0"/>
              <a:buNone/>
            </a:pPr>
            <a:endParaRPr lang="pt-BR" sz="1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MouseMotionInput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mouse_x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mouse_y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y; 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832" y="4603775"/>
            <a:ext cx="28426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As variáveis </a:t>
            </a:r>
            <a:r>
              <a:rPr lang="pt-BR" sz="1400" dirty="0" err="1" smtClean="0">
                <a:latin typeface="+mn-lt"/>
              </a:rPr>
              <a:t>mouse_x</a:t>
            </a:r>
            <a:r>
              <a:rPr lang="pt-BR" sz="1400" dirty="0" smtClean="0">
                <a:latin typeface="+mn-lt"/>
              </a:rPr>
              <a:t> e </a:t>
            </a:r>
            <a:r>
              <a:rPr lang="pt-BR" sz="1400" dirty="0" err="1" smtClean="0">
                <a:latin typeface="+mn-lt"/>
              </a:rPr>
              <a:t>mouse_y</a:t>
            </a:r>
            <a:r>
              <a:rPr lang="pt-BR" sz="1400" dirty="0" smtClean="0">
                <a:latin typeface="+mn-lt"/>
              </a:rPr>
              <a:t> recebem a posição x e y do mouse, ou seja, o local onde o usuário está com o cursor do mouse.</a:t>
            </a:r>
            <a:endParaRPr lang="pt-BR" sz="14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 flipV="1">
            <a:off x="2195736" y="4365104"/>
            <a:ext cx="3710096" cy="715725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546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Tratando Cliques do Mouse Sobre uma Imagem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556792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Para poder tratar os eventos de clique do mouse sobre uma determinada imagem é necessário definir uma função para essa tarefa.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dirty="0" smtClean="0"/>
              <a:t>A </a:t>
            </a:r>
            <a:r>
              <a:rPr lang="pt-BR" sz="2000" dirty="0"/>
              <a:t>função para tratar esse evento deve ter a seguinte sintaxe</a:t>
            </a:r>
            <a:r>
              <a:rPr lang="pt-BR" sz="2000" dirty="0" smtClean="0"/>
              <a:t>:</a:t>
            </a:r>
          </a:p>
          <a:p>
            <a:endParaRPr lang="pt-BR" sz="1000" dirty="0" smtClean="0"/>
          </a:p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MouseClickMinhaImagem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button,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/* Bloco de Comandos */</a:t>
            </a:r>
          </a:p>
          <a:p>
            <a:pPr marL="0" indent="0">
              <a:buFont typeface="Arial" pitchFamily="34" charset="0"/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500" dirty="0" smtClean="0"/>
          </a:p>
          <a:p>
            <a:r>
              <a:rPr lang="pt-BR" sz="2000" dirty="0"/>
              <a:t>Também é necessário indicar que essa é a sua função para tratar eventos de clique do mouse sobre a imagem em questão usando o comando </a:t>
            </a:r>
            <a:r>
              <a:rPr lang="pt-BR" sz="2000" dirty="0" err="1"/>
              <a:t>SetOnClick</a:t>
            </a:r>
            <a:r>
              <a:rPr lang="pt-BR" sz="2000" dirty="0" smtClean="0"/>
              <a:t>:</a:t>
            </a:r>
          </a:p>
          <a:p>
            <a:endParaRPr lang="pt-BR" sz="1600" dirty="0" smtClean="0"/>
          </a:p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MinhaImagem.SetOnClick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MouseClickMinhaImagem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9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Tratando Cliques do Mouse Sobre uma Imagem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484784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Dessa forma, sempre que o usuário clicar sobre a imagem “</a:t>
            </a:r>
            <a:r>
              <a:rPr lang="pt-BR" sz="2000" dirty="0" err="1"/>
              <a:t>MinhaImagem</a:t>
            </a:r>
            <a:r>
              <a:rPr lang="pt-BR" sz="2000" dirty="0"/>
              <a:t>”, a função </a:t>
            </a:r>
            <a:r>
              <a:rPr lang="pt-BR" sz="2000" dirty="0" err="1"/>
              <a:t>MouseClickMinhaImagem</a:t>
            </a:r>
            <a:r>
              <a:rPr lang="pt-BR" sz="2000" dirty="0"/>
              <a:t> será executada e o parâmetro </a:t>
            </a:r>
            <a:r>
              <a:rPr lang="pt-BR" sz="2000" dirty="0" err="1"/>
              <a:t>button</a:t>
            </a:r>
            <a:r>
              <a:rPr lang="pt-BR" sz="2000" dirty="0"/>
              <a:t> indicará qual botão foi pressionado. Os parâmetros x e y indicam a posição na tela relativa a imagem em que mouse estava quando o clique foi realizado</a:t>
            </a:r>
            <a:r>
              <a:rPr lang="pt-BR" sz="2000" dirty="0" smtClean="0"/>
              <a:t>.</a:t>
            </a:r>
          </a:p>
          <a:p>
            <a:endParaRPr lang="pt-BR" sz="2000" dirty="0" smtClean="0"/>
          </a:p>
          <a:p>
            <a:r>
              <a:rPr lang="pt-BR" sz="2000" b="1" dirty="0" smtClean="0"/>
              <a:t>Exemplo:</a:t>
            </a:r>
          </a:p>
          <a:p>
            <a:pPr marL="0" indent="0">
              <a:buFont typeface="Arial" pitchFamily="34" charset="0"/>
              <a:buNone/>
            </a:pPr>
            <a:endParaRPr lang="pt-BR" sz="1400" b="1" dirty="0" smtClean="0"/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MouseClickMinhaImagem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button,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carregando_imagem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2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dirty="0"/>
              <a:t>Tratando Cliques do Mouse Sobre uma Imagem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124744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Importante</a:t>
            </a:r>
            <a:r>
              <a:rPr lang="pt-BR" sz="2000" b="1" dirty="0"/>
              <a:t>: </a:t>
            </a:r>
            <a:r>
              <a:rPr lang="pt-BR" sz="2000" dirty="0"/>
              <a:t>Para poder usar este evento é necessário que a posição da imagem tenha sido definida com o comando </a:t>
            </a:r>
            <a:r>
              <a:rPr lang="pt-BR" sz="2000" dirty="0" err="1"/>
              <a:t>SetPosition</a:t>
            </a:r>
            <a:r>
              <a:rPr lang="pt-BR" sz="2000" dirty="0"/>
              <a:t>. </a:t>
            </a:r>
            <a:endParaRPr lang="pt-BR" sz="2000" dirty="0" smtClean="0"/>
          </a:p>
          <a:p>
            <a:endParaRPr lang="pt-BR" sz="2000" dirty="0" smtClean="0"/>
          </a:p>
          <a:p>
            <a:r>
              <a:rPr lang="pt-BR" sz="2000" b="1" dirty="0" smtClean="0"/>
              <a:t>Exemplo: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Image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minha_imagem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MouseClickMinhaImagem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button,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clicou_na_imagem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main(void)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minha_imagem.LoadPNGImage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("Marvin.png");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minha_imagem.SetPosition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(0,100,256,256);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minha_imagem.SetOnClick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MouseClickMarvin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pt-BR" sz="2800" b="1" dirty="0" smtClean="0"/>
              <a:t>Lista </a:t>
            </a:r>
            <a:r>
              <a:rPr lang="pt-BR" sz="2800" b="1" dirty="0"/>
              <a:t>de Exercícios </a:t>
            </a:r>
            <a:r>
              <a:rPr lang="pt-BR" sz="2800" b="1" dirty="0" smtClean="0"/>
              <a:t>07 – Imagens e Interação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http://www.inf.puc-rio.br/~abaffa/eng1000/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Enviar</a:t>
            </a:r>
            <a:r>
              <a:rPr lang="en-US" sz="2800" dirty="0"/>
              <a:t> para </a:t>
            </a:r>
            <a:r>
              <a:rPr lang="en-US" sz="2800" dirty="0">
                <a:hlinkClick r:id="rId3"/>
              </a:rPr>
              <a:t>abaffa@inf.puc-rio.br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/>
              <a:t> </a:t>
            </a:r>
            <a:r>
              <a:rPr lang="en-US" sz="2800" smtClean="0"/>
              <a:t>20/</a:t>
            </a:r>
            <a:r>
              <a:rPr lang="en-US" sz="2800" dirty="0" err="1" smtClean="0"/>
              <a:t>abril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err="1"/>
              <a:t>Assunto</a:t>
            </a:r>
            <a:r>
              <a:rPr lang="en-US" sz="2800" dirty="0"/>
              <a:t>: ENG01000 Ex07</a:t>
            </a:r>
          </a:p>
          <a:p>
            <a:pPr marL="0" indent="0" algn="ctr">
              <a:buNone/>
            </a:pP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Esquecer</a:t>
            </a:r>
            <a:r>
              <a:rPr lang="en-US" sz="2800" dirty="0"/>
              <a:t> de </a:t>
            </a:r>
            <a:r>
              <a:rPr lang="en-US" sz="2800" dirty="0" err="1"/>
              <a:t>colocar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e </a:t>
            </a:r>
            <a:r>
              <a:rPr lang="en-US" sz="2800" dirty="0" err="1"/>
              <a:t>matrícula</a:t>
            </a:r>
            <a:r>
              <a:rPr lang="en-U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46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Gráfica - </a:t>
            </a:r>
            <a:r>
              <a:rPr lang="pt-BR" dirty="0" err="1" smtClean="0"/>
              <a:t>PlayLib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Conjunto de funções </a:t>
            </a:r>
            <a:r>
              <a:rPr lang="pt-BR" sz="2800" dirty="0"/>
              <a:t>para criação e manipulação de formas geométricas, imagens, </a:t>
            </a:r>
            <a:r>
              <a:rPr lang="pt-BR" sz="2800" dirty="0" smtClean="0"/>
              <a:t>áudio, janelas</a:t>
            </a:r>
            <a:r>
              <a:rPr lang="pt-BR" sz="2800" dirty="0"/>
              <a:t>...</a:t>
            </a:r>
          </a:p>
          <a:p>
            <a:endParaRPr lang="pt-BR" sz="2800" dirty="0"/>
          </a:p>
          <a:p>
            <a:r>
              <a:rPr lang="pt-BR" sz="2800" dirty="0"/>
              <a:t>Baseada na API </a:t>
            </a:r>
            <a:r>
              <a:rPr lang="pt-BR" sz="2800" b="1" dirty="0" err="1"/>
              <a:t>OpenGL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Pode ser usada para criação de </a:t>
            </a:r>
            <a:r>
              <a:rPr lang="pt-BR" sz="2800" b="1" dirty="0"/>
              <a:t>jogos 2D</a:t>
            </a:r>
            <a:r>
              <a:rPr lang="pt-BR" sz="2800" dirty="0"/>
              <a:t>, </a:t>
            </a:r>
            <a:r>
              <a:rPr lang="pt-BR" sz="2800" b="1" dirty="0"/>
              <a:t>simulações</a:t>
            </a:r>
            <a:r>
              <a:rPr lang="pt-BR" sz="2800" dirty="0"/>
              <a:t>, </a:t>
            </a:r>
            <a:r>
              <a:rPr lang="pt-BR" sz="2800" b="1" dirty="0"/>
              <a:t>animações</a:t>
            </a:r>
            <a:r>
              <a:rPr lang="pt-BR" sz="2800" dirty="0"/>
              <a:t> e outros aplicativos.</a:t>
            </a:r>
          </a:p>
          <a:p>
            <a:endParaRPr lang="pt-BR" sz="2800" dirty="0"/>
          </a:p>
          <a:p>
            <a:r>
              <a:rPr lang="pt-BR" sz="2800" b="1" dirty="0"/>
              <a:t>Desenvolvida especialmente para esse curso!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1912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Entradas do Teclado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556792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Para poder tratar os eventos gerados pelo teclado (</a:t>
            </a:r>
            <a:r>
              <a:rPr lang="pt-BR" sz="2000" b="1" dirty="0" smtClean="0"/>
              <a:t>teclas sendo pressionadas</a:t>
            </a:r>
            <a:r>
              <a:rPr lang="pt-BR" sz="2000" dirty="0" smtClean="0"/>
              <a:t>) é necessário criar uma função para essa tarefa.</a:t>
            </a:r>
          </a:p>
          <a:p>
            <a:endParaRPr lang="pt-BR" sz="1200" dirty="0" smtClean="0"/>
          </a:p>
          <a:p>
            <a:r>
              <a:rPr lang="pt-BR" sz="2000" dirty="0" smtClean="0"/>
              <a:t>Essa função deve ter a seguinte sintaxe: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KeyboardInput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y)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/* Bloco de Comandos */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1100" dirty="0" smtClean="0"/>
          </a:p>
          <a:p>
            <a:r>
              <a:rPr lang="pt-BR" sz="2000" dirty="0" smtClean="0"/>
              <a:t>Também é </a:t>
            </a:r>
            <a:r>
              <a:rPr lang="pt-BR" sz="2000" b="1" dirty="0" smtClean="0"/>
              <a:t>necessário</a:t>
            </a:r>
            <a:r>
              <a:rPr lang="pt-BR" sz="2000" dirty="0" smtClean="0"/>
              <a:t> </a:t>
            </a:r>
            <a:r>
              <a:rPr lang="pt-BR" sz="2000" b="1" dirty="0" smtClean="0"/>
              <a:t>indicar</a:t>
            </a:r>
            <a:r>
              <a:rPr lang="pt-BR" sz="2000" dirty="0" smtClean="0"/>
              <a:t> que essa é a sua função para tratar eventos de teclado:</a:t>
            </a:r>
          </a:p>
          <a:p>
            <a:endParaRPr lang="pt-BR" sz="1400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graphics.SetKeyboardInput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KeyboardInput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0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Entradas do Teclado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268760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smtClean="0"/>
              <a:t>Dessa forma, sempre que uma tecla normal do teclado for pressionada a função </a:t>
            </a:r>
            <a:r>
              <a:rPr lang="pt-BR" sz="1800" b="1" dirty="0" err="1" smtClean="0"/>
              <a:t>KeyboardInput</a:t>
            </a:r>
            <a:r>
              <a:rPr lang="pt-BR" sz="1800" b="1" dirty="0" smtClean="0"/>
              <a:t> </a:t>
            </a:r>
            <a:r>
              <a:rPr lang="pt-BR" sz="1800" dirty="0" smtClean="0"/>
              <a:t>será executada e o parâmetro </a:t>
            </a:r>
            <a:r>
              <a:rPr lang="pt-BR" sz="1800" dirty="0" err="1" smtClean="0"/>
              <a:t>key</a:t>
            </a:r>
            <a:r>
              <a:rPr lang="pt-BR" sz="1800" dirty="0" smtClean="0"/>
              <a:t> indicará qual tecla foi pressionada</a:t>
            </a:r>
            <a:r>
              <a:rPr lang="pt-BR" sz="1800" dirty="0"/>
              <a:t>. O parâmetro </a:t>
            </a:r>
            <a:r>
              <a:rPr lang="pt-BR" sz="1800" dirty="0" err="1"/>
              <a:t>state</a:t>
            </a:r>
            <a:r>
              <a:rPr lang="pt-BR" sz="1800" dirty="0"/>
              <a:t> indicará se a tecla foi pressionada ou liberada.</a:t>
            </a:r>
            <a:endParaRPr lang="pt-BR" sz="1800" dirty="0" smtClean="0"/>
          </a:p>
          <a:p>
            <a:r>
              <a:rPr lang="pt-BR" sz="1800" b="1" dirty="0" smtClean="0"/>
              <a:t>Exemplo: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KeyboardInput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key,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y)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((key == 'f')&amp;&amp;(state == KEY_STATE_DOWN))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graphics.SetFullscreen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((key == KEY_RIGHT)&amp;&amp;(state == KEY_STATE_DOWN))</a:t>
            </a: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posicao_personagem_x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posicao_personagem_x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((key == KEY_ESC)&amp;&amp;(state == KEY_STATE_DOWN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}	</a:t>
            </a:r>
          </a:p>
          <a:p>
            <a:pPr marL="0" indent="0">
              <a:buFont typeface="Arial" pitchFamily="34" charset="0"/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160" y="2993795"/>
            <a:ext cx="28261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 a letra f for pressionada</a:t>
            </a:r>
            <a:endParaRPr lang="pt-BR" sz="14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 bwMode="auto">
          <a:xfrm flipH="1">
            <a:off x="5292080" y="3147684"/>
            <a:ext cx="901080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205951" y="3455422"/>
            <a:ext cx="2813357" cy="31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Coloca o programa em tela cheia</a:t>
            </a:r>
            <a:endParaRPr lang="pt-BR" sz="1400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 bwMode="auto">
          <a:xfrm flipH="1" flipV="1">
            <a:off x="3956681" y="3609311"/>
            <a:ext cx="2249270" cy="261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193160" y="3959478"/>
            <a:ext cx="28433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 a </a:t>
            </a:r>
            <a:r>
              <a:rPr lang="pt-BR" sz="1400" dirty="0" smtClean="0"/>
              <a:t>seta da direita</a:t>
            </a:r>
            <a:r>
              <a:rPr lang="pt-BR" sz="1400" dirty="0" smtClean="0">
                <a:latin typeface="+mn-lt"/>
              </a:rPr>
              <a:t> for pressionada</a:t>
            </a:r>
            <a:endParaRPr lang="pt-BR" sz="1400" dirty="0">
              <a:latin typeface="+mn-lt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>
            <a:off x="5940152" y="4113367"/>
            <a:ext cx="253008" cy="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91200" y="4308336"/>
            <a:ext cx="28452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Incrementa em +2 uma variável que representa a posição de um personagem</a:t>
            </a:r>
            <a:endParaRPr lang="pt-BR" sz="14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940152" y="4608418"/>
            <a:ext cx="251048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193159" y="5137448"/>
            <a:ext cx="28433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 a tecla </a:t>
            </a:r>
            <a:r>
              <a:rPr lang="pt-BR" sz="1400" dirty="0" err="1" smtClean="0">
                <a:latin typeface="+mn-lt"/>
              </a:rPr>
              <a:t>esc</a:t>
            </a:r>
            <a:r>
              <a:rPr lang="pt-BR" sz="1400" dirty="0" smtClean="0">
                <a:latin typeface="+mn-lt"/>
              </a:rPr>
              <a:t> for pressionada</a:t>
            </a:r>
            <a:endParaRPr lang="pt-BR" sz="1400" dirty="0">
              <a:latin typeface="+mn-lt"/>
            </a:endParaRP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 flipV="1">
            <a:off x="5742620" y="5291336"/>
            <a:ext cx="450539" cy="1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06440" y="5528414"/>
            <a:ext cx="28300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Fecha o programa</a:t>
            </a:r>
            <a:endParaRPr lang="pt-BR" sz="1400" dirty="0">
              <a:latin typeface="+mn-lt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 bwMode="auto">
          <a:xfrm flipH="1">
            <a:off x="1706920" y="5682303"/>
            <a:ext cx="4499520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16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das Teclas Especiais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11560" y="1628800"/>
            <a:ext cx="352839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KEY_LEFT</a:t>
            </a:r>
          </a:p>
          <a:p>
            <a:r>
              <a:rPr lang="en-US" sz="2000" dirty="0"/>
              <a:t>KEY_UP</a:t>
            </a:r>
          </a:p>
          <a:p>
            <a:r>
              <a:rPr lang="en-US" sz="2000" dirty="0"/>
              <a:t>KEY_RIGHT</a:t>
            </a:r>
          </a:p>
          <a:p>
            <a:r>
              <a:rPr lang="en-US" sz="2000" dirty="0"/>
              <a:t>KEY_DOWN</a:t>
            </a:r>
          </a:p>
          <a:p>
            <a:r>
              <a:rPr lang="en-US" sz="2000" dirty="0"/>
              <a:t>KEY_PAGE_UP</a:t>
            </a:r>
          </a:p>
          <a:p>
            <a:r>
              <a:rPr lang="en-US" sz="2000" dirty="0"/>
              <a:t>KEY_PAGE_DOWN</a:t>
            </a:r>
          </a:p>
          <a:p>
            <a:r>
              <a:rPr lang="en-US" sz="2000" dirty="0"/>
              <a:t>KEY_HOME</a:t>
            </a:r>
          </a:p>
          <a:p>
            <a:r>
              <a:rPr lang="en-US" sz="2000" dirty="0"/>
              <a:t>KEY_END</a:t>
            </a:r>
          </a:p>
          <a:p>
            <a:r>
              <a:rPr lang="en-US" sz="2000" dirty="0"/>
              <a:t>KEY_INSERT</a:t>
            </a:r>
          </a:p>
          <a:p>
            <a:r>
              <a:rPr lang="en-US" sz="2000" dirty="0" smtClean="0"/>
              <a:t>KEY_ESC</a:t>
            </a:r>
          </a:p>
          <a:p>
            <a:r>
              <a:rPr lang="en-US" sz="2000" dirty="0"/>
              <a:t>KEY_ENTER</a:t>
            </a:r>
          </a:p>
          <a:p>
            <a:endParaRPr lang="en-US" sz="2000" dirty="0" smtClean="0"/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156176" y="1628800"/>
            <a:ext cx="2376264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KEY_F4</a:t>
            </a:r>
            <a:endParaRPr lang="en-US" sz="2000" dirty="0"/>
          </a:p>
          <a:p>
            <a:r>
              <a:rPr lang="en-US" sz="2000" dirty="0"/>
              <a:t>KEY_F5</a:t>
            </a:r>
          </a:p>
          <a:p>
            <a:r>
              <a:rPr lang="en-US" sz="2000" dirty="0"/>
              <a:t>KEY_F6</a:t>
            </a:r>
          </a:p>
          <a:p>
            <a:r>
              <a:rPr lang="en-US" sz="2000" dirty="0"/>
              <a:t>KEY_F7</a:t>
            </a:r>
          </a:p>
          <a:p>
            <a:r>
              <a:rPr lang="en-US" sz="2000" dirty="0"/>
              <a:t>KEY_F8</a:t>
            </a:r>
          </a:p>
          <a:p>
            <a:r>
              <a:rPr lang="en-US" sz="2000" dirty="0"/>
              <a:t>KEY_F9</a:t>
            </a:r>
          </a:p>
          <a:p>
            <a:r>
              <a:rPr lang="en-US" sz="2000" dirty="0"/>
              <a:t>KEY_F10</a:t>
            </a:r>
          </a:p>
          <a:p>
            <a:r>
              <a:rPr lang="en-US" sz="2000" dirty="0"/>
              <a:t>KEY_F11</a:t>
            </a:r>
          </a:p>
          <a:p>
            <a:r>
              <a:rPr lang="en-US" sz="2000" dirty="0"/>
              <a:t>KEY_F12</a:t>
            </a:r>
          </a:p>
        </p:txBody>
      </p:sp>
      <p:sp>
        <p:nvSpPr>
          <p:cNvPr id="3" name="Rectangle 2"/>
          <p:cNvSpPr/>
          <p:nvPr/>
        </p:nvSpPr>
        <p:spPr>
          <a:xfrm>
            <a:off x="3294112" y="1628800"/>
            <a:ext cx="23580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KEY_BACKSPACE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KEY_LEFTCTRL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KEY_RIGHTCTRL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KEY_LEFTSHIFT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KEY_RIGHTSHIFT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KEY_LEFTALT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KEY_RIGHTALT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KEY_TAB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KEY_F1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KEY_F2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KEY_F3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89717" y="5157192"/>
            <a:ext cx="2710675" cy="11387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pt-BR" sz="2000" dirty="0"/>
              <a:t>Estados das teclas:</a:t>
            </a:r>
            <a:endParaRPr lang="en-US" sz="20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dirty="0"/>
              <a:t>KEY_STATE_DOWN</a:t>
            </a:r>
            <a:endParaRPr lang="en-US" sz="20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2000" dirty="0"/>
              <a:t>KEY_STATE_UP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Cliques do Mouse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556792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Para poder tratar os eventos gerados pelo mouse (</a:t>
            </a:r>
            <a:r>
              <a:rPr lang="pt-BR" sz="2000" b="1" dirty="0" smtClean="0"/>
              <a:t>cliques do mouse</a:t>
            </a:r>
            <a:r>
              <a:rPr lang="pt-BR" sz="2000" dirty="0" smtClean="0"/>
              <a:t>) é necessário criar uma função para essa tarefa.</a:t>
            </a:r>
          </a:p>
          <a:p>
            <a:endParaRPr lang="pt-BR" sz="1400" dirty="0" smtClean="0"/>
          </a:p>
          <a:p>
            <a:r>
              <a:rPr lang="pt-BR" sz="2000" dirty="0" smtClean="0"/>
              <a:t>Essa função deve ter a seguinte sintaxe: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MouseClickInput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button,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/* Bloco de Comandos */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1200" dirty="0" smtClean="0"/>
          </a:p>
          <a:p>
            <a:r>
              <a:rPr lang="pt-BR" sz="2000" dirty="0" smtClean="0"/>
              <a:t>Também é </a:t>
            </a:r>
            <a:r>
              <a:rPr lang="pt-BR" sz="2000" b="1" dirty="0" smtClean="0"/>
              <a:t>necessário</a:t>
            </a:r>
            <a:r>
              <a:rPr lang="pt-BR" sz="2000" dirty="0" smtClean="0"/>
              <a:t> </a:t>
            </a:r>
            <a:r>
              <a:rPr lang="pt-BR" sz="2000" b="1" dirty="0" smtClean="0"/>
              <a:t>indicar</a:t>
            </a:r>
            <a:r>
              <a:rPr lang="pt-BR" sz="2000" dirty="0" smtClean="0"/>
              <a:t> que essa é a sua função para tratar eventos de clique do mouse:</a:t>
            </a:r>
          </a:p>
          <a:p>
            <a:endParaRPr lang="pt-BR" sz="1400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graphics.SetMouseClickInput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MouseClickInput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4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Cliques do Mouse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484784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Dessa forma, sempre que um botão do mouse for pressionado a função </a:t>
            </a:r>
            <a:r>
              <a:rPr lang="pt-BR" sz="2000" b="1" dirty="0" err="1" smtClean="0"/>
              <a:t>MouseClickInput</a:t>
            </a:r>
            <a:r>
              <a:rPr lang="pt-BR" sz="2000" b="1" dirty="0" smtClean="0"/>
              <a:t> </a:t>
            </a:r>
            <a:r>
              <a:rPr lang="pt-BR" sz="2000" dirty="0" smtClean="0"/>
              <a:t>será executada e o parâmetro </a:t>
            </a:r>
            <a:r>
              <a:rPr lang="pt-BR" sz="2000" dirty="0" err="1" smtClean="0"/>
              <a:t>button</a:t>
            </a:r>
            <a:r>
              <a:rPr lang="pt-BR" sz="2000" dirty="0" smtClean="0"/>
              <a:t> indicará qual botão foi pressionado. Os parâmetros x e y indicam a posição na tela em que mouse estava quando o clique foi realizado.</a:t>
            </a:r>
          </a:p>
          <a:p>
            <a:pPr marL="0" indent="0">
              <a:buFont typeface="Arial" pitchFamily="34" charset="0"/>
              <a:buNone/>
            </a:pPr>
            <a:endParaRPr lang="pt-BR" sz="2000" dirty="0" smtClean="0"/>
          </a:p>
          <a:p>
            <a:r>
              <a:rPr lang="pt-BR" sz="2000" b="1" dirty="0" smtClean="0"/>
              <a:t>Exemplo:</a:t>
            </a:r>
          </a:p>
          <a:p>
            <a:pPr marL="0" indent="0">
              <a:buFont typeface="Arial" pitchFamily="34" charset="0"/>
              <a:buNone/>
            </a:pPr>
            <a:endParaRPr lang="pt-BR" sz="1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MouseClickInput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button,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((button == MOUSE_LEFT_BUTTON)&amp;&amp;(state == MOUSE_STATE_DOWN))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destino_x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destino_y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y;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9202" y="2996952"/>
            <a:ext cx="2665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Se o botão esquerdo foi pressionado</a:t>
            </a:r>
            <a:endParaRPr lang="pt-BR" sz="1400" dirty="0">
              <a:latin typeface="+mn-lt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 bwMode="auto">
          <a:xfrm flipH="1">
            <a:off x="7308304" y="3520172"/>
            <a:ext cx="253398" cy="844932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37880" y="5375166"/>
            <a:ext cx="26642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+mn-lt"/>
              </a:rPr>
              <a:t>As variáveis </a:t>
            </a:r>
            <a:r>
              <a:rPr lang="pt-BR" sz="1400" dirty="0" err="1" smtClean="0">
                <a:latin typeface="+mn-lt"/>
              </a:rPr>
              <a:t>destino_x</a:t>
            </a:r>
            <a:r>
              <a:rPr lang="pt-BR" sz="1400" dirty="0" smtClean="0">
                <a:latin typeface="+mn-lt"/>
              </a:rPr>
              <a:t> e </a:t>
            </a:r>
            <a:r>
              <a:rPr lang="pt-BR" sz="1400" dirty="0" err="1" smtClean="0">
                <a:latin typeface="+mn-lt"/>
              </a:rPr>
              <a:t>destino_y</a:t>
            </a:r>
            <a:r>
              <a:rPr lang="pt-BR" sz="1400" dirty="0" smtClean="0">
                <a:latin typeface="+mn-lt"/>
              </a:rPr>
              <a:t> recebem a posição x e y do mouse no momento do clique, ou seja, onde o usuário clicou.</a:t>
            </a:r>
            <a:endParaRPr lang="pt-BR" sz="1400" dirty="0">
              <a:latin typeface="+mn-lt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 bwMode="auto">
          <a:xfrm flipH="1" flipV="1">
            <a:off x="2771800" y="5176356"/>
            <a:ext cx="3566080" cy="675864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438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da Teclas do Mouse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1560" y="1628800"/>
            <a:ext cx="4104456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000" b="1" dirty="0" smtClean="0"/>
              <a:t>Botões:</a:t>
            </a:r>
          </a:p>
          <a:p>
            <a:endParaRPr lang="pt-BR" sz="2000" dirty="0" smtClean="0"/>
          </a:p>
          <a:p>
            <a:r>
              <a:rPr lang="pt-BR" sz="2000" dirty="0" smtClean="0"/>
              <a:t>MOUSE_LEFT_BUTTON</a:t>
            </a:r>
          </a:p>
          <a:p>
            <a:r>
              <a:rPr lang="pt-BR" sz="2000" dirty="0" smtClean="0"/>
              <a:t>MOUSE_MIDDLE_BUTTON</a:t>
            </a:r>
          </a:p>
          <a:p>
            <a:r>
              <a:rPr lang="pt-BR" sz="2000" dirty="0" smtClean="0"/>
              <a:t>MOUSE_RIGHT_BUTTON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://www.clker.com/cliparts/1/9/c/c/1245640331669520012baroquon_Computer_Mouse.svg.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2232248" cy="19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716016" y="1628800"/>
            <a:ext cx="4104456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Estados:</a:t>
            </a:r>
          </a:p>
          <a:p>
            <a:endParaRPr lang="pt-BR" sz="2000" dirty="0"/>
          </a:p>
          <a:p>
            <a:r>
              <a:rPr lang="pt-BR" sz="2000" dirty="0"/>
              <a:t>MOUSE_STATE_DOWN</a:t>
            </a:r>
          </a:p>
          <a:p>
            <a:r>
              <a:rPr lang="pt-BR" sz="2000" dirty="0"/>
              <a:t>MOUSE_STATE_UP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084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Tratando o Movimento do Mouse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82000" y="1556792"/>
            <a:ext cx="8568952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Para poder tratar os eventos de movimento gerados pelo mouse é necessário criar uma função para essa tarefa.</a:t>
            </a:r>
          </a:p>
          <a:p>
            <a:endParaRPr lang="pt-BR" sz="1400" dirty="0" smtClean="0"/>
          </a:p>
          <a:p>
            <a:r>
              <a:rPr lang="pt-BR" sz="2000" dirty="0" smtClean="0"/>
              <a:t>Essa função deve ter a seguinte sintaxe:</a:t>
            </a:r>
          </a:p>
          <a:p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MouseMotionInput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   /* Bloco de Comandos */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1400" dirty="0" smtClean="0"/>
          </a:p>
          <a:p>
            <a:r>
              <a:rPr lang="pt-BR" sz="2000" dirty="0" smtClean="0"/>
              <a:t>Também é </a:t>
            </a:r>
            <a:r>
              <a:rPr lang="pt-BR" sz="2000" b="1" dirty="0" smtClean="0"/>
              <a:t>necessário</a:t>
            </a:r>
            <a:r>
              <a:rPr lang="pt-BR" sz="2000" dirty="0" smtClean="0"/>
              <a:t> </a:t>
            </a:r>
            <a:r>
              <a:rPr lang="pt-BR" sz="2000" b="1" dirty="0" smtClean="0"/>
              <a:t>indicar</a:t>
            </a:r>
            <a:r>
              <a:rPr lang="pt-BR" sz="2000" dirty="0" smtClean="0"/>
              <a:t> que essa é a sua função para tratar eventos de movimento do mouse:</a:t>
            </a:r>
          </a:p>
          <a:p>
            <a:endParaRPr lang="pt-BR" sz="1600" dirty="0" smtClean="0"/>
          </a:p>
          <a:p>
            <a:pPr marL="0" indent="0">
              <a:buFont typeface="Arial" pitchFamily="34" charset="0"/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graphics.SetMouseMotionInput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 err="1" smtClean="0">
                <a:latin typeface="Courier New" pitchFamily="49" charset="0"/>
                <a:cs typeface="Courier New" pitchFamily="49" charset="0"/>
              </a:rPr>
              <a:t>MouseMotionInput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5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1012</Words>
  <Application>Microsoft Office PowerPoint</Application>
  <PresentationFormat>Apresentação na tela (4:3)</PresentationFormat>
  <Paragraphs>208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Introdução à Engenharia ENG1000</vt:lpstr>
      <vt:lpstr>Biblioteca Gráfica - PlayLib</vt:lpstr>
      <vt:lpstr>Tratando Entradas do Teclado</vt:lpstr>
      <vt:lpstr>Tratando Entradas do Teclado</vt:lpstr>
      <vt:lpstr>Códigos das Teclas Especiais</vt:lpstr>
      <vt:lpstr>Tratando Cliques do Mouse</vt:lpstr>
      <vt:lpstr>Tratando Cliques do Mouse</vt:lpstr>
      <vt:lpstr>Códigos da Teclas do Mouse</vt:lpstr>
      <vt:lpstr>Tratando o Movimento do Mouse</vt:lpstr>
      <vt:lpstr>Tratando o Movimento do Mouse</vt:lpstr>
      <vt:lpstr>Tratando Cliques do Mouse Sobre uma Imagem</vt:lpstr>
      <vt:lpstr>Tratando Cliques do Mouse Sobre uma Imagem</vt:lpstr>
      <vt:lpstr>Tratando Cliques do Mouse Sobre uma Imagem</vt:lpstr>
      <vt:lpstr>Exercícios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na PlayLib</dc:title>
  <dc:creator>Edirlei Soares de Lima</dc:creator>
  <cp:lastModifiedBy>Augusto Baffa</cp:lastModifiedBy>
  <cp:revision>303</cp:revision>
  <cp:lastPrinted>2011-10-02T19:34:20Z</cp:lastPrinted>
  <dcterms:created xsi:type="dcterms:W3CDTF">2011-09-17T12:50:29Z</dcterms:created>
  <dcterms:modified xsi:type="dcterms:W3CDTF">2015-03-19T18:25:23Z</dcterms:modified>
</cp:coreProperties>
</file>