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311" r:id="rId4"/>
    <p:sldId id="312" r:id="rId5"/>
    <p:sldId id="313" r:id="rId6"/>
    <p:sldId id="316" r:id="rId7"/>
    <p:sldId id="314" r:id="rId8"/>
    <p:sldId id="315" r:id="rId9"/>
    <p:sldId id="319" r:id="rId10"/>
    <p:sldId id="317" r:id="rId11"/>
    <p:sldId id="318" r:id="rId12"/>
    <p:sldId id="320" r:id="rId13"/>
    <p:sldId id="321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9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75F21A-2DAD-422F-9F2B-65F9F683FBB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54520B-149B-489E-904E-09FC9341D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1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0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6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6C12-9C4B-4939-A01A-C3FE557BE61F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3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abaffa@inf.puc-rio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dirlei\Desktop\puc-rio-cursos-201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-27384"/>
            <a:ext cx="4384675" cy="10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7544" y="2996952"/>
            <a:ext cx="82066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3200" dirty="0"/>
              <a:t>Aula </a:t>
            </a:r>
            <a:r>
              <a:rPr lang="pt-BR" sz="3200" dirty="0" smtClean="0"/>
              <a:t>14 </a:t>
            </a:r>
            <a:r>
              <a:rPr lang="pt-BR" sz="3200" dirty="0"/>
              <a:t>– </a:t>
            </a:r>
            <a:r>
              <a:rPr lang="pt-BR" sz="3200" dirty="0" smtClean="0"/>
              <a:t>Estruturas e </a:t>
            </a:r>
            <a:r>
              <a:rPr lang="pt-BR" sz="3200" dirty="0" err="1" smtClean="0"/>
              <a:t>Sprites</a:t>
            </a:r>
            <a:endParaRPr lang="pt-BR" sz="3200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8206680" cy="1470025"/>
          </a:xfrm>
        </p:spPr>
        <p:txBody>
          <a:bodyPr>
            <a:noAutofit/>
          </a:bodyPr>
          <a:lstStyle/>
          <a:p>
            <a:r>
              <a:rPr lang="pt-BR" sz="4000" dirty="0" smtClean="0"/>
              <a:t>Introdução à Engenharia</a:t>
            </a:r>
            <a:br>
              <a:rPr lang="pt-BR" sz="4000" dirty="0" smtClean="0"/>
            </a:br>
            <a:r>
              <a:rPr lang="pt-BR" sz="2800" dirty="0" smtClean="0"/>
              <a:t>ENG1000</a:t>
            </a:r>
            <a:endParaRPr lang="en-US" sz="40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0484" y="5013176"/>
            <a:ext cx="6400800" cy="980728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Prof. Augusto Baffa</a:t>
            </a:r>
          </a:p>
          <a:p>
            <a:r>
              <a:rPr lang="en-US" sz="2200" dirty="0">
                <a:solidFill>
                  <a:schemeClr val="tx1"/>
                </a:solidFill>
              </a:rPr>
              <a:t>&lt; </a:t>
            </a:r>
            <a:r>
              <a:rPr lang="en-US" sz="2200" dirty="0" smtClean="0">
                <a:solidFill>
                  <a:schemeClr val="tx1"/>
                </a:solidFill>
                <a:hlinkClick r:id="rId4"/>
              </a:rPr>
              <a:t>abaffa@inf.puc-rio.br</a:t>
            </a:r>
            <a:r>
              <a:rPr lang="en-US" sz="2200" dirty="0" smtClean="0">
                <a:solidFill>
                  <a:schemeClr val="tx1"/>
                </a:solidFill>
              </a:rPr>
              <a:t>&gt;</a:t>
            </a: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n-US" sz="2200" dirty="0" smtClean="0">
              <a:solidFill>
                <a:schemeClr val="tx1"/>
              </a:solidFill>
            </a:endParaRPr>
          </a:p>
          <a:p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370"/>
            <a:ext cx="2448272" cy="84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5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Carregando</a:t>
            </a:r>
            <a:r>
              <a:rPr lang="en-US" dirty="0"/>
              <a:t> Sprites com </a:t>
            </a:r>
            <a:r>
              <a:rPr lang="en-US" dirty="0" err="1"/>
              <a:t>Struct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7400" b="1" dirty="0" err="1" smtClean="0"/>
              <a:t>Exemplo</a:t>
            </a:r>
            <a:r>
              <a:rPr lang="en-US" sz="7400" b="1" dirty="0" smtClean="0"/>
              <a:t> de </a:t>
            </a:r>
            <a:r>
              <a:rPr lang="en-US" sz="7400" b="1" dirty="0" err="1" smtClean="0"/>
              <a:t>carga</a:t>
            </a:r>
            <a:r>
              <a:rPr lang="en-US" sz="7400" b="1" dirty="0" smtClean="0"/>
              <a:t> de Sprites: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5500" dirty="0"/>
              <a:t>#define SPRITE_SIZE 96</a:t>
            </a:r>
          </a:p>
          <a:p>
            <a:pPr marL="0" indent="0">
              <a:buNone/>
            </a:pPr>
            <a:endParaRPr lang="pt-BR" sz="5500" dirty="0"/>
          </a:p>
          <a:p>
            <a:pPr marL="0" indent="0">
              <a:buNone/>
            </a:pPr>
            <a:r>
              <a:rPr lang="pt-BR" sz="5500" dirty="0"/>
              <a:t>Sprite </a:t>
            </a:r>
            <a:r>
              <a:rPr lang="pt-BR" sz="5500" dirty="0" err="1" smtClean="0"/>
              <a:t>sprite</a:t>
            </a:r>
            <a:r>
              <a:rPr lang="pt-BR" sz="5500" dirty="0" smtClean="0"/>
              <a:t>[4][3];</a:t>
            </a:r>
            <a:endParaRPr lang="pt-BR" sz="5500" dirty="0"/>
          </a:p>
          <a:p>
            <a:pPr marL="0" indent="0">
              <a:buNone/>
            </a:pPr>
            <a:r>
              <a:rPr lang="pt-BR" sz="5500" dirty="0" err="1"/>
              <a:t>Image</a:t>
            </a:r>
            <a:r>
              <a:rPr lang="pt-BR" sz="5500" dirty="0"/>
              <a:t> </a:t>
            </a:r>
            <a:r>
              <a:rPr lang="pt-BR" sz="5500" dirty="0" err="1"/>
              <a:t>sprite_sheet</a:t>
            </a:r>
            <a:r>
              <a:rPr lang="pt-BR" sz="5500" dirty="0"/>
              <a:t>;	</a:t>
            </a:r>
          </a:p>
          <a:p>
            <a:pPr marL="0" indent="0">
              <a:buNone/>
            </a:pPr>
            <a:endParaRPr lang="en-US" sz="5500" dirty="0" smtClean="0"/>
          </a:p>
          <a:p>
            <a:pPr marL="0" indent="0" algn="ctr">
              <a:buNone/>
            </a:pPr>
            <a:r>
              <a:rPr lang="en-US" sz="5500" dirty="0" smtClean="0"/>
              <a:t>…</a:t>
            </a:r>
          </a:p>
          <a:p>
            <a:pPr marL="0" indent="0">
              <a:buNone/>
            </a:pPr>
            <a:endParaRPr lang="pt-BR" sz="5500" dirty="0"/>
          </a:p>
          <a:p>
            <a:pPr marL="0" indent="0">
              <a:buNone/>
            </a:pPr>
            <a:r>
              <a:rPr lang="pt-BR" sz="5500" dirty="0" err="1" smtClean="0"/>
              <a:t>int</a:t>
            </a:r>
            <a:r>
              <a:rPr lang="pt-BR" sz="5500" dirty="0" smtClean="0"/>
              <a:t> </a:t>
            </a:r>
            <a:r>
              <a:rPr lang="pt-BR" sz="5500" dirty="0" err="1"/>
              <a:t>main</a:t>
            </a:r>
            <a:r>
              <a:rPr lang="pt-BR" sz="5500" dirty="0"/>
              <a:t>(</a:t>
            </a:r>
            <a:r>
              <a:rPr lang="pt-BR" sz="5500" dirty="0" err="1"/>
              <a:t>void</a:t>
            </a:r>
            <a:r>
              <a:rPr lang="pt-BR" sz="5500" dirty="0"/>
              <a:t>)</a:t>
            </a:r>
          </a:p>
          <a:p>
            <a:pPr marL="0" indent="0">
              <a:buNone/>
            </a:pPr>
            <a:r>
              <a:rPr lang="pt-BR" sz="5500" dirty="0"/>
              <a:t>{</a:t>
            </a:r>
          </a:p>
          <a:p>
            <a:pPr marL="0" indent="0">
              <a:buNone/>
            </a:pPr>
            <a:r>
              <a:rPr lang="pt-BR" sz="5500" dirty="0"/>
              <a:t>   ...</a:t>
            </a:r>
          </a:p>
          <a:p>
            <a:pPr marL="0" indent="0">
              <a:buNone/>
            </a:pPr>
            <a:r>
              <a:rPr lang="pt-BR" sz="5500" dirty="0"/>
              <a:t>   </a:t>
            </a:r>
            <a:r>
              <a:rPr lang="pt-BR" sz="5500" dirty="0" err="1"/>
              <a:t>sprite_sheet.LoadPNGImage</a:t>
            </a:r>
            <a:r>
              <a:rPr lang="pt-BR" sz="5500" dirty="0"/>
              <a:t>("Train3.png");</a:t>
            </a:r>
          </a:p>
          <a:p>
            <a:pPr marL="0" indent="0">
              <a:buNone/>
            </a:pPr>
            <a:r>
              <a:rPr lang="pt-BR" sz="5500" dirty="0"/>
              <a:t>   </a:t>
            </a:r>
            <a:r>
              <a:rPr lang="pt-BR" sz="5500" dirty="0" err="1"/>
              <a:t>InitSprites</a:t>
            </a:r>
            <a:r>
              <a:rPr lang="pt-BR" sz="5500" dirty="0"/>
              <a:t>();</a:t>
            </a:r>
          </a:p>
          <a:p>
            <a:pPr marL="0" indent="0">
              <a:buNone/>
            </a:pPr>
            <a:r>
              <a:rPr lang="pt-BR" sz="5500" dirty="0"/>
              <a:t>   ...</a:t>
            </a:r>
          </a:p>
          <a:p>
            <a:pPr marL="0" indent="0">
              <a:buNone/>
            </a:pPr>
            <a:r>
              <a:rPr lang="pt-BR" sz="5500" dirty="0" smtClean="0"/>
              <a:t>}</a:t>
            </a:r>
          </a:p>
          <a:p>
            <a:pPr marL="0" indent="0">
              <a:buNone/>
            </a:pPr>
            <a:endParaRPr lang="pt-BR" sz="5500" dirty="0"/>
          </a:p>
        </p:txBody>
      </p:sp>
    </p:spTree>
    <p:extLst>
      <p:ext uri="{BB962C8B-B14F-4D97-AF65-F5344CB8AC3E}">
        <p14:creationId xmlns:p14="http://schemas.microsoft.com/office/powerpoint/2010/main" val="284028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Carregando</a:t>
            </a:r>
            <a:r>
              <a:rPr lang="en-US" dirty="0"/>
              <a:t> Sprites com </a:t>
            </a:r>
            <a:r>
              <a:rPr lang="en-US" dirty="0" err="1"/>
              <a:t>Struct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…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/>
              <a:t>InitSprites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int</a:t>
            </a:r>
            <a:r>
              <a:rPr lang="pt-BR" dirty="0"/>
              <a:t> x = 0, y = 0;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spritex</a:t>
            </a:r>
            <a:r>
              <a:rPr lang="pt-BR" dirty="0"/>
              <a:t> = 0;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spritey</a:t>
            </a:r>
            <a:r>
              <a:rPr lang="pt-BR" dirty="0"/>
              <a:t> = 0;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/>
              <a:t>for (</a:t>
            </a:r>
            <a:r>
              <a:rPr lang="pt-BR" dirty="0" err="1"/>
              <a:t>int</a:t>
            </a:r>
            <a:r>
              <a:rPr lang="pt-BR" dirty="0"/>
              <a:t> y = 0; y &lt; 3; y++)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for 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x = 0; x &lt; 4; x++)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 smtClean="0"/>
              <a:t>sprite</a:t>
            </a:r>
            <a:r>
              <a:rPr lang="pt-BR" dirty="0" smtClean="0"/>
              <a:t>[y][x].</a:t>
            </a:r>
            <a:r>
              <a:rPr lang="pt-BR" dirty="0"/>
              <a:t>x = 0 + SPRITE_SIZE * x;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 smtClean="0"/>
              <a:t>sprite</a:t>
            </a:r>
            <a:r>
              <a:rPr lang="pt-BR" dirty="0" smtClean="0"/>
              <a:t>[y][x].</a:t>
            </a:r>
            <a:r>
              <a:rPr lang="pt-BR" dirty="0"/>
              <a:t>y = 0 + SPRITE_SIZE * y;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 smtClean="0"/>
              <a:t>sprite</a:t>
            </a:r>
            <a:r>
              <a:rPr lang="pt-BR" dirty="0" smtClean="0"/>
              <a:t>[y][x].</a:t>
            </a:r>
            <a:r>
              <a:rPr lang="pt-BR" dirty="0" err="1"/>
              <a:t>width</a:t>
            </a:r>
            <a:r>
              <a:rPr lang="pt-BR" dirty="0"/>
              <a:t> = SPRITE_SIZE;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 smtClean="0"/>
              <a:t>sprite</a:t>
            </a:r>
            <a:r>
              <a:rPr lang="pt-BR" dirty="0" smtClean="0"/>
              <a:t>[y][x].</a:t>
            </a:r>
            <a:r>
              <a:rPr lang="pt-BR" dirty="0" err="1"/>
              <a:t>height</a:t>
            </a:r>
            <a:r>
              <a:rPr lang="pt-BR" dirty="0"/>
              <a:t> = SPRITE_SIZE;</a:t>
            </a:r>
          </a:p>
          <a:p>
            <a:pPr marL="0" indent="0">
              <a:buNone/>
            </a:pPr>
            <a:r>
              <a:rPr lang="pt-BR" dirty="0"/>
              <a:t>        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 algn="ctr">
              <a:buNone/>
            </a:pPr>
            <a:r>
              <a:rPr lang="en-US" dirty="0" smtClean="0"/>
              <a:t>…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047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as </a:t>
            </a:r>
            <a:r>
              <a:rPr lang="en-US" dirty="0" err="1" smtClean="0"/>
              <a:t>variáveis</a:t>
            </a:r>
            <a:r>
              <a:rPr lang="en-US" dirty="0" smtClean="0"/>
              <a:t> de </a:t>
            </a:r>
            <a:r>
              <a:rPr lang="en-US" dirty="0" err="1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main</a:t>
            </a:r>
            <a:r>
              <a:rPr lang="pt-BR" sz="1800" dirty="0"/>
              <a:t>(</a:t>
            </a:r>
            <a:r>
              <a:rPr lang="pt-BR" sz="1800" dirty="0" err="1"/>
              <a:t>void</a:t>
            </a:r>
            <a:r>
              <a:rPr lang="pt-BR" sz="1800" dirty="0"/>
              <a:t>)</a:t>
            </a:r>
          </a:p>
          <a:p>
            <a:pPr marL="0" indent="0">
              <a:buNone/>
            </a:pPr>
            <a:r>
              <a:rPr lang="pt-BR" sz="1800" dirty="0"/>
              <a:t>{</a:t>
            </a:r>
          </a:p>
          <a:p>
            <a:pPr marL="0" indent="0">
              <a:buNone/>
            </a:pPr>
            <a:r>
              <a:rPr lang="pt-BR" sz="1800" dirty="0"/>
              <a:t>   ...</a:t>
            </a:r>
          </a:p>
          <a:p>
            <a:pPr marL="0" indent="0">
              <a:buNone/>
            </a:pPr>
            <a:r>
              <a:rPr lang="pt-BR" sz="1800" dirty="0" smtClean="0"/>
              <a:t>//Inicializa </a:t>
            </a:r>
            <a:r>
              <a:rPr lang="pt-BR" sz="1800" dirty="0"/>
              <a:t>as </a:t>
            </a:r>
            <a:r>
              <a:rPr lang="pt-BR" sz="1800" dirty="0" err="1"/>
              <a:t>variaveis</a:t>
            </a:r>
            <a:r>
              <a:rPr lang="pt-BR" sz="1800" dirty="0"/>
              <a:t> de controle do trem</a:t>
            </a:r>
          </a:p>
          <a:p>
            <a:pPr marL="0" indent="0">
              <a:buNone/>
            </a:pPr>
            <a:r>
              <a:rPr lang="pt-BR" sz="1800" dirty="0" err="1"/>
              <a:t>train.x</a:t>
            </a:r>
            <a:r>
              <a:rPr lang="pt-BR" sz="1800" dirty="0"/>
              <a:t> = 0;  </a:t>
            </a:r>
          </a:p>
          <a:p>
            <a:pPr marL="0" indent="0">
              <a:buNone/>
            </a:pPr>
            <a:r>
              <a:rPr lang="pt-BR" sz="1800" dirty="0" err="1"/>
              <a:t>train.y</a:t>
            </a:r>
            <a:r>
              <a:rPr lang="pt-BR" sz="1800" dirty="0"/>
              <a:t> = 0;  </a:t>
            </a:r>
          </a:p>
          <a:p>
            <a:pPr marL="0" indent="0">
              <a:buNone/>
            </a:pPr>
            <a:r>
              <a:rPr lang="pt-BR" sz="1800" dirty="0" err="1"/>
              <a:t>train.animation_clip</a:t>
            </a:r>
            <a:r>
              <a:rPr lang="pt-BR" sz="1800" dirty="0"/>
              <a:t> = 3;</a:t>
            </a:r>
          </a:p>
          <a:p>
            <a:pPr marL="0" indent="0">
              <a:buNone/>
            </a:pPr>
            <a:r>
              <a:rPr lang="pt-BR" sz="1800" dirty="0" err="1"/>
              <a:t>train.animation_index</a:t>
            </a:r>
            <a:r>
              <a:rPr lang="pt-BR" sz="1800" dirty="0"/>
              <a:t> = 0;</a:t>
            </a:r>
          </a:p>
          <a:p>
            <a:pPr marL="0" indent="0">
              <a:buNone/>
            </a:pPr>
            <a:r>
              <a:rPr lang="pt-BR" sz="1800" dirty="0" err="1"/>
              <a:t>train.time_next_frame</a:t>
            </a:r>
            <a:r>
              <a:rPr lang="pt-BR" sz="1800" dirty="0"/>
              <a:t> = 0;</a:t>
            </a:r>
          </a:p>
          <a:p>
            <a:pPr marL="0" indent="0">
              <a:buNone/>
            </a:pPr>
            <a:r>
              <a:rPr lang="pt-BR" sz="1800" dirty="0" err="1"/>
              <a:t>train.stoped</a:t>
            </a:r>
            <a:r>
              <a:rPr lang="pt-BR" sz="1800" dirty="0"/>
              <a:t> = </a:t>
            </a:r>
            <a:r>
              <a:rPr lang="pt-BR" sz="1800" dirty="0" err="1"/>
              <a:t>true</a:t>
            </a:r>
            <a:r>
              <a:rPr lang="pt-BR" sz="1800" dirty="0"/>
              <a:t>;</a:t>
            </a:r>
          </a:p>
          <a:p>
            <a:pPr marL="0" indent="0">
              <a:buNone/>
            </a:pPr>
            <a:r>
              <a:rPr lang="pt-BR" sz="1800" dirty="0" err="1"/>
              <a:t>train.speed</a:t>
            </a:r>
            <a:r>
              <a:rPr lang="pt-BR" sz="1800" dirty="0"/>
              <a:t> = 0;</a:t>
            </a:r>
          </a:p>
          <a:p>
            <a:pPr marL="0" indent="0">
              <a:buNone/>
            </a:pPr>
            <a:r>
              <a:rPr lang="pt-BR" sz="1800" dirty="0" err="1"/>
              <a:t>train.light_active</a:t>
            </a:r>
            <a:r>
              <a:rPr lang="pt-BR" sz="1800" dirty="0"/>
              <a:t> = false;</a:t>
            </a:r>
          </a:p>
          <a:p>
            <a:pPr marL="0" indent="0">
              <a:buNone/>
            </a:pPr>
            <a:r>
              <a:rPr lang="pt-BR" sz="1800" dirty="0" err="1"/>
              <a:t>train.angle</a:t>
            </a:r>
            <a:r>
              <a:rPr lang="pt-BR" sz="1800" dirty="0"/>
              <a:t> = -1;</a:t>
            </a:r>
          </a:p>
          <a:p>
            <a:pPr marL="0" indent="0">
              <a:buNone/>
            </a:pPr>
            <a:r>
              <a:rPr lang="pt-BR" sz="1800" dirty="0" err="1"/>
              <a:t>train.track_sector</a:t>
            </a:r>
            <a:r>
              <a:rPr lang="pt-BR" sz="1800" dirty="0"/>
              <a:t> = 1</a:t>
            </a:r>
            <a:r>
              <a:rPr lang="pt-BR" sz="1800" dirty="0" smtClean="0"/>
              <a:t>;</a:t>
            </a:r>
            <a:endParaRPr lang="pt-BR" dirty="0" smtClean="0"/>
          </a:p>
          <a:p>
            <a:pPr marL="0" indent="0">
              <a:buNone/>
            </a:pPr>
            <a:r>
              <a:rPr lang="en-US" sz="1800" dirty="0" smtClean="0"/>
              <a:t>…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3592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as </a:t>
            </a:r>
            <a:r>
              <a:rPr lang="en-US" dirty="0" err="1" smtClean="0"/>
              <a:t>variáveis</a:t>
            </a:r>
            <a:r>
              <a:rPr lang="en-US" dirty="0" smtClean="0"/>
              <a:t> de </a:t>
            </a:r>
            <a:r>
              <a:rPr lang="en-US" dirty="0" err="1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err="1" smtClean="0"/>
              <a:t>Desenhando</a:t>
            </a:r>
            <a:r>
              <a:rPr lang="en-US" sz="2400" dirty="0" smtClean="0"/>
              <a:t> o </a:t>
            </a:r>
            <a:r>
              <a:rPr lang="en-US" sz="2400" dirty="0" err="1" smtClean="0"/>
              <a:t>Trem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r>
              <a:rPr lang="pt-BR" sz="1800" dirty="0" smtClean="0"/>
              <a:t>graphics.DrawImage2D(</a:t>
            </a:r>
            <a:r>
              <a:rPr lang="pt-BR" sz="1800" dirty="0" err="1" smtClean="0"/>
              <a:t>train.x</a:t>
            </a:r>
            <a:r>
              <a:rPr lang="pt-BR" sz="1800" dirty="0"/>
              <a:t>, </a:t>
            </a:r>
            <a:r>
              <a:rPr lang="pt-BR" sz="1800" dirty="0" err="1"/>
              <a:t>train.y</a:t>
            </a:r>
            <a:r>
              <a:rPr lang="pt-BR" sz="1800" dirty="0"/>
              <a:t>, 256, 256, </a:t>
            </a:r>
            <a:r>
              <a:rPr lang="pt-BR" sz="1800" dirty="0" err="1"/>
              <a:t>sprite</a:t>
            </a:r>
            <a:r>
              <a:rPr lang="pt-BR" sz="1800" dirty="0"/>
              <a:t>[</a:t>
            </a:r>
            <a:r>
              <a:rPr lang="pt-BR" sz="1800" dirty="0" err="1"/>
              <a:t>train.animation_clip</a:t>
            </a:r>
            <a:r>
              <a:rPr lang="pt-BR" sz="1800" dirty="0"/>
              <a:t>][</a:t>
            </a:r>
            <a:r>
              <a:rPr lang="pt-BR" sz="1800" dirty="0" err="1"/>
              <a:t>train.animation_index</a:t>
            </a:r>
            <a:r>
              <a:rPr lang="pt-BR" sz="1800" dirty="0"/>
              <a:t>].x, </a:t>
            </a:r>
            <a:r>
              <a:rPr lang="pt-BR" sz="1800" dirty="0" err="1"/>
              <a:t>sprite</a:t>
            </a:r>
            <a:r>
              <a:rPr lang="pt-BR" sz="1800" dirty="0"/>
              <a:t>[</a:t>
            </a:r>
            <a:r>
              <a:rPr lang="pt-BR" sz="1800" dirty="0" err="1"/>
              <a:t>train.animation_clip</a:t>
            </a:r>
            <a:r>
              <a:rPr lang="pt-BR" sz="1800" dirty="0"/>
              <a:t>][</a:t>
            </a:r>
            <a:r>
              <a:rPr lang="pt-BR" sz="1800" dirty="0" err="1"/>
              <a:t>train.animation_index</a:t>
            </a:r>
            <a:r>
              <a:rPr lang="pt-BR" sz="1800" dirty="0"/>
              <a:t>].y, </a:t>
            </a:r>
            <a:r>
              <a:rPr lang="pt-BR" sz="1800" dirty="0" err="1"/>
              <a:t>sprite</a:t>
            </a:r>
            <a:r>
              <a:rPr lang="pt-BR" sz="1800" dirty="0"/>
              <a:t>[</a:t>
            </a:r>
            <a:r>
              <a:rPr lang="pt-BR" sz="1800" dirty="0" err="1"/>
              <a:t>train.animation_clip</a:t>
            </a:r>
            <a:r>
              <a:rPr lang="pt-BR" sz="1800" dirty="0"/>
              <a:t>][</a:t>
            </a:r>
            <a:r>
              <a:rPr lang="pt-BR" sz="1800" dirty="0" err="1"/>
              <a:t>train.animation_index</a:t>
            </a:r>
            <a:r>
              <a:rPr lang="pt-BR" sz="1800" dirty="0"/>
              <a:t>].</a:t>
            </a:r>
            <a:r>
              <a:rPr lang="pt-BR" sz="1800" dirty="0" err="1"/>
              <a:t>width</a:t>
            </a:r>
            <a:r>
              <a:rPr lang="pt-BR" sz="1800" dirty="0"/>
              <a:t>, </a:t>
            </a:r>
            <a:r>
              <a:rPr lang="pt-BR" sz="1800" dirty="0" err="1"/>
              <a:t>sprite</a:t>
            </a:r>
            <a:r>
              <a:rPr lang="pt-BR" sz="1800" dirty="0"/>
              <a:t>[</a:t>
            </a:r>
            <a:r>
              <a:rPr lang="pt-BR" sz="1800" dirty="0" err="1"/>
              <a:t>train.animation_clip</a:t>
            </a:r>
            <a:r>
              <a:rPr lang="pt-BR" sz="1800" dirty="0"/>
              <a:t>][</a:t>
            </a:r>
            <a:r>
              <a:rPr lang="pt-BR" sz="1800" dirty="0" err="1"/>
              <a:t>train.animation_index</a:t>
            </a:r>
            <a:r>
              <a:rPr lang="pt-BR" sz="1800" dirty="0"/>
              <a:t>].</a:t>
            </a:r>
            <a:r>
              <a:rPr lang="pt-BR" sz="1800" dirty="0" err="1"/>
              <a:t>height</a:t>
            </a:r>
            <a:r>
              <a:rPr lang="pt-BR" sz="1800" dirty="0"/>
              <a:t>, </a:t>
            </a:r>
            <a:r>
              <a:rPr lang="pt-BR" sz="1800" dirty="0" err="1"/>
              <a:t>sprite_sheet</a:t>
            </a:r>
            <a:r>
              <a:rPr lang="pt-BR" sz="1800" dirty="0"/>
              <a:t>);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5436096" y="3200851"/>
            <a:ext cx="1080120" cy="37216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6377372" y="2783329"/>
            <a:ext cx="237626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latin typeface="+mn-lt"/>
              </a:rPr>
              <a:t>256 x 256 </a:t>
            </a:r>
            <a:r>
              <a:rPr lang="pt-BR" sz="1400" dirty="0" smtClean="0">
                <a:latin typeface="+mn-lt"/>
              </a:rPr>
              <a:t> é o tamanho da imagem de </a:t>
            </a:r>
            <a:r>
              <a:rPr lang="pt-BR" sz="1400" dirty="0" err="1" smtClean="0">
                <a:latin typeface="+mn-lt"/>
              </a:rPr>
              <a:t>sprite_sheet</a:t>
            </a:r>
            <a:endParaRPr lang="pt-B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88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/>
          <a:lstStyle/>
          <a:p>
            <a:r>
              <a:rPr lang="pt-BR" dirty="0" smtClean="0"/>
              <a:t>Estruturas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2411760" y="3429000"/>
            <a:ext cx="4549763" cy="3137317"/>
            <a:chOff x="958341" y="898678"/>
            <a:chExt cx="6933269" cy="5667639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338" y="2009028"/>
              <a:ext cx="5074505" cy="396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 bwMode="auto">
            <a:xfrm>
              <a:off x="1777543" y="1428745"/>
              <a:ext cx="0" cy="4606682"/>
            </a:xfrm>
            <a:prstGeom prst="straightConnector1">
              <a:avLst/>
            </a:prstGeom>
            <a:solidFill>
              <a:schemeClr val="hlink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6" name="Straight Arrow Connector 5"/>
            <p:cNvCxnSpPr/>
            <p:nvPr/>
          </p:nvCxnSpPr>
          <p:spPr bwMode="auto">
            <a:xfrm flipH="1">
              <a:off x="1763688" y="6021572"/>
              <a:ext cx="5832648" cy="0"/>
            </a:xfrm>
            <a:prstGeom prst="straightConnector1">
              <a:avLst/>
            </a:prstGeom>
            <a:solidFill>
              <a:schemeClr val="hlink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7596336" y="5793807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x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97266" y="898678"/>
              <a:ext cx="30008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y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89511" y="593542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0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73859" y="6139089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800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8341" y="1900244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600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539808" y="2087721"/>
              <a:ext cx="223880" cy="0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898100" y="6021572"/>
              <a:ext cx="0" cy="172345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endCxn id="16" idx="2"/>
            </p:cNvCxnSpPr>
            <p:nvPr/>
          </p:nvCxnSpPr>
          <p:spPr bwMode="auto">
            <a:xfrm>
              <a:off x="1763688" y="5193673"/>
              <a:ext cx="1180906" cy="0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3023530" y="5193674"/>
              <a:ext cx="0" cy="784317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Oval 15"/>
            <p:cNvSpPr/>
            <p:nvPr/>
          </p:nvSpPr>
          <p:spPr bwMode="auto">
            <a:xfrm>
              <a:off x="2944594" y="5121665"/>
              <a:ext cx="130161" cy="14401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Garamond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77396" y="5007474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100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1558863" y="5194951"/>
              <a:ext cx="218680" cy="0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699792" y="6166207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200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3024033" y="5977991"/>
              <a:ext cx="0" cy="243044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2929671" y="480138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(200,100)</a:t>
              </a:r>
              <a:endParaRPr lang="en-US" sz="2000" dirty="0">
                <a:latin typeface="+mn-lt"/>
              </a:endParaRP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591586" y="1818109"/>
            <a:ext cx="809521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 </a:t>
            </a:r>
            <a:r>
              <a:rPr lang="pt-BR" sz="2000" i="1" dirty="0" err="1"/>
              <a:t>Struct</a:t>
            </a:r>
            <a:r>
              <a:rPr lang="pt-BR" sz="2000" dirty="0"/>
              <a:t> são coleções de dados </a:t>
            </a:r>
            <a:r>
              <a:rPr lang="pt-BR" sz="2000" dirty="0" smtClean="0"/>
              <a:t>heterogêneos agrupados </a:t>
            </a:r>
            <a:r>
              <a:rPr lang="pt-BR" sz="2000" dirty="0"/>
              <a:t>em uma mesma estrutura </a:t>
            </a:r>
            <a:r>
              <a:rPr lang="pt-BR" sz="2000" dirty="0" smtClean="0"/>
              <a:t>de Dados</a:t>
            </a:r>
          </a:p>
          <a:p>
            <a:endParaRPr lang="pt-BR" dirty="0"/>
          </a:p>
          <a:p>
            <a:r>
              <a:rPr lang="fr-FR" b="1" dirty="0">
                <a:cs typeface="Courier New" pitchFamily="49" charset="0"/>
              </a:rPr>
              <a:t>Exemplo:</a:t>
            </a:r>
          </a:p>
          <a:p>
            <a:pPr algn="ctr"/>
            <a:r>
              <a:rPr lang="pt-BR" sz="1600" dirty="0" smtClean="0"/>
              <a:t>Armazenar </a:t>
            </a:r>
            <a:r>
              <a:rPr lang="pt-BR" sz="1600" dirty="0"/>
              <a:t>as coordenadas (</a:t>
            </a:r>
            <a:r>
              <a:rPr lang="pt-BR" sz="1600" dirty="0" err="1"/>
              <a:t>x,y</a:t>
            </a:r>
            <a:r>
              <a:rPr lang="pt-BR" sz="1600" dirty="0"/>
              <a:t>) de um </a:t>
            </a:r>
            <a:r>
              <a:rPr lang="pt-BR" sz="1600" dirty="0" smtClean="0"/>
              <a:t>ponto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8548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/>
          <a:lstStyle/>
          <a:p>
            <a:r>
              <a:rPr lang="pt-BR" dirty="0" smtClean="0"/>
              <a:t>Estruturas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4051184" y="1350792"/>
            <a:ext cx="4697280" cy="3302344"/>
            <a:chOff x="733544" y="923250"/>
            <a:chExt cx="7158066" cy="5965764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338" y="2009028"/>
              <a:ext cx="5074505" cy="396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 bwMode="auto">
            <a:xfrm>
              <a:off x="1777543" y="1428745"/>
              <a:ext cx="0" cy="4606682"/>
            </a:xfrm>
            <a:prstGeom prst="straightConnector1">
              <a:avLst/>
            </a:prstGeom>
            <a:solidFill>
              <a:schemeClr val="hlink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6" name="Straight Arrow Connector 5"/>
            <p:cNvCxnSpPr/>
            <p:nvPr/>
          </p:nvCxnSpPr>
          <p:spPr bwMode="auto">
            <a:xfrm flipH="1">
              <a:off x="1763688" y="6021572"/>
              <a:ext cx="5832648" cy="0"/>
            </a:xfrm>
            <a:prstGeom prst="straightConnector1">
              <a:avLst/>
            </a:prstGeom>
            <a:solidFill>
              <a:schemeClr val="hlink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7596336" y="5793807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x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9464" y="923250"/>
              <a:ext cx="30008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y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89511" y="593542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0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73859" y="6139089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800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3544" y="1799409"/>
              <a:ext cx="574196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600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539808" y="2087721"/>
              <a:ext cx="223880" cy="0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898100" y="6021572"/>
              <a:ext cx="0" cy="172345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endCxn id="16" idx="2"/>
            </p:cNvCxnSpPr>
            <p:nvPr/>
          </p:nvCxnSpPr>
          <p:spPr bwMode="auto">
            <a:xfrm>
              <a:off x="1763688" y="5193673"/>
              <a:ext cx="1180906" cy="0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3023530" y="5193674"/>
              <a:ext cx="0" cy="784317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Oval 15"/>
            <p:cNvSpPr/>
            <p:nvPr/>
          </p:nvSpPr>
          <p:spPr bwMode="auto">
            <a:xfrm>
              <a:off x="2944594" y="5121665"/>
              <a:ext cx="130161" cy="14401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Garamond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77396" y="5007474"/>
              <a:ext cx="457287" cy="722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y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1558863" y="5194951"/>
              <a:ext cx="218680" cy="0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699792" y="6166206"/>
              <a:ext cx="449961" cy="722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x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3024033" y="5977991"/>
              <a:ext cx="0" cy="243044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2929671" y="480138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(200,100)</a:t>
              </a:r>
              <a:endParaRPr lang="en-US" sz="2000" dirty="0">
                <a:latin typeface="+mn-lt"/>
              </a:endParaRP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591586" y="1818109"/>
            <a:ext cx="80952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Declaração: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b="1" dirty="0" err="1"/>
              <a:t>struct</a:t>
            </a:r>
            <a:r>
              <a:rPr lang="pt-BR" sz="2000" dirty="0"/>
              <a:t> </a:t>
            </a:r>
            <a:r>
              <a:rPr lang="pt-BR" sz="2000" dirty="0" smtClean="0"/>
              <a:t>coordenada{</a:t>
            </a:r>
            <a:endParaRPr lang="pt-BR" sz="2000" dirty="0"/>
          </a:p>
          <a:p>
            <a:r>
              <a:rPr lang="pt-BR" sz="2000" dirty="0"/>
              <a:t>  </a:t>
            </a:r>
            <a:r>
              <a:rPr lang="pt-BR" sz="2000" dirty="0" smtClean="0"/>
              <a:t>          </a:t>
            </a:r>
            <a:r>
              <a:rPr lang="pt-BR" sz="2000" b="1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/>
              <a:t>x;</a:t>
            </a:r>
          </a:p>
          <a:p>
            <a:r>
              <a:rPr lang="pt-BR" sz="2000" dirty="0"/>
              <a:t>   </a:t>
            </a:r>
            <a:r>
              <a:rPr lang="pt-BR" sz="2000" dirty="0" smtClean="0"/>
              <a:t>         </a:t>
            </a:r>
            <a:r>
              <a:rPr lang="pt-BR" sz="2000" b="1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/>
              <a:t>y;</a:t>
            </a:r>
          </a:p>
          <a:p>
            <a:r>
              <a:rPr lang="pt-BR" sz="2000" dirty="0" smtClean="0"/>
              <a:t>};</a:t>
            </a:r>
            <a:endParaRPr lang="pt-BR" sz="2000" dirty="0"/>
          </a:p>
          <a:p>
            <a:endParaRPr lang="en-US" sz="2000" dirty="0" smtClean="0"/>
          </a:p>
          <a:p>
            <a:r>
              <a:rPr lang="en-US" sz="2000" dirty="0" err="1" smtClean="0"/>
              <a:t>coordenada</a:t>
            </a:r>
            <a:r>
              <a:rPr lang="en-US" sz="2000" dirty="0" smtClean="0"/>
              <a:t> </a:t>
            </a:r>
            <a:r>
              <a:rPr lang="pt-BR" sz="2000" dirty="0"/>
              <a:t>p1, </a:t>
            </a:r>
            <a:r>
              <a:rPr lang="pt-BR" sz="2000" dirty="0" smtClean="0"/>
              <a:t>p2;</a:t>
            </a:r>
          </a:p>
          <a:p>
            <a:endParaRPr lang="pt-BR" sz="2000" dirty="0"/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A </a:t>
            </a:r>
            <a:r>
              <a:rPr lang="pt-BR" sz="2000" dirty="0"/>
              <a:t>estrutura </a:t>
            </a:r>
            <a:r>
              <a:rPr lang="pt-BR" sz="2000" dirty="0" smtClean="0"/>
              <a:t>“coordenada” contém </a:t>
            </a:r>
            <a:r>
              <a:rPr lang="pt-BR" sz="2000" dirty="0"/>
              <a:t>dois inteiros, x e </a:t>
            </a:r>
            <a:r>
              <a:rPr lang="pt-BR" sz="2000" dirty="0" smtClean="0"/>
              <a:t>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p1 e </a:t>
            </a:r>
            <a:r>
              <a:rPr lang="pt-BR" sz="2000" dirty="0"/>
              <a:t>p2 são duas variáveis tipo </a:t>
            </a:r>
            <a:r>
              <a:rPr lang="pt-BR" sz="2000" dirty="0" smtClean="0"/>
              <a:t>coordenada.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8255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Declaração</a:t>
            </a:r>
            <a:r>
              <a:rPr lang="en-US" dirty="0" smtClean="0"/>
              <a:t> de </a:t>
            </a:r>
            <a:r>
              <a:rPr lang="en-US" dirty="0" err="1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 </a:t>
            </a:r>
            <a:r>
              <a:rPr lang="pt-BR" sz="2400" dirty="0"/>
              <a:t>Formato da declaração: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	</a:t>
            </a:r>
            <a:r>
              <a:rPr lang="pt-BR" sz="1800" b="1" dirty="0" err="1" smtClean="0"/>
              <a:t>struct</a:t>
            </a:r>
            <a:r>
              <a:rPr lang="pt-BR" sz="1800" dirty="0" smtClean="0"/>
              <a:t> </a:t>
            </a:r>
            <a:r>
              <a:rPr lang="pt-BR" sz="1800" dirty="0" err="1"/>
              <a:t>nome_da_estrutura</a:t>
            </a:r>
            <a:r>
              <a:rPr lang="pt-BR" sz="1800" dirty="0"/>
              <a:t> {</a:t>
            </a:r>
          </a:p>
          <a:p>
            <a:pPr marL="0" indent="0">
              <a:buNone/>
            </a:pPr>
            <a:r>
              <a:rPr lang="pt-BR" sz="1800" dirty="0" smtClean="0"/>
              <a:t>		</a:t>
            </a:r>
            <a:r>
              <a:rPr lang="pt-BR" sz="1800" b="1" dirty="0" smtClean="0"/>
              <a:t>tipo_1</a:t>
            </a:r>
            <a:r>
              <a:rPr lang="pt-BR" sz="1800" dirty="0" smtClean="0"/>
              <a:t> </a:t>
            </a:r>
            <a:r>
              <a:rPr lang="pt-BR" sz="1800" dirty="0"/>
              <a:t>dado_1;</a:t>
            </a:r>
          </a:p>
          <a:p>
            <a:pPr marL="0" indent="0">
              <a:buNone/>
            </a:pPr>
            <a:r>
              <a:rPr lang="pt-BR" sz="1800" dirty="0" smtClean="0"/>
              <a:t>		</a:t>
            </a:r>
            <a:r>
              <a:rPr lang="pt-BR" sz="1800" b="1" dirty="0" smtClean="0"/>
              <a:t>tipo_2</a:t>
            </a:r>
            <a:r>
              <a:rPr lang="pt-BR" sz="1800" dirty="0" smtClean="0"/>
              <a:t> </a:t>
            </a:r>
            <a:r>
              <a:rPr lang="pt-BR" sz="1800" dirty="0"/>
              <a:t>dado_2;</a:t>
            </a:r>
          </a:p>
          <a:p>
            <a:pPr marL="0" indent="0">
              <a:buNone/>
            </a:pPr>
            <a:r>
              <a:rPr lang="pt-BR" sz="1800" dirty="0" smtClean="0"/>
              <a:t>		...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		</a:t>
            </a:r>
            <a:r>
              <a:rPr lang="pt-BR" sz="1800" b="1" dirty="0" err="1" smtClean="0"/>
              <a:t>tipo_n</a:t>
            </a:r>
            <a:r>
              <a:rPr lang="pt-BR" sz="1800" dirty="0" smtClean="0"/>
              <a:t> </a:t>
            </a:r>
            <a:r>
              <a:rPr lang="pt-BR" sz="1800" dirty="0" err="1"/>
              <a:t>dado_n</a:t>
            </a:r>
            <a:r>
              <a:rPr lang="pt-BR" sz="1800" dirty="0"/>
              <a:t>;</a:t>
            </a:r>
          </a:p>
          <a:p>
            <a:pPr marL="0" indent="0">
              <a:buNone/>
            </a:pPr>
            <a:r>
              <a:rPr lang="pt-BR" sz="1800" dirty="0" smtClean="0"/>
              <a:t>	};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pt-BR" sz="2400" dirty="0" smtClean="0"/>
              <a:t>A </a:t>
            </a:r>
            <a:r>
              <a:rPr lang="pt-BR" sz="2400" dirty="0"/>
              <a:t>estrutura pode agrupar um número arbitrário </a:t>
            </a:r>
            <a:r>
              <a:rPr lang="pt-BR" sz="2400" dirty="0" smtClean="0"/>
              <a:t>de dados </a:t>
            </a:r>
            <a:r>
              <a:rPr lang="pt-BR" sz="2400" dirty="0"/>
              <a:t>de tipos </a:t>
            </a:r>
            <a:r>
              <a:rPr lang="pt-BR" sz="2400" dirty="0" smtClean="0"/>
              <a:t>diferentes</a:t>
            </a:r>
          </a:p>
          <a:p>
            <a:endParaRPr lang="pt-BR" sz="2400" dirty="0"/>
          </a:p>
          <a:p>
            <a:r>
              <a:rPr lang="pt-BR" sz="2400" dirty="0" smtClean="0"/>
              <a:t>Pode-se </a:t>
            </a:r>
            <a:r>
              <a:rPr lang="pt-BR" sz="2400" dirty="0"/>
              <a:t>nomear a estrutura para </a:t>
            </a:r>
            <a:r>
              <a:rPr lang="pt-BR" sz="2400" dirty="0" smtClean="0"/>
              <a:t>referenciá-la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945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Acesso </a:t>
            </a:r>
            <a:r>
              <a:rPr lang="pt-BR" sz="2400" dirty="0"/>
              <a:t>aos dados: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 algn="ctr">
              <a:buNone/>
            </a:pPr>
            <a:r>
              <a:rPr lang="pt-BR" sz="1800" dirty="0" err="1"/>
              <a:t>v</a:t>
            </a:r>
            <a:r>
              <a:rPr lang="pt-BR" sz="1800" dirty="0" err="1" smtClean="0"/>
              <a:t>ariável_struct.campo</a:t>
            </a:r>
            <a:endParaRPr lang="pt-BR" sz="1800" dirty="0" smtClean="0"/>
          </a:p>
          <a:p>
            <a:endParaRPr lang="pt-BR" sz="1800" dirty="0"/>
          </a:p>
          <a:p>
            <a:r>
              <a:rPr lang="pt-BR" sz="2400" dirty="0" err="1" smtClean="0"/>
              <a:t>Ex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1800" dirty="0" smtClean="0"/>
              <a:t>			p1.x </a:t>
            </a:r>
            <a:r>
              <a:rPr lang="pt-BR" sz="1800" dirty="0"/>
              <a:t>= 10</a:t>
            </a:r>
            <a:r>
              <a:rPr lang="pt-BR" sz="1800" dirty="0" smtClean="0"/>
              <a:t>;</a:t>
            </a:r>
          </a:p>
          <a:p>
            <a:pPr marL="0" indent="0">
              <a:buNone/>
            </a:pPr>
            <a:r>
              <a:rPr lang="pt-BR" sz="1800" dirty="0" smtClean="0"/>
              <a:t>			p1.y </a:t>
            </a:r>
            <a:r>
              <a:rPr lang="pt-BR" sz="1800" dirty="0"/>
              <a:t>= </a:t>
            </a:r>
            <a:r>
              <a:rPr lang="pt-BR" sz="1800" dirty="0" smtClean="0"/>
              <a:t>20</a:t>
            </a:r>
            <a:r>
              <a:rPr lang="pt-BR" sz="1800" dirty="0"/>
              <a:t>;</a:t>
            </a:r>
            <a:r>
              <a:rPr lang="pt-BR" sz="1800" dirty="0" smtClean="0"/>
              <a:t> 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			p2.x </a:t>
            </a:r>
            <a:r>
              <a:rPr lang="pt-BR" sz="1800" dirty="0"/>
              <a:t>= 15;</a:t>
            </a:r>
          </a:p>
          <a:p>
            <a:pPr marL="0" indent="0">
              <a:buNone/>
            </a:pPr>
            <a:r>
              <a:rPr lang="pt-BR" sz="1800" dirty="0" smtClean="0"/>
              <a:t>			p2.y </a:t>
            </a:r>
            <a:r>
              <a:rPr lang="pt-BR" sz="1800" dirty="0"/>
              <a:t>= 15</a:t>
            </a:r>
            <a:r>
              <a:rPr lang="pt-BR" sz="1800" dirty="0" smtClean="0"/>
              <a:t>;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			</a:t>
            </a:r>
            <a:r>
              <a:rPr lang="pt-BR" sz="1800" dirty="0" err="1" smtClean="0"/>
              <a:t>if</a:t>
            </a:r>
            <a:r>
              <a:rPr lang="pt-BR" sz="1800" dirty="0" smtClean="0"/>
              <a:t> </a:t>
            </a:r>
            <a:r>
              <a:rPr lang="pt-BR" sz="1800" dirty="0"/>
              <a:t>(p1.x &gt;= p2.x) &amp;&amp;</a:t>
            </a:r>
          </a:p>
          <a:p>
            <a:pPr marL="0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				(</a:t>
            </a:r>
            <a:r>
              <a:rPr lang="pt-BR" sz="1800" dirty="0"/>
              <a:t>p1.y &gt;= p2.y) ...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3122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x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600200"/>
            <a:ext cx="4032000" cy="453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400" dirty="0" err="1" smtClean="0"/>
              <a:t>Usando</a:t>
            </a:r>
            <a:r>
              <a:rPr lang="en-US" sz="2400" dirty="0" smtClean="0"/>
              <a:t> </a:t>
            </a:r>
            <a:r>
              <a:rPr lang="en-US" sz="2400" dirty="0" err="1" smtClean="0"/>
              <a:t>Struct</a:t>
            </a:r>
            <a:endParaRPr lang="en-US" sz="24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/>
              <a:t>struct_name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one;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two;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…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void whatever(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/>
              <a:t>struct_name</a:t>
            </a:r>
            <a:r>
              <a:rPr lang="en-US" sz="1800" dirty="0"/>
              <a:t> </a:t>
            </a:r>
            <a:r>
              <a:rPr lang="en-US" sz="1800" dirty="0" smtClean="0"/>
              <a:t>value</a:t>
            </a:r>
            <a:r>
              <a:rPr lang="en-US" sz="1800" dirty="0"/>
              <a:t>);</a:t>
            </a:r>
            <a:endParaRPr lang="pt-BR" sz="18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681648" y="1600199"/>
            <a:ext cx="4032000" cy="4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Usando</a:t>
            </a:r>
            <a:r>
              <a:rPr lang="en-US" sz="2400" dirty="0" smtClean="0"/>
              <a:t> </a:t>
            </a:r>
            <a:r>
              <a:rPr lang="en-US" sz="2400" dirty="0" err="1" smtClean="0"/>
              <a:t>Typedef</a:t>
            </a:r>
            <a:r>
              <a:rPr lang="en-US" sz="2400" dirty="0" smtClean="0"/>
              <a:t> </a:t>
            </a:r>
            <a:r>
              <a:rPr lang="en-US" sz="2400" dirty="0" err="1" smtClean="0"/>
              <a:t>Struct</a:t>
            </a:r>
            <a:endParaRPr lang="en-US" sz="2400" dirty="0" smtClean="0"/>
          </a:p>
          <a:p>
            <a:pPr marL="0" indent="0">
              <a:buFont typeface="Arial" pitchFamily="34" charset="0"/>
              <a:buNone/>
            </a:pP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/>
              <a:t> </a:t>
            </a:r>
            <a:r>
              <a:rPr lang="en-US" sz="1800" dirty="0" err="1" smtClean="0"/>
              <a:t>struct_name</a:t>
            </a:r>
            <a:r>
              <a:rPr lang="en-US" sz="1800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one;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two;</a:t>
            </a:r>
          </a:p>
          <a:p>
            <a:pPr marL="0" indent="0">
              <a:buNone/>
            </a:pPr>
            <a:r>
              <a:rPr lang="en-US" sz="1800" dirty="0" smtClean="0"/>
              <a:t>} </a:t>
            </a:r>
            <a:r>
              <a:rPr lang="en-US" sz="1800" dirty="0" err="1" smtClean="0"/>
              <a:t>typedef_name</a:t>
            </a:r>
            <a:r>
              <a:rPr lang="en-US" sz="1800" dirty="0" smtClean="0"/>
              <a:t>;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…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void whatever(</a:t>
            </a:r>
            <a:r>
              <a:rPr lang="en-US" sz="1800" dirty="0" err="1" smtClean="0"/>
              <a:t>typedef_name</a:t>
            </a:r>
            <a:r>
              <a:rPr lang="en-US" sz="1800" dirty="0" smtClean="0"/>
              <a:t> value);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64329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021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 err="1" smtClean="0"/>
              <a:t>Exemplo</a:t>
            </a:r>
            <a:r>
              <a:rPr lang="en-US" sz="6000" dirty="0" smtClean="0"/>
              <a:t>:</a:t>
            </a:r>
          </a:p>
          <a:p>
            <a:endParaRPr lang="pt-BR" sz="4500" dirty="0" smtClean="0"/>
          </a:p>
          <a:p>
            <a:pPr marL="0" indent="0">
              <a:buNone/>
            </a:pPr>
            <a:r>
              <a:rPr lang="pt-BR" sz="4500" dirty="0" err="1" smtClean="0"/>
              <a:t>typedef</a:t>
            </a:r>
            <a:r>
              <a:rPr lang="pt-BR" sz="4500" dirty="0" smtClean="0"/>
              <a:t> </a:t>
            </a:r>
            <a:r>
              <a:rPr lang="pt-BR" sz="4500" dirty="0" err="1"/>
              <a:t>struct</a:t>
            </a:r>
            <a:r>
              <a:rPr lang="pt-BR" sz="4500" dirty="0"/>
              <a:t> </a:t>
            </a:r>
            <a:r>
              <a:rPr lang="pt-BR" sz="4500" dirty="0" err="1"/>
              <a:t>train</a:t>
            </a:r>
            <a:endParaRPr lang="pt-BR" sz="4500" dirty="0"/>
          </a:p>
          <a:p>
            <a:pPr marL="0" indent="0">
              <a:buNone/>
            </a:pPr>
            <a:r>
              <a:rPr lang="pt-BR" sz="4500" dirty="0"/>
              <a:t>{</a:t>
            </a:r>
          </a:p>
          <a:p>
            <a:pPr marL="0" indent="0">
              <a:buNone/>
            </a:pPr>
            <a:r>
              <a:rPr lang="pt-BR" sz="4500" dirty="0" smtClean="0"/>
              <a:t>	</a:t>
            </a:r>
            <a:r>
              <a:rPr lang="pt-BR" sz="4500" dirty="0" err="1" smtClean="0"/>
              <a:t>float</a:t>
            </a:r>
            <a:r>
              <a:rPr lang="pt-BR" sz="4500" dirty="0" smtClean="0"/>
              <a:t> </a:t>
            </a:r>
            <a:r>
              <a:rPr lang="pt-BR" sz="4500" dirty="0"/>
              <a:t>x; </a:t>
            </a:r>
            <a:r>
              <a:rPr lang="pt-BR" sz="4500" dirty="0" smtClean="0"/>
              <a:t>		//</a:t>
            </a:r>
            <a:r>
              <a:rPr lang="pt-BR" sz="4500" dirty="0" err="1"/>
              <a:t>posicao</a:t>
            </a:r>
            <a:r>
              <a:rPr lang="pt-BR" sz="4500" dirty="0"/>
              <a:t> x do trem </a:t>
            </a:r>
          </a:p>
          <a:p>
            <a:pPr marL="0" indent="0">
              <a:buNone/>
            </a:pPr>
            <a:r>
              <a:rPr lang="es-ES" sz="4500" dirty="0" smtClean="0"/>
              <a:t>	</a:t>
            </a:r>
            <a:r>
              <a:rPr lang="es-ES" sz="4500" dirty="0" err="1" smtClean="0"/>
              <a:t>float</a:t>
            </a:r>
            <a:r>
              <a:rPr lang="es-ES" sz="4500" dirty="0" smtClean="0"/>
              <a:t> </a:t>
            </a:r>
            <a:r>
              <a:rPr lang="es-ES" sz="4500" dirty="0"/>
              <a:t>y; </a:t>
            </a:r>
            <a:r>
              <a:rPr lang="es-ES" sz="4500" dirty="0" smtClean="0"/>
              <a:t>		//</a:t>
            </a:r>
            <a:r>
              <a:rPr lang="es-ES" sz="4500" dirty="0" err="1"/>
              <a:t>posicao</a:t>
            </a:r>
            <a:r>
              <a:rPr lang="es-ES" sz="4500" dirty="0"/>
              <a:t> y do </a:t>
            </a:r>
            <a:r>
              <a:rPr lang="es-ES" sz="4500" dirty="0" err="1"/>
              <a:t>trem</a:t>
            </a:r>
            <a:r>
              <a:rPr lang="es-ES" sz="4500" dirty="0"/>
              <a:t> </a:t>
            </a:r>
          </a:p>
          <a:p>
            <a:pPr marL="0" indent="0">
              <a:buNone/>
            </a:pPr>
            <a:r>
              <a:rPr lang="pt-BR" sz="4500" dirty="0" smtClean="0"/>
              <a:t>	</a:t>
            </a:r>
            <a:r>
              <a:rPr lang="pt-BR" sz="4500" dirty="0" err="1" smtClean="0"/>
              <a:t>int</a:t>
            </a:r>
            <a:r>
              <a:rPr lang="pt-BR" sz="4500" dirty="0" smtClean="0"/>
              <a:t> </a:t>
            </a:r>
            <a:r>
              <a:rPr lang="pt-BR" sz="4500" dirty="0" err="1"/>
              <a:t>animation_clip</a:t>
            </a:r>
            <a:r>
              <a:rPr lang="pt-BR" sz="4500" dirty="0"/>
              <a:t>; </a:t>
            </a:r>
            <a:r>
              <a:rPr lang="pt-BR" sz="4500" dirty="0" smtClean="0"/>
              <a:t>	//</a:t>
            </a:r>
            <a:r>
              <a:rPr lang="pt-BR" sz="4500" dirty="0" err="1"/>
              <a:t>clipa</a:t>
            </a:r>
            <a:r>
              <a:rPr lang="pt-BR" sz="4500" dirty="0"/>
              <a:t> da </a:t>
            </a:r>
            <a:r>
              <a:rPr lang="pt-BR" sz="4500" dirty="0" err="1"/>
              <a:t>animacao</a:t>
            </a:r>
            <a:r>
              <a:rPr lang="pt-BR" sz="4500" dirty="0"/>
              <a:t> do trem</a:t>
            </a:r>
          </a:p>
          <a:p>
            <a:pPr marL="0" indent="0">
              <a:buNone/>
            </a:pPr>
            <a:r>
              <a:rPr lang="pt-BR" sz="4500" dirty="0" smtClean="0"/>
              <a:t>	</a:t>
            </a:r>
            <a:r>
              <a:rPr lang="pt-BR" sz="4500" dirty="0" err="1" smtClean="0"/>
              <a:t>int</a:t>
            </a:r>
            <a:r>
              <a:rPr lang="pt-BR" sz="4500" dirty="0" smtClean="0"/>
              <a:t> </a:t>
            </a:r>
            <a:r>
              <a:rPr lang="pt-BR" sz="4500" dirty="0" err="1"/>
              <a:t>animation_index</a:t>
            </a:r>
            <a:r>
              <a:rPr lang="pt-BR" sz="4500" dirty="0"/>
              <a:t>; </a:t>
            </a:r>
            <a:r>
              <a:rPr lang="pt-BR" sz="4500" dirty="0" smtClean="0"/>
              <a:t>	//</a:t>
            </a:r>
            <a:r>
              <a:rPr lang="pt-BR" sz="4500" dirty="0" err="1"/>
              <a:t>indice</a:t>
            </a:r>
            <a:r>
              <a:rPr lang="pt-BR" sz="4500" dirty="0"/>
              <a:t> atual da </a:t>
            </a:r>
            <a:r>
              <a:rPr lang="pt-BR" sz="4500" dirty="0" err="1"/>
              <a:t>animacao</a:t>
            </a:r>
            <a:r>
              <a:rPr lang="pt-BR" sz="4500" dirty="0"/>
              <a:t> do trem</a:t>
            </a:r>
          </a:p>
          <a:p>
            <a:pPr marL="0" indent="0">
              <a:buNone/>
            </a:pPr>
            <a:r>
              <a:rPr lang="pt-BR" sz="4500" dirty="0" smtClean="0"/>
              <a:t>	</a:t>
            </a:r>
            <a:r>
              <a:rPr lang="pt-BR" sz="4500" dirty="0" err="1" smtClean="0"/>
              <a:t>float</a:t>
            </a:r>
            <a:r>
              <a:rPr lang="pt-BR" sz="4500" dirty="0" smtClean="0"/>
              <a:t> </a:t>
            </a:r>
            <a:r>
              <a:rPr lang="pt-BR" sz="4500" dirty="0" err="1"/>
              <a:t>time_next_frame</a:t>
            </a:r>
            <a:r>
              <a:rPr lang="pt-BR" sz="4500" dirty="0"/>
              <a:t>; //contador de tempo para </a:t>
            </a:r>
            <a:r>
              <a:rPr lang="pt-BR" sz="4500" dirty="0" err="1"/>
              <a:t>avancar</a:t>
            </a:r>
            <a:r>
              <a:rPr lang="pt-BR" sz="4500" dirty="0"/>
              <a:t> na </a:t>
            </a:r>
            <a:r>
              <a:rPr lang="pt-BR" sz="4500" dirty="0" err="1"/>
              <a:t>animacao</a:t>
            </a:r>
            <a:endParaRPr lang="pt-BR" sz="4500" dirty="0"/>
          </a:p>
          <a:p>
            <a:pPr marL="0" indent="0">
              <a:buNone/>
            </a:pPr>
            <a:r>
              <a:rPr lang="pt-BR" sz="4500" dirty="0" smtClean="0"/>
              <a:t>	</a:t>
            </a:r>
            <a:r>
              <a:rPr lang="pt-BR" sz="4500" dirty="0" err="1" smtClean="0"/>
              <a:t>bool</a:t>
            </a:r>
            <a:r>
              <a:rPr lang="pt-BR" sz="4500" dirty="0" smtClean="0"/>
              <a:t> </a:t>
            </a:r>
            <a:r>
              <a:rPr lang="pt-BR" sz="4500" dirty="0" err="1"/>
              <a:t>stoped</a:t>
            </a:r>
            <a:r>
              <a:rPr lang="pt-BR" sz="4500" dirty="0"/>
              <a:t>; </a:t>
            </a:r>
            <a:r>
              <a:rPr lang="pt-BR" sz="4500" dirty="0" smtClean="0"/>
              <a:t>	//</a:t>
            </a:r>
            <a:r>
              <a:rPr lang="pt-BR" sz="4500" dirty="0"/>
              <a:t>indicador de trem parado</a:t>
            </a:r>
          </a:p>
          <a:p>
            <a:pPr marL="0" indent="0">
              <a:buNone/>
            </a:pPr>
            <a:r>
              <a:rPr lang="pt-BR" sz="4500" dirty="0" smtClean="0"/>
              <a:t>	</a:t>
            </a:r>
            <a:r>
              <a:rPr lang="pt-BR" sz="4500" dirty="0" err="1" smtClean="0"/>
              <a:t>float</a:t>
            </a:r>
            <a:r>
              <a:rPr lang="pt-BR" sz="4500" dirty="0" smtClean="0"/>
              <a:t> </a:t>
            </a:r>
            <a:r>
              <a:rPr lang="pt-BR" sz="4500" dirty="0" err="1"/>
              <a:t>speed</a:t>
            </a:r>
            <a:r>
              <a:rPr lang="pt-BR" sz="4500" dirty="0"/>
              <a:t>; </a:t>
            </a:r>
            <a:r>
              <a:rPr lang="pt-BR" sz="4500" dirty="0" smtClean="0"/>
              <a:t>	//</a:t>
            </a:r>
            <a:r>
              <a:rPr lang="pt-BR" sz="4500" dirty="0"/>
              <a:t>velocidade do trem</a:t>
            </a:r>
          </a:p>
          <a:p>
            <a:pPr marL="0" indent="0">
              <a:buNone/>
            </a:pPr>
            <a:r>
              <a:rPr lang="pt-BR" sz="4500" dirty="0" smtClean="0"/>
              <a:t>	</a:t>
            </a:r>
            <a:r>
              <a:rPr lang="pt-BR" sz="4500" dirty="0" err="1" smtClean="0"/>
              <a:t>bool</a:t>
            </a:r>
            <a:r>
              <a:rPr lang="pt-BR" sz="4500" dirty="0" smtClean="0"/>
              <a:t> </a:t>
            </a:r>
            <a:r>
              <a:rPr lang="pt-BR" sz="4500" dirty="0" err="1"/>
              <a:t>light_active</a:t>
            </a:r>
            <a:r>
              <a:rPr lang="pt-BR" sz="4500" dirty="0"/>
              <a:t>; </a:t>
            </a:r>
            <a:r>
              <a:rPr lang="pt-BR" sz="4500" dirty="0" smtClean="0"/>
              <a:t>	//</a:t>
            </a:r>
            <a:r>
              <a:rPr lang="pt-BR" sz="4500" dirty="0"/>
              <a:t>indicador de luz ativa do trem</a:t>
            </a:r>
          </a:p>
          <a:p>
            <a:pPr marL="0" indent="0">
              <a:buNone/>
            </a:pPr>
            <a:r>
              <a:rPr lang="pt-BR" sz="4500" dirty="0" smtClean="0"/>
              <a:t>	</a:t>
            </a:r>
            <a:r>
              <a:rPr lang="pt-BR" sz="4500" dirty="0" err="1" smtClean="0"/>
              <a:t>float</a:t>
            </a:r>
            <a:r>
              <a:rPr lang="pt-BR" sz="4500" dirty="0" smtClean="0"/>
              <a:t> </a:t>
            </a:r>
            <a:r>
              <a:rPr lang="pt-BR" sz="4500" dirty="0" err="1"/>
              <a:t>angle</a:t>
            </a:r>
            <a:r>
              <a:rPr lang="pt-BR" sz="4500" dirty="0"/>
              <a:t>; </a:t>
            </a:r>
            <a:r>
              <a:rPr lang="pt-BR" sz="4500" dirty="0" smtClean="0"/>
              <a:t>		//</a:t>
            </a:r>
            <a:r>
              <a:rPr lang="pt-BR" sz="4500" dirty="0"/>
              <a:t>angulo do trem</a:t>
            </a:r>
          </a:p>
          <a:p>
            <a:pPr marL="0" indent="0">
              <a:buNone/>
            </a:pPr>
            <a:r>
              <a:rPr lang="pt-BR" sz="4500" dirty="0" smtClean="0"/>
              <a:t>	</a:t>
            </a:r>
            <a:r>
              <a:rPr lang="pt-BR" sz="4500" dirty="0" err="1" smtClean="0"/>
              <a:t>int</a:t>
            </a:r>
            <a:r>
              <a:rPr lang="pt-BR" sz="4500" dirty="0" smtClean="0"/>
              <a:t> </a:t>
            </a:r>
            <a:r>
              <a:rPr lang="pt-BR" sz="4500" dirty="0" err="1"/>
              <a:t>track_sector</a:t>
            </a:r>
            <a:r>
              <a:rPr lang="pt-BR" sz="4500" dirty="0"/>
              <a:t>; </a:t>
            </a:r>
            <a:r>
              <a:rPr lang="pt-BR" sz="4500" dirty="0" smtClean="0"/>
              <a:t>	//</a:t>
            </a:r>
            <a:r>
              <a:rPr lang="pt-BR" sz="4500" dirty="0"/>
              <a:t>setor atual do trem na pista</a:t>
            </a:r>
          </a:p>
          <a:p>
            <a:pPr marL="0" indent="0">
              <a:buNone/>
            </a:pPr>
            <a:r>
              <a:rPr lang="pt-BR" sz="4500" dirty="0"/>
              <a:t>} </a:t>
            </a:r>
            <a:r>
              <a:rPr lang="pt-BR" sz="4500" dirty="0" err="1"/>
              <a:t>Train</a:t>
            </a:r>
            <a:r>
              <a:rPr lang="pt-BR" sz="4500" dirty="0" smtClean="0"/>
              <a:t>;</a:t>
            </a:r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r>
              <a:rPr lang="pt-BR" sz="4500" dirty="0" err="1"/>
              <a:t>Train</a:t>
            </a:r>
            <a:r>
              <a:rPr lang="pt-BR" sz="4500" dirty="0"/>
              <a:t> </a:t>
            </a:r>
            <a:r>
              <a:rPr lang="pt-BR" sz="4500" dirty="0" err="1"/>
              <a:t>train</a:t>
            </a:r>
            <a:r>
              <a:rPr lang="pt-BR" sz="4500" dirty="0" smtClean="0"/>
              <a:t>;</a:t>
            </a:r>
            <a:endParaRPr lang="pt-BR" sz="4500" dirty="0"/>
          </a:p>
        </p:txBody>
      </p:sp>
    </p:spTree>
    <p:extLst>
      <p:ext uri="{BB962C8B-B14F-4D97-AF65-F5344CB8AC3E}">
        <p14:creationId xmlns:p14="http://schemas.microsoft.com/office/powerpoint/2010/main" val="112772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0912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err="1" smtClean="0"/>
              <a:t>Exemplo</a:t>
            </a:r>
            <a:r>
              <a:rPr lang="en-US" sz="4400" dirty="0" smtClean="0"/>
              <a:t> 2:</a:t>
            </a:r>
          </a:p>
          <a:p>
            <a:endParaRPr lang="pt-BR" sz="3300" dirty="0" smtClean="0"/>
          </a:p>
          <a:p>
            <a:pPr marL="0" indent="0">
              <a:buNone/>
            </a:pPr>
            <a:r>
              <a:rPr lang="pt-BR" sz="3300" dirty="0"/>
              <a:t>//Estrutura para armazenar os dados do </a:t>
            </a:r>
            <a:r>
              <a:rPr lang="pt-BR" sz="3300" dirty="0" err="1"/>
              <a:t>sprite</a:t>
            </a:r>
            <a:r>
              <a:rPr lang="pt-BR" sz="3300" dirty="0"/>
              <a:t> do trem</a:t>
            </a:r>
          </a:p>
          <a:p>
            <a:pPr marL="0" indent="0">
              <a:buNone/>
            </a:pPr>
            <a:endParaRPr lang="pt-BR" sz="3300" dirty="0" smtClean="0"/>
          </a:p>
          <a:p>
            <a:pPr marL="0" indent="0">
              <a:buNone/>
            </a:pPr>
            <a:r>
              <a:rPr lang="pt-BR" sz="3300" dirty="0" err="1" smtClean="0"/>
              <a:t>typedef</a:t>
            </a:r>
            <a:r>
              <a:rPr lang="pt-BR" sz="3300" dirty="0" smtClean="0"/>
              <a:t> </a:t>
            </a:r>
            <a:r>
              <a:rPr lang="pt-BR" sz="3300" dirty="0" err="1"/>
              <a:t>struct</a:t>
            </a:r>
            <a:r>
              <a:rPr lang="pt-BR" sz="3300" dirty="0"/>
              <a:t> </a:t>
            </a:r>
            <a:r>
              <a:rPr lang="pt-BR" sz="3300" dirty="0" err="1"/>
              <a:t>sprite</a:t>
            </a:r>
            <a:r>
              <a:rPr lang="pt-BR" sz="3300" dirty="0"/>
              <a:t>{</a:t>
            </a:r>
          </a:p>
          <a:p>
            <a:pPr marL="400050" lvl="1" indent="0">
              <a:buNone/>
            </a:pPr>
            <a:r>
              <a:rPr lang="pt-BR" sz="3300" dirty="0" smtClean="0"/>
              <a:t>    </a:t>
            </a:r>
            <a:r>
              <a:rPr lang="pt-BR" sz="3300" dirty="0" err="1"/>
              <a:t>int</a:t>
            </a:r>
            <a:r>
              <a:rPr lang="pt-BR" sz="3300" dirty="0"/>
              <a:t> x;</a:t>
            </a:r>
          </a:p>
          <a:p>
            <a:pPr marL="400050" lvl="1" indent="0">
              <a:buNone/>
            </a:pPr>
            <a:r>
              <a:rPr lang="pt-BR" sz="3300" dirty="0"/>
              <a:t> </a:t>
            </a:r>
            <a:r>
              <a:rPr lang="pt-BR" sz="3300" dirty="0" smtClean="0"/>
              <a:t>   </a:t>
            </a:r>
            <a:r>
              <a:rPr lang="pt-BR" sz="3300" dirty="0" err="1"/>
              <a:t>int</a:t>
            </a:r>
            <a:r>
              <a:rPr lang="pt-BR" sz="3300" dirty="0"/>
              <a:t> y;</a:t>
            </a:r>
          </a:p>
          <a:p>
            <a:pPr marL="400050" lvl="1" indent="0">
              <a:buNone/>
            </a:pPr>
            <a:r>
              <a:rPr lang="pt-BR" sz="3300" dirty="0"/>
              <a:t> </a:t>
            </a:r>
            <a:r>
              <a:rPr lang="pt-BR" sz="3300" dirty="0" smtClean="0"/>
              <a:t>   </a:t>
            </a:r>
            <a:r>
              <a:rPr lang="pt-BR" sz="3300" dirty="0" err="1" smtClean="0"/>
              <a:t>int</a:t>
            </a:r>
            <a:r>
              <a:rPr lang="pt-BR" sz="3300" dirty="0" smtClean="0"/>
              <a:t> </a:t>
            </a:r>
            <a:r>
              <a:rPr lang="pt-BR" sz="3300" dirty="0" err="1"/>
              <a:t>width</a:t>
            </a:r>
            <a:r>
              <a:rPr lang="pt-BR" sz="3300" dirty="0"/>
              <a:t>;</a:t>
            </a:r>
          </a:p>
          <a:p>
            <a:pPr marL="400050" lvl="1" indent="0">
              <a:buNone/>
            </a:pPr>
            <a:r>
              <a:rPr lang="pt-BR" sz="3300" dirty="0"/>
              <a:t>  </a:t>
            </a:r>
            <a:r>
              <a:rPr lang="pt-BR" sz="3300" dirty="0" smtClean="0"/>
              <a:t>  </a:t>
            </a:r>
            <a:r>
              <a:rPr lang="pt-BR" sz="3300" dirty="0" err="1" smtClean="0"/>
              <a:t>int</a:t>
            </a:r>
            <a:r>
              <a:rPr lang="pt-BR" sz="3300" dirty="0" smtClean="0"/>
              <a:t> </a:t>
            </a:r>
            <a:r>
              <a:rPr lang="pt-BR" sz="3300" dirty="0" err="1"/>
              <a:t>height</a:t>
            </a:r>
            <a:r>
              <a:rPr lang="pt-BR" sz="3300" dirty="0"/>
              <a:t>;</a:t>
            </a:r>
          </a:p>
          <a:p>
            <a:pPr marL="0" indent="0">
              <a:buNone/>
            </a:pPr>
            <a:r>
              <a:rPr lang="pt-BR" sz="3300" dirty="0" smtClean="0"/>
              <a:t>} </a:t>
            </a:r>
            <a:r>
              <a:rPr lang="pt-BR" sz="3300" dirty="0"/>
              <a:t>Sprite;</a:t>
            </a:r>
          </a:p>
          <a:p>
            <a:pPr marL="0" indent="0">
              <a:buNone/>
            </a:pPr>
            <a:endParaRPr lang="en-US" sz="3300" dirty="0" smtClean="0"/>
          </a:p>
          <a:p>
            <a:pPr marL="0" indent="0">
              <a:buNone/>
            </a:pPr>
            <a:endParaRPr lang="pt-BR" sz="3300" dirty="0"/>
          </a:p>
          <a:p>
            <a:pPr marL="0" indent="0">
              <a:buNone/>
            </a:pPr>
            <a:r>
              <a:rPr lang="pt-BR" sz="3300" dirty="0"/>
              <a:t>//</a:t>
            </a:r>
            <a:r>
              <a:rPr lang="pt-BR" sz="3300" dirty="0" err="1"/>
              <a:t>Variaveis</a:t>
            </a:r>
            <a:r>
              <a:rPr lang="pt-BR" sz="3300" dirty="0"/>
              <a:t> para armazenar os </a:t>
            </a:r>
            <a:r>
              <a:rPr lang="pt-BR" sz="3300" dirty="0" err="1"/>
              <a:t>sprites</a:t>
            </a:r>
            <a:r>
              <a:rPr lang="pt-BR" sz="3300" dirty="0"/>
              <a:t> e imagens usadas na </a:t>
            </a:r>
            <a:r>
              <a:rPr lang="pt-BR" sz="3300" dirty="0" err="1"/>
              <a:t>aplicacao</a:t>
            </a:r>
            <a:endParaRPr lang="pt-BR" sz="3300" dirty="0"/>
          </a:p>
          <a:p>
            <a:pPr marL="0" indent="0">
              <a:buNone/>
            </a:pPr>
            <a:endParaRPr lang="pt-BR" sz="3300" dirty="0" smtClean="0"/>
          </a:p>
          <a:p>
            <a:pPr marL="0" indent="0">
              <a:buNone/>
            </a:pPr>
            <a:r>
              <a:rPr lang="pt-BR" sz="3300" dirty="0" smtClean="0"/>
              <a:t>Sprite </a:t>
            </a:r>
            <a:r>
              <a:rPr lang="pt-BR" sz="3300" dirty="0" err="1"/>
              <a:t>sprite</a:t>
            </a:r>
            <a:r>
              <a:rPr lang="pt-BR" sz="3300" dirty="0"/>
              <a:t>[4][4];</a:t>
            </a:r>
          </a:p>
        </p:txBody>
      </p:sp>
    </p:spTree>
    <p:extLst>
      <p:ext uri="{BB962C8B-B14F-4D97-AF65-F5344CB8AC3E}">
        <p14:creationId xmlns:p14="http://schemas.microsoft.com/office/powerpoint/2010/main" val="4220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Carregando</a:t>
            </a:r>
            <a:r>
              <a:rPr lang="en-US" dirty="0" smtClean="0"/>
              <a:t> Sprites com </a:t>
            </a:r>
            <a:r>
              <a:rPr lang="en-US" dirty="0" err="1" smtClean="0"/>
              <a:t>Struct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64" y="1600200"/>
            <a:ext cx="3394472" cy="4525963"/>
          </a:xfrm>
        </p:spPr>
      </p:pic>
      <p:sp>
        <p:nvSpPr>
          <p:cNvPr id="5" name="CaixaDeTexto 4"/>
          <p:cNvSpPr txBox="1"/>
          <p:nvPr/>
        </p:nvSpPr>
        <p:spPr>
          <a:xfrm>
            <a:off x="2123728" y="5373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23728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2372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123728" y="2015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275856" y="6308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421157" y="6308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566458" y="6308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255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488</Words>
  <Application>Microsoft Office PowerPoint</Application>
  <PresentationFormat>Apresentação na tela (4:3)</PresentationFormat>
  <Paragraphs>193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Garamond</vt:lpstr>
      <vt:lpstr>Office Theme</vt:lpstr>
      <vt:lpstr>Introdução à Engenharia ENG1000</vt:lpstr>
      <vt:lpstr>Estruturas</vt:lpstr>
      <vt:lpstr>Estruturas</vt:lpstr>
      <vt:lpstr>Declaração de Estrutura</vt:lpstr>
      <vt:lpstr>Estruturas</vt:lpstr>
      <vt:lpstr>struct x typedef struct</vt:lpstr>
      <vt:lpstr>Exemplo de Estrutura</vt:lpstr>
      <vt:lpstr>Exemplo de Estrutura</vt:lpstr>
      <vt:lpstr>Carregando Sprites com Struct</vt:lpstr>
      <vt:lpstr>Carregando Sprites com Struct</vt:lpstr>
      <vt:lpstr>Carregando Sprites com Struct</vt:lpstr>
      <vt:lpstr>Utilizando as variáveis de Estrutura</vt:lpstr>
      <vt:lpstr>Utilizando as variáveis de Estrutura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PlayLib</dc:title>
  <dc:creator>Edirlei Soares de Lima</dc:creator>
  <cp:lastModifiedBy>Augusto Baffa</cp:lastModifiedBy>
  <cp:revision>312</cp:revision>
  <cp:lastPrinted>2011-10-02T19:34:20Z</cp:lastPrinted>
  <dcterms:created xsi:type="dcterms:W3CDTF">2011-09-17T12:50:29Z</dcterms:created>
  <dcterms:modified xsi:type="dcterms:W3CDTF">2015-05-06T18:50:35Z</dcterms:modified>
</cp:coreProperties>
</file>