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76" r:id="rId6"/>
    <p:sldId id="277" r:id="rId7"/>
    <p:sldId id="288" r:id="rId8"/>
    <p:sldId id="289" r:id="rId9"/>
    <p:sldId id="290" r:id="rId10"/>
    <p:sldId id="292" r:id="rId11"/>
    <p:sldId id="293" r:id="rId12"/>
    <p:sldId id="294" r:id="rId13"/>
    <p:sldId id="295" r:id="rId14"/>
    <p:sldId id="296" r:id="rId15"/>
    <p:sldId id="297" r:id="rId16"/>
    <p:sldId id="27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52" autoAdjust="0"/>
  </p:normalViewPr>
  <p:slideViewPr>
    <p:cSldViewPr snapToGrid="0" showGuides="1">
      <p:cViewPr varScale="1">
        <p:scale>
          <a:sx n="81" d="100"/>
          <a:sy n="81" d="100"/>
        </p:scale>
        <p:origin x="114" y="81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6/20/2022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6/20/2022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127315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190446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12388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963567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31085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651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17322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127357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086601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6/20/2022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6/20/2022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6/20/2022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6/20/2022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6/20/2022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6/20/2022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6/20/2022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6/20/2022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6/20/2022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6/20/2022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6/20/2022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6/20/2022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55750" y="3487734"/>
            <a:ext cx="9080500" cy="2603790"/>
          </a:xfrm>
        </p:spPr>
        <p:txBody>
          <a:bodyPr wrap="square" lIns="0" tIns="0" rIns="0" bIns="0" anchor="t">
            <a:spAutoFit/>
          </a:bodyPr>
          <a:lstStyle/>
          <a:p>
            <a:br>
              <a:rPr lang="en-US" dirty="0">
                <a:solidFill>
                  <a:schemeClr val="bg1"/>
                </a:solidFill>
              </a:rPr>
            </a:br>
            <a:r>
              <a:rPr lang="en-US" sz="5400" b="1" dirty="0">
                <a:solidFill>
                  <a:schemeClr val="bg1"/>
                </a:solidFill>
              </a:rPr>
              <a:t>WINE REVIEW ANALYSIS</a:t>
            </a:r>
            <a:br>
              <a:rPr lang="en-US" b="1" dirty="0">
                <a:solidFill>
                  <a:schemeClr val="bg1"/>
                </a:solidFill>
              </a:rPr>
            </a:br>
            <a:r>
              <a:rPr lang="en-US" sz="1600" dirty="0">
                <a:solidFill>
                  <a:schemeClr val="bg1"/>
                </a:solidFill>
              </a:rPr>
              <a:t>DETAILED PROJECT REPORT</a:t>
            </a:r>
            <a:br>
              <a:rPr lang="en-US" sz="1400" b="1" dirty="0">
                <a:solidFill>
                  <a:schemeClr val="bg1"/>
                </a:solidFill>
              </a:rPr>
            </a:br>
            <a:br>
              <a:rPr lang="en-US" sz="1400" b="1" dirty="0">
                <a:solidFill>
                  <a:schemeClr val="bg1"/>
                </a:solidFill>
              </a:rPr>
            </a:br>
            <a:br>
              <a:rPr lang="en-US" sz="1400" b="1" dirty="0">
                <a:solidFill>
                  <a:schemeClr val="bg1"/>
                </a:solidFill>
              </a:rPr>
            </a:br>
            <a:br>
              <a:rPr lang="en-US" sz="1400" b="1" dirty="0">
                <a:solidFill>
                  <a:schemeClr val="bg1"/>
                </a:solidFill>
              </a:rPr>
            </a:br>
            <a:r>
              <a:rPr lang="en-US" sz="1600" b="1" dirty="0">
                <a:solidFill>
                  <a:schemeClr val="bg1"/>
                </a:solidFill>
              </a:rPr>
              <a:t>AKANCHHA BAGLA</a:t>
            </a:r>
            <a:endParaRPr lang="en-US" sz="1600" b="1"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630760"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3">
                    <a:lumMod val="50000"/>
                  </a:schemeClr>
                </a:solidFill>
              </a:rPr>
              <a:t>INSIGHTS</a:t>
            </a:r>
            <a:endParaRPr lang="en-US" sz="36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427513"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5FD586E-4C93-FE19-0A5F-0CA9BD57E4D4}"/>
              </a:ext>
            </a:extLst>
          </p:cNvPr>
          <p:cNvPicPr>
            <a:picLocks noChangeAspect="1"/>
          </p:cNvPicPr>
          <p:nvPr/>
        </p:nvPicPr>
        <p:blipFill>
          <a:blip r:embed="rId3"/>
          <a:stretch>
            <a:fillRect/>
          </a:stretch>
        </p:blipFill>
        <p:spPr>
          <a:xfrm>
            <a:off x="701640" y="692241"/>
            <a:ext cx="4245330" cy="2189820"/>
          </a:xfrm>
          <a:prstGeom prst="rect">
            <a:avLst/>
          </a:prstGeom>
          <a:ln>
            <a:solidFill>
              <a:schemeClr val="tx2"/>
            </a:solidFill>
          </a:ln>
        </p:spPr>
      </p:pic>
      <p:pic>
        <p:nvPicPr>
          <p:cNvPr id="7" name="Picture 6">
            <a:extLst>
              <a:ext uri="{FF2B5EF4-FFF2-40B4-BE49-F238E27FC236}">
                <a16:creationId xmlns:a16="http://schemas.microsoft.com/office/drawing/2014/main" id="{55E2A75B-6D24-67B9-DC72-FDB1F47BD32A}"/>
              </a:ext>
            </a:extLst>
          </p:cNvPr>
          <p:cNvPicPr>
            <a:picLocks noChangeAspect="1"/>
          </p:cNvPicPr>
          <p:nvPr/>
        </p:nvPicPr>
        <p:blipFill>
          <a:blip r:embed="rId4"/>
          <a:stretch>
            <a:fillRect/>
          </a:stretch>
        </p:blipFill>
        <p:spPr>
          <a:xfrm>
            <a:off x="7127209" y="689098"/>
            <a:ext cx="4138515" cy="2192964"/>
          </a:xfrm>
          <a:prstGeom prst="rect">
            <a:avLst/>
          </a:prstGeom>
          <a:ln>
            <a:solidFill>
              <a:schemeClr val="tx2"/>
            </a:solidFill>
          </a:ln>
        </p:spPr>
      </p:pic>
      <p:pic>
        <p:nvPicPr>
          <p:cNvPr id="10" name="Picture 9">
            <a:extLst>
              <a:ext uri="{FF2B5EF4-FFF2-40B4-BE49-F238E27FC236}">
                <a16:creationId xmlns:a16="http://schemas.microsoft.com/office/drawing/2014/main" id="{5ED3CB3A-463C-D318-2D3E-DFE9E75567F4}"/>
              </a:ext>
            </a:extLst>
          </p:cNvPr>
          <p:cNvPicPr>
            <a:picLocks noChangeAspect="1"/>
          </p:cNvPicPr>
          <p:nvPr/>
        </p:nvPicPr>
        <p:blipFill>
          <a:blip r:embed="rId5"/>
          <a:stretch>
            <a:fillRect/>
          </a:stretch>
        </p:blipFill>
        <p:spPr>
          <a:xfrm>
            <a:off x="712520" y="3818945"/>
            <a:ext cx="4305092" cy="2449145"/>
          </a:xfrm>
          <a:prstGeom prst="rect">
            <a:avLst/>
          </a:prstGeom>
          <a:ln>
            <a:solidFill>
              <a:schemeClr val="tx2"/>
            </a:solidFill>
          </a:ln>
        </p:spPr>
      </p:pic>
      <p:pic>
        <p:nvPicPr>
          <p:cNvPr id="12" name="Picture 11">
            <a:extLst>
              <a:ext uri="{FF2B5EF4-FFF2-40B4-BE49-F238E27FC236}">
                <a16:creationId xmlns:a16="http://schemas.microsoft.com/office/drawing/2014/main" id="{B0609582-D1F8-A91A-6570-B2A9684E275C}"/>
              </a:ext>
            </a:extLst>
          </p:cNvPr>
          <p:cNvPicPr>
            <a:picLocks noChangeAspect="1"/>
          </p:cNvPicPr>
          <p:nvPr/>
        </p:nvPicPr>
        <p:blipFill>
          <a:blip r:embed="rId6"/>
          <a:stretch>
            <a:fillRect/>
          </a:stretch>
        </p:blipFill>
        <p:spPr>
          <a:xfrm>
            <a:off x="7128110" y="3818946"/>
            <a:ext cx="4137614" cy="2449145"/>
          </a:xfrm>
          <a:prstGeom prst="rect">
            <a:avLst/>
          </a:prstGeom>
          <a:ln>
            <a:solidFill>
              <a:schemeClr val="tx2"/>
            </a:solidFill>
          </a:ln>
        </p:spPr>
      </p:pic>
      <p:sp>
        <p:nvSpPr>
          <p:cNvPr id="13" name="TextBox 12">
            <a:extLst>
              <a:ext uri="{FF2B5EF4-FFF2-40B4-BE49-F238E27FC236}">
                <a16:creationId xmlns:a16="http://schemas.microsoft.com/office/drawing/2014/main" id="{79D1BCD3-1501-1317-62D7-2E45AC5B51B8}"/>
              </a:ext>
            </a:extLst>
          </p:cNvPr>
          <p:cNvSpPr txBox="1"/>
          <p:nvPr/>
        </p:nvSpPr>
        <p:spPr>
          <a:xfrm>
            <a:off x="427513" y="3039055"/>
            <a:ext cx="6097978" cy="276999"/>
          </a:xfrm>
          <a:prstGeom prst="rect">
            <a:avLst/>
          </a:prstGeom>
          <a:noFill/>
        </p:spPr>
        <p:txBody>
          <a:bodyPr wrap="square">
            <a:spAutoFit/>
          </a:bodyPr>
          <a:lstStyle/>
          <a:p>
            <a:pPr marL="285750" indent="-285750">
              <a:buClr>
                <a:schemeClr val="accent3">
                  <a:lumMod val="50000"/>
                </a:schemeClr>
              </a:buClr>
              <a:buFont typeface="Wingdings" panose="05000000000000000000" pitchFamily="2" charset="2"/>
              <a:buChar char="Ø"/>
            </a:pPr>
            <a:r>
              <a:rPr lang="en-US" sz="1200" b="1" dirty="0">
                <a:solidFill>
                  <a:schemeClr val="tx2"/>
                </a:solidFill>
              </a:rPr>
              <a:t>US, France, Italy are the Top 3 wine producing Countries.</a:t>
            </a:r>
          </a:p>
        </p:txBody>
      </p:sp>
      <p:sp>
        <p:nvSpPr>
          <p:cNvPr id="15" name="TextBox 14">
            <a:extLst>
              <a:ext uri="{FF2B5EF4-FFF2-40B4-BE49-F238E27FC236}">
                <a16:creationId xmlns:a16="http://schemas.microsoft.com/office/drawing/2014/main" id="{F3C72D25-4979-A246-5F09-F19E985592C3}"/>
              </a:ext>
            </a:extLst>
          </p:cNvPr>
          <p:cNvSpPr txBox="1"/>
          <p:nvPr/>
        </p:nvSpPr>
        <p:spPr>
          <a:xfrm>
            <a:off x="6196318" y="3013889"/>
            <a:ext cx="5995682" cy="461665"/>
          </a:xfrm>
          <a:prstGeom prst="rect">
            <a:avLst/>
          </a:prstGeom>
          <a:noFill/>
        </p:spPr>
        <p:txBody>
          <a:bodyPr wrap="square">
            <a:spAutoFit/>
          </a:bodyPr>
          <a:lstStyle/>
          <a:p>
            <a:pPr marL="285750" indent="-285750">
              <a:buClr>
                <a:schemeClr val="accent3">
                  <a:lumMod val="50000"/>
                </a:schemeClr>
              </a:buClr>
              <a:buFont typeface="Wingdings" panose="05000000000000000000" pitchFamily="2" charset="2"/>
              <a:buChar char="Ø"/>
            </a:pPr>
            <a:r>
              <a:rPr lang="en-US" sz="1200" b="1" dirty="0">
                <a:solidFill>
                  <a:schemeClr val="tx2"/>
                </a:solidFill>
              </a:rPr>
              <a:t>Top 3 Tasters with most number of wine tastings are “Roger Voss”, “Michael Schachner” </a:t>
            </a:r>
          </a:p>
          <a:p>
            <a:pPr>
              <a:buClr>
                <a:schemeClr val="accent3">
                  <a:lumMod val="50000"/>
                </a:schemeClr>
              </a:buClr>
            </a:pPr>
            <a:r>
              <a:rPr lang="en-US" sz="1200" b="1" dirty="0">
                <a:solidFill>
                  <a:schemeClr val="tx2"/>
                </a:solidFill>
              </a:rPr>
              <a:t>and “ Kerin O'Keefe”.</a:t>
            </a:r>
          </a:p>
        </p:txBody>
      </p:sp>
      <p:sp>
        <p:nvSpPr>
          <p:cNvPr id="16" name="TextBox 15">
            <a:extLst>
              <a:ext uri="{FF2B5EF4-FFF2-40B4-BE49-F238E27FC236}">
                <a16:creationId xmlns:a16="http://schemas.microsoft.com/office/drawing/2014/main" id="{18F2640E-8ED7-9D56-B93C-0D6D9A307BF9}"/>
              </a:ext>
            </a:extLst>
          </p:cNvPr>
          <p:cNvSpPr txBox="1"/>
          <p:nvPr/>
        </p:nvSpPr>
        <p:spPr>
          <a:xfrm>
            <a:off x="427513" y="6390501"/>
            <a:ext cx="6103916" cy="276999"/>
          </a:xfrm>
          <a:prstGeom prst="rect">
            <a:avLst/>
          </a:prstGeom>
          <a:noFill/>
        </p:spPr>
        <p:txBody>
          <a:bodyPr wrap="square">
            <a:spAutoFit/>
          </a:bodyPr>
          <a:lstStyle/>
          <a:p>
            <a:pPr marL="285750" indent="-285750">
              <a:buClr>
                <a:schemeClr val="accent3">
                  <a:lumMod val="50000"/>
                </a:schemeClr>
              </a:buClr>
              <a:buFont typeface="Wingdings" panose="05000000000000000000" pitchFamily="2" charset="2"/>
              <a:buChar char="Ø"/>
            </a:pPr>
            <a:r>
              <a:rPr lang="en-US" sz="1200" b="1" dirty="0">
                <a:solidFill>
                  <a:schemeClr val="tx2"/>
                </a:solidFill>
              </a:rPr>
              <a:t>Top 3 Wine varieties are “Pinot Noir”, “ Chardonnay” and “Cabernet Sauvignon” </a:t>
            </a:r>
          </a:p>
        </p:txBody>
      </p:sp>
      <p:sp>
        <p:nvSpPr>
          <p:cNvPr id="17" name="TextBox 16">
            <a:extLst>
              <a:ext uri="{FF2B5EF4-FFF2-40B4-BE49-F238E27FC236}">
                <a16:creationId xmlns:a16="http://schemas.microsoft.com/office/drawing/2014/main" id="{5AD83E49-663B-4B48-03EB-8289D4624212}"/>
              </a:ext>
            </a:extLst>
          </p:cNvPr>
          <p:cNvSpPr txBox="1"/>
          <p:nvPr/>
        </p:nvSpPr>
        <p:spPr>
          <a:xfrm>
            <a:off x="6196318" y="6411501"/>
            <a:ext cx="6103916" cy="276999"/>
          </a:xfrm>
          <a:prstGeom prst="rect">
            <a:avLst/>
          </a:prstGeom>
          <a:noFill/>
        </p:spPr>
        <p:txBody>
          <a:bodyPr wrap="square">
            <a:spAutoFit/>
          </a:bodyPr>
          <a:lstStyle/>
          <a:p>
            <a:pPr marL="285750" indent="-285750">
              <a:buClr>
                <a:schemeClr val="accent3">
                  <a:lumMod val="50000"/>
                </a:schemeClr>
              </a:buClr>
              <a:buFont typeface="Wingdings" panose="05000000000000000000" pitchFamily="2" charset="2"/>
              <a:buChar char="Ø"/>
            </a:pPr>
            <a:r>
              <a:rPr lang="en-US" sz="1200" b="1" dirty="0">
                <a:solidFill>
                  <a:schemeClr val="tx2"/>
                </a:solidFill>
              </a:rPr>
              <a:t>Top 3 wineries are “ Georges Duboeuf”, “Wines &amp; Winemakers” and “DFJ Vinhos”.</a:t>
            </a:r>
          </a:p>
        </p:txBody>
      </p:sp>
    </p:spTree>
    <p:extLst>
      <p:ext uri="{BB962C8B-B14F-4D97-AF65-F5344CB8AC3E}">
        <p14:creationId xmlns:p14="http://schemas.microsoft.com/office/powerpoint/2010/main" val="2004300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630760"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3">
                    <a:lumMod val="50000"/>
                  </a:schemeClr>
                </a:solidFill>
              </a:rPr>
              <a:t>INSIGHTS</a:t>
            </a:r>
            <a:endParaRPr lang="en-US" sz="36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427513"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3D44031-D784-3A73-E1C7-C98CBE1FB9E2}"/>
              </a:ext>
            </a:extLst>
          </p:cNvPr>
          <p:cNvPicPr>
            <a:picLocks noChangeAspect="1"/>
          </p:cNvPicPr>
          <p:nvPr/>
        </p:nvPicPr>
        <p:blipFill>
          <a:blip r:embed="rId3"/>
          <a:stretch>
            <a:fillRect/>
          </a:stretch>
        </p:blipFill>
        <p:spPr>
          <a:xfrm>
            <a:off x="427513" y="733469"/>
            <a:ext cx="4033652" cy="2083132"/>
          </a:xfrm>
          <a:prstGeom prst="rect">
            <a:avLst/>
          </a:prstGeom>
          <a:ln>
            <a:solidFill>
              <a:schemeClr val="tx2"/>
            </a:solidFill>
          </a:ln>
        </p:spPr>
      </p:pic>
      <p:pic>
        <p:nvPicPr>
          <p:cNvPr id="7" name="Picture 6">
            <a:extLst>
              <a:ext uri="{FF2B5EF4-FFF2-40B4-BE49-F238E27FC236}">
                <a16:creationId xmlns:a16="http://schemas.microsoft.com/office/drawing/2014/main" id="{2C742DDF-00BD-BC9E-FE9C-44C01AF35686}"/>
              </a:ext>
            </a:extLst>
          </p:cNvPr>
          <p:cNvPicPr>
            <a:picLocks noChangeAspect="1"/>
          </p:cNvPicPr>
          <p:nvPr/>
        </p:nvPicPr>
        <p:blipFill>
          <a:blip r:embed="rId4"/>
          <a:stretch>
            <a:fillRect/>
          </a:stretch>
        </p:blipFill>
        <p:spPr>
          <a:xfrm>
            <a:off x="7620866" y="733469"/>
            <a:ext cx="4096119" cy="2180906"/>
          </a:xfrm>
          <a:prstGeom prst="rect">
            <a:avLst/>
          </a:prstGeom>
          <a:ln>
            <a:solidFill>
              <a:schemeClr val="tx2"/>
            </a:solidFill>
          </a:ln>
        </p:spPr>
      </p:pic>
      <p:pic>
        <p:nvPicPr>
          <p:cNvPr id="10" name="Content Placeholder 4">
            <a:extLst>
              <a:ext uri="{FF2B5EF4-FFF2-40B4-BE49-F238E27FC236}">
                <a16:creationId xmlns:a16="http://schemas.microsoft.com/office/drawing/2014/main" id="{1875084D-6D6D-FCF2-14F0-137E1B019C50}"/>
              </a:ext>
            </a:extLst>
          </p:cNvPr>
          <p:cNvPicPr>
            <a:picLocks noChangeAspect="1"/>
          </p:cNvPicPr>
          <p:nvPr/>
        </p:nvPicPr>
        <p:blipFill rotWithShape="1">
          <a:blip r:embed="rId5"/>
          <a:srcRect/>
          <a:stretch/>
        </p:blipFill>
        <p:spPr>
          <a:xfrm>
            <a:off x="427513" y="4304093"/>
            <a:ext cx="4033652" cy="2377027"/>
          </a:xfrm>
          <a:prstGeom prst="rect">
            <a:avLst/>
          </a:prstGeom>
          <a:ln>
            <a:solidFill>
              <a:schemeClr val="tx2"/>
            </a:solidFill>
          </a:ln>
        </p:spPr>
      </p:pic>
      <p:pic>
        <p:nvPicPr>
          <p:cNvPr id="12" name="Picture 11">
            <a:extLst>
              <a:ext uri="{FF2B5EF4-FFF2-40B4-BE49-F238E27FC236}">
                <a16:creationId xmlns:a16="http://schemas.microsoft.com/office/drawing/2014/main" id="{46D7BF63-25FC-0ECD-A3ED-4DF868A01F72}"/>
              </a:ext>
            </a:extLst>
          </p:cNvPr>
          <p:cNvPicPr>
            <a:picLocks noChangeAspect="1"/>
          </p:cNvPicPr>
          <p:nvPr/>
        </p:nvPicPr>
        <p:blipFill>
          <a:blip r:embed="rId6"/>
          <a:stretch>
            <a:fillRect/>
          </a:stretch>
        </p:blipFill>
        <p:spPr>
          <a:xfrm>
            <a:off x="7858223" y="4400145"/>
            <a:ext cx="3858762" cy="2267355"/>
          </a:xfrm>
          <a:prstGeom prst="rect">
            <a:avLst/>
          </a:prstGeom>
          <a:ln>
            <a:solidFill>
              <a:schemeClr val="tx2"/>
            </a:solidFill>
          </a:ln>
        </p:spPr>
      </p:pic>
      <p:pic>
        <p:nvPicPr>
          <p:cNvPr id="13" name="Picture 12">
            <a:extLst>
              <a:ext uri="{FF2B5EF4-FFF2-40B4-BE49-F238E27FC236}">
                <a16:creationId xmlns:a16="http://schemas.microsoft.com/office/drawing/2014/main" id="{93D020F3-803B-B009-8EBB-ABA4AA646552}"/>
              </a:ext>
            </a:extLst>
          </p:cNvPr>
          <p:cNvPicPr>
            <a:picLocks noChangeAspect="1"/>
          </p:cNvPicPr>
          <p:nvPr/>
        </p:nvPicPr>
        <p:blipFill>
          <a:blip r:embed="rId7"/>
          <a:stretch>
            <a:fillRect/>
          </a:stretch>
        </p:blipFill>
        <p:spPr>
          <a:xfrm>
            <a:off x="3946636" y="2714235"/>
            <a:ext cx="4096119" cy="1914552"/>
          </a:xfrm>
          <a:prstGeom prst="rect">
            <a:avLst/>
          </a:prstGeom>
          <a:ln>
            <a:solidFill>
              <a:schemeClr val="tx2"/>
            </a:solidFill>
          </a:ln>
        </p:spPr>
      </p:pic>
      <p:sp>
        <p:nvSpPr>
          <p:cNvPr id="15" name="TextBox 14">
            <a:extLst>
              <a:ext uri="{FF2B5EF4-FFF2-40B4-BE49-F238E27FC236}">
                <a16:creationId xmlns:a16="http://schemas.microsoft.com/office/drawing/2014/main" id="{98F1A88D-6673-73DB-C3FB-925075B24D55}"/>
              </a:ext>
            </a:extLst>
          </p:cNvPr>
          <p:cNvSpPr txBox="1"/>
          <p:nvPr/>
        </p:nvSpPr>
        <p:spPr>
          <a:xfrm>
            <a:off x="4765963" y="732803"/>
            <a:ext cx="2609739" cy="1815882"/>
          </a:xfrm>
          <a:prstGeom prst="rect">
            <a:avLst/>
          </a:prstGeom>
          <a:noFill/>
        </p:spPr>
        <p:txBody>
          <a:bodyPr wrap="square">
            <a:spAutoFit/>
          </a:bodyPr>
          <a:lstStyle/>
          <a:p>
            <a:pPr>
              <a:buClr>
                <a:schemeClr val="accent3">
                  <a:lumMod val="50000"/>
                </a:schemeClr>
              </a:buClr>
              <a:buFont typeface="Wingdings" panose="05000000000000000000" pitchFamily="2" charset="2"/>
              <a:buChar char="Ø"/>
            </a:pPr>
            <a:r>
              <a:rPr lang="en-US" sz="1400" b="1" dirty="0">
                <a:solidFill>
                  <a:schemeClr val="tx2"/>
                </a:solidFill>
              </a:rPr>
              <a:t> Majority of wines fall within 85-92 points with outliers ranging as low as 80 points and as high as 100 points across all attributes. Which means majority of wines are very good to outstanding quality of wines. Along with few classic wines.</a:t>
            </a:r>
          </a:p>
        </p:txBody>
      </p:sp>
      <p:sp>
        <p:nvSpPr>
          <p:cNvPr id="16" name="TextBox 15">
            <a:extLst>
              <a:ext uri="{FF2B5EF4-FFF2-40B4-BE49-F238E27FC236}">
                <a16:creationId xmlns:a16="http://schemas.microsoft.com/office/drawing/2014/main" id="{6EDD87D2-CA30-3614-DE8E-09347F2F970F}"/>
              </a:ext>
            </a:extLst>
          </p:cNvPr>
          <p:cNvSpPr txBox="1"/>
          <p:nvPr/>
        </p:nvSpPr>
        <p:spPr>
          <a:xfrm>
            <a:off x="4816295" y="5171090"/>
            <a:ext cx="2559407" cy="954107"/>
          </a:xfrm>
          <a:prstGeom prst="rect">
            <a:avLst/>
          </a:prstGeom>
          <a:noFill/>
        </p:spPr>
        <p:txBody>
          <a:bodyPr wrap="square">
            <a:spAutoFit/>
          </a:bodyPr>
          <a:lstStyle/>
          <a:p>
            <a:pPr marL="285750" indent="-285750">
              <a:buFont typeface="Wingdings" panose="05000000000000000000" pitchFamily="2" charset="2"/>
              <a:buChar char="Ø"/>
            </a:pPr>
            <a:r>
              <a:rPr lang="en-US" sz="1400" b="1" dirty="0">
                <a:solidFill>
                  <a:schemeClr val="tx2"/>
                </a:solidFill>
              </a:rPr>
              <a:t>We can see that as the description length increase there is growth in the points allotted to the wine.</a:t>
            </a:r>
          </a:p>
        </p:txBody>
      </p:sp>
    </p:spTree>
    <p:extLst>
      <p:ext uri="{BB962C8B-B14F-4D97-AF65-F5344CB8AC3E}">
        <p14:creationId xmlns:p14="http://schemas.microsoft.com/office/powerpoint/2010/main" val="374803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630760"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3">
                    <a:lumMod val="50000"/>
                  </a:schemeClr>
                </a:solidFill>
              </a:rPr>
              <a:t>INSIGHTS</a:t>
            </a:r>
            <a:endParaRPr lang="en-US" sz="36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427513"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C006B77-BE42-8D78-BA5D-A9F6C53F75B5}"/>
              </a:ext>
            </a:extLst>
          </p:cNvPr>
          <p:cNvPicPr>
            <a:picLocks noChangeAspect="1"/>
          </p:cNvPicPr>
          <p:nvPr/>
        </p:nvPicPr>
        <p:blipFill>
          <a:blip r:embed="rId3"/>
          <a:stretch>
            <a:fillRect/>
          </a:stretch>
        </p:blipFill>
        <p:spPr>
          <a:xfrm>
            <a:off x="436737" y="765396"/>
            <a:ext cx="4250520" cy="2229879"/>
          </a:xfrm>
          <a:prstGeom prst="rect">
            <a:avLst/>
          </a:prstGeom>
          <a:ln>
            <a:solidFill>
              <a:schemeClr val="tx2"/>
            </a:solidFill>
          </a:ln>
        </p:spPr>
      </p:pic>
      <p:pic>
        <p:nvPicPr>
          <p:cNvPr id="7" name="Content Placeholder 4">
            <a:extLst>
              <a:ext uri="{FF2B5EF4-FFF2-40B4-BE49-F238E27FC236}">
                <a16:creationId xmlns:a16="http://schemas.microsoft.com/office/drawing/2014/main" id="{DF6FA322-AC24-AC79-0643-364C729B4DF2}"/>
              </a:ext>
            </a:extLst>
          </p:cNvPr>
          <p:cNvPicPr>
            <a:picLocks noChangeAspect="1"/>
          </p:cNvPicPr>
          <p:nvPr/>
        </p:nvPicPr>
        <p:blipFill>
          <a:blip r:embed="rId4"/>
          <a:stretch>
            <a:fillRect/>
          </a:stretch>
        </p:blipFill>
        <p:spPr>
          <a:xfrm>
            <a:off x="7630759" y="765396"/>
            <a:ext cx="4086225" cy="2229879"/>
          </a:xfrm>
          <a:prstGeom prst="rect">
            <a:avLst/>
          </a:prstGeom>
          <a:ln>
            <a:solidFill>
              <a:schemeClr val="tx2"/>
            </a:solidFill>
          </a:ln>
        </p:spPr>
      </p:pic>
      <p:pic>
        <p:nvPicPr>
          <p:cNvPr id="10" name="Picture 9">
            <a:extLst>
              <a:ext uri="{FF2B5EF4-FFF2-40B4-BE49-F238E27FC236}">
                <a16:creationId xmlns:a16="http://schemas.microsoft.com/office/drawing/2014/main" id="{8136C87E-2806-F73D-6499-FC35E65D7998}"/>
              </a:ext>
            </a:extLst>
          </p:cNvPr>
          <p:cNvPicPr>
            <a:picLocks noChangeAspect="1"/>
          </p:cNvPicPr>
          <p:nvPr/>
        </p:nvPicPr>
        <p:blipFill>
          <a:blip r:embed="rId5"/>
          <a:stretch>
            <a:fillRect/>
          </a:stretch>
        </p:blipFill>
        <p:spPr>
          <a:xfrm>
            <a:off x="436737" y="4026292"/>
            <a:ext cx="4250520" cy="2674484"/>
          </a:xfrm>
          <a:prstGeom prst="rect">
            <a:avLst/>
          </a:prstGeom>
          <a:ln>
            <a:solidFill>
              <a:schemeClr val="tx2"/>
            </a:solidFill>
          </a:ln>
        </p:spPr>
      </p:pic>
      <p:pic>
        <p:nvPicPr>
          <p:cNvPr id="12" name="Picture 11">
            <a:extLst>
              <a:ext uri="{FF2B5EF4-FFF2-40B4-BE49-F238E27FC236}">
                <a16:creationId xmlns:a16="http://schemas.microsoft.com/office/drawing/2014/main" id="{98B5D173-F273-3A3D-F781-FD57AB4778A1}"/>
              </a:ext>
            </a:extLst>
          </p:cNvPr>
          <p:cNvPicPr>
            <a:picLocks noChangeAspect="1"/>
          </p:cNvPicPr>
          <p:nvPr/>
        </p:nvPicPr>
        <p:blipFill>
          <a:blip r:embed="rId6"/>
          <a:stretch>
            <a:fillRect/>
          </a:stretch>
        </p:blipFill>
        <p:spPr>
          <a:xfrm>
            <a:off x="7630758" y="4263983"/>
            <a:ext cx="4086226" cy="2436793"/>
          </a:xfrm>
          <a:prstGeom prst="rect">
            <a:avLst/>
          </a:prstGeom>
          <a:ln>
            <a:solidFill>
              <a:schemeClr val="tx2"/>
            </a:solidFill>
          </a:ln>
        </p:spPr>
      </p:pic>
      <p:pic>
        <p:nvPicPr>
          <p:cNvPr id="13" name="Picture 12">
            <a:extLst>
              <a:ext uri="{FF2B5EF4-FFF2-40B4-BE49-F238E27FC236}">
                <a16:creationId xmlns:a16="http://schemas.microsoft.com/office/drawing/2014/main" id="{16076DF5-B53C-B2C5-B306-DB8F3258E2AF}"/>
              </a:ext>
            </a:extLst>
          </p:cNvPr>
          <p:cNvPicPr>
            <a:picLocks noChangeAspect="1"/>
          </p:cNvPicPr>
          <p:nvPr/>
        </p:nvPicPr>
        <p:blipFill>
          <a:blip r:embed="rId7"/>
          <a:stretch>
            <a:fillRect/>
          </a:stretch>
        </p:blipFill>
        <p:spPr>
          <a:xfrm>
            <a:off x="4084450" y="2831708"/>
            <a:ext cx="3838961" cy="1775918"/>
          </a:xfrm>
          <a:prstGeom prst="rect">
            <a:avLst/>
          </a:prstGeom>
          <a:ln>
            <a:solidFill>
              <a:schemeClr val="tx2"/>
            </a:solidFill>
          </a:ln>
        </p:spPr>
      </p:pic>
      <p:sp>
        <p:nvSpPr>
          <p:cNvPr id="15" name="TextBox 14">
            <a:extLst>
              <a:ext uri="{FF2B5EF4-FFF2-40B4-BE49-F238E27FC236}">
                <a16:creationId xmlns:a16="http://schemas.microsoft.com/office/drawing/2014/main" id="{C6B90223-213E-94E8-8B89-CB5B19A826E0}"/>
              </a:ext>
            </a:extLst>
          </p:cNvPr>
          <p:cNvSpPr txBox="1"/>
          <p:nvPr/>
        </p:nvSpPr>
        <p:spPr>
          <a:xfrm>
            <a:off x="4820165" y="4897603"/>
            <a:ext cx="2684580" cy="1169551"/>
          </a:xfrm>
          <a:prstGeom prst="rect">
            <a:avLst/>
          </a:prstGeom>
          <a:noFill/>
        </p:spPr>
        <p:txBody>
          <a:bodyPr wrap="square">
            <a:spAutoFit/>
          </a:bodyPr>
          <a:lstStyle/>
          <a:p>
            <a:pPr marL="285750" indent="-285750">
              <a:buClr>
                <a:schemeClr val="accent3">
                  <a:lumMod val="50000"/>
                </a:schemeClr>
              </a:buClr>
              <a:buFont typeface="Wingdings" panose="05000000000000000000" pitchFamily="2" charset="2"/>
              <a:buChar char="Ø"/>
            </a:pPr>
            <a:r>
              <a:rPr lang="en-US" sz="1400" b="1" dirty="0">
                <a:solidFill>
                  <a:schemeClr val="tx2"/>
                </a:solidFill>
              </a:rPr>
              <a:t>We see a cluster of wines with price log between 2.5-5 with description length anywhere between 100-400 words.</a:t>
            </a:r>
          </a:p>
        </p:txBody>
      </p:sp>
      <p:sp>
        <p:nvSpPr>
          <p:cNvPr id="16" name="TextBox 15">
            <a:extLst>
              <a:ext uri="{FF2B5EF4-FFF2-40B4-BE49-F238E27FC236}">
                <a16:creationId xmlns:a16="http://schemas.microsoft.com/office/drawing/2014/main" id="{63BD992D-0FAF-8789-620C-453B00451FD2}"/>
              </a:ext>
            </a:extLst>
          </p:cNvPr>
          <p:cNvSpPr txBox="1"/>
          <p:nvPr/>
        </p:nvSpPr>
        <p:spPr>
          <a:xfrm>
            <a:off x="4773806" y="790846"/>
            <a:ext cx="2644388" cy="2031325"/>
          </a:xfrm>
          <a:prstGeom prst="rect">
            <a:avLst/>
          </a:prstGeom>
          <a:noFill/>
        </p:spPr>
        <p:txBody>
          <a:bodyPr wrap="square">
            <a:spAutoFit/>
          </a:bodyPr>
          <a:lstStyle/>
          <a:p>
            <a:pPr marL="285750" indent="-285750">
              <a:buClr>
                <a:schemeClr val="accent3">
                  <a:lumMod val="50000"/>
                </a:schemeClr>
              </a:buClr>
              <a:buFont typeface="Wingdings" panose="05000000000000000000" pitchFamily="2" charset="2"/>
              <a:buChar char="Ø"/>
            </a:pPr>
            <a:r>
              <a:rPr lang="en-US" sz="1400" b="1" dirty="0">
                <a:solidFill>
                  <a:schemeClr val="tx2"/>
                </a:solidFill>
              </a:rPr>
              <a:t>For reference price log range of 2-3 is $7 - $20 approximately and 3-4 is $21- $55 approximately.</a:t>
            </a:r>
          </a:p>
          <a:p>
            <a:pPr marL="285750" indent="-285750">
              <a:buClr>
                <a:schemeClr val="accent3">
                  <a:lumMod val="50000"/>
                </a:schemeClr>
              </a:buClr>
              <a:buFont typeface="Wingdings" panose="05000000000000000000" pitchFamily="2" charset="2"/>
              <a:buChar char="Ø"/>
            </a:pPr>
            <a:endParaRPr lang="en-US" sz="1400" b="1" dirty="0">
              <a:solidFill>
                <a:schemeClr val="tx2"/>
              </a:solidFill>
            </a:endParaRPr>
          </a:p>
          <a:p>
            <a:pPr marL="285750" indent="-285750">
              <a:buClr>
                <a:schemeClr val="accent3">
                  <a:lumMod val="50000"/>
                </a:schemeClr>
              </a:buClr>
              <a:buFont typeface="Wingdings" panose="05000000000000000000" pitchFamily="2" charset="2"/>
              <a:buChar char="Ø"/>
            </a:pPr>
            <a:r>
              <a:rPr lang="en-US" sz="1400" b="1" dirty="0">
                <a:solidFill>
                  <a:schemeClr val="tx2"/>
                </a:solidFill>
              </a:rPr>
              <a:t>The average price log of these wines are anywhere between 2.5-4.5 across all attributes.</a:t>
            </a:r>
          </a:p>
        </p:txBody>
      </p:sp>
    </p:spTree>
    <p:extLst>
      <p:ext uri="{BB962C8B-B14F-4D97-AF65-F5344CB8AC3E}">
        <p14:creationId xmlns:p14="http://schemas.microsoft.com/office/powerpoint/2010/main" val="388048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Hexagon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hexagon">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Hexagon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118820" y="2868302"/>
            <a:ext cx="1885950" cy="164764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a:p>
            <a:pPr algn="ctr"/>
            <a:r>
              <a:rPr lang="en-US" b="1" dirty="0">
                <a:latin typeface="+mj-lt"/>
              </a:rPr>
              <a:t>DETAIL</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Business Intelligence</a:t>
            </a:r>
          </a:p>
        </p:txBody>
      </p:sp>
      <p:sp>
        <p:nvSpPr>
          <p:cNvPr id="15" name="Teardrop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749885" y="1514474"/>
            <a:ext cx="1022515" cy="1037249"/>
          </a:xfrm>
          <a:prstGeom prst="teardrop">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Techno-</a:t>
            </a:r>
            <a:r>
              <a:rPr lang="en-US" sz="1200" b="1" dirty="0" err="1"/>
              <a:t>logies</a:t>
            </a:r>
            <a:endParaRPr lang="en-US" sz="1200" b="1"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Advanced</a:t>
            </a:r>
          </a:p>
        </p:txBody>
      </p:sp>
      <p:sp>
        <p:nvSpPr>
          <p:cNvPr id="20" name="Teardrop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331075" y="3235325"/>
            <a:ext cx="1098989" cy="1037248"/>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Project Difficulty level</a:t>
            </a:r>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Python</a:t>
            </a:r>
          </a:p>
        </p:txBody>
      </p:sp>
      <p:sp>
        <p:nvSpPr>
          <p:cNvPr id="22" name="Teardrop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67253" y="5016636"/>
            <a:ext cx="1098988" cy="1037248"/>
          </a:xfrm>
          <a:prstGeom prst="teardrop">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Programming language Used</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04785"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Analyzing world's best wine reviews </a:t>
            </a:r>
          </a:p>
        </p:txBody>
      </p:sp>
      <p:sp>
        <p:nvSpPr>
          <p:cNvPr id="26" name="Teardrop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599" y="1514475"/>
            <a:ext cx="1022515" cy="1037248"/>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Project Title</a:t>
            </a:r>
            <a:endParaRPr lang="en-US" sz="1200"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Business Analytics</a:t>
            </a:r>
          </a:p>
        </p:txBody>
      </p:sp>
      <p:sp>
        <p:nvSpPr>
          <p:cNvPr id="28" name="Teardrop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1122216" cy="1037248"/>
          </a:xfrm>
          <a:prstGeom prst="teardrop">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Domain</a:t>
            </a:r>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3970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Jupyter Notebook, SQL, Tableau</a:t>
            </a:r>
          </a:p>
        </p:txBody>
      </p:sp>
      <p:sp>
        <p:nvSpPr>
          <p:cNvPr id="30" name="Teardrop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599" y="5055576"/>
            <a:ext cx="1022515" cy="1037248"/>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Tools Used</a:t>
            </a: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987022"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lumMod val="75000"/>
                    <a:lumOff val="25000"/>
                  </a:schemeClr>
                </a:solidFill>
              </a:rPr>
              <a:t>OBJECTIVE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83125"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84A223D-67DF-09FD-361C-D3DC7E49BA46}"/>
              </a:ext>
            </a:extLst>
          </p:cNvPr>
          <p:cNvSpPr txBox="1"/>
          <p:nvPr/>
        </p:nvSpPr>
        <p:spPr>
          <a:xfrm>
            <a:off x="508660" y="2782669"/>
            <a:ext cx="11174680" cy="1754326"/>
          </a:xfrm>
          <a:prstGeom prst="rect">
            <a:avLst/>
          </a:prstGeom>
          <a:noFill/>
        </p:spPr>
        <p:txBody>
          <a:bodyPr wrap="square" rtlCol="0">
            <a:spAutoFit/>
          </a:bodyPr>
          <a:lstStyle/>
          <a:p>
            <a:pPr marL="285750" indent="-285750">
              <a:buClr>
                <a:schemeClr val="accent3">
                  <a:lumMod val="50000"/>
                </a:schemeClr>
              </a:buClr>
              <a:buFont typeface="Wingdings" panose="05000000000000000000" pitchFamily="2" charset="2"/>
              <a:buChar char="Ø"/>
            </a:pPr>
            <a:r>
              <a:rPr lang="en-US" sz="3600" b="1" dirty="0"/>
              <a:t> </a:t>
            </a:r>
            <a:r>
              <a:rPr lang="en-US" sz="3600" b="1" dirty="0">
                <a:solidFill>
                  <a:schemeClr val="tx2"/>
                </a:solidFill>
              </a:rPr>
              <a:t>The goal of this project is to evaluate how the price and points associated with a broad variety of wines vary based on the different attributes.</a:t>
            </a:r>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PROBLEM STATEMENT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F4CD3D25-AC99-EFCA-6AF0-474C2B54D6D0}"/>
              </a:ext>
            </a:extLst>
          </p:cNvPr>
          <p:cNvSpPr txBox="1"/>
          <p:nvPr/>
        </p:nvSpPr>
        <p:spPr>
          <a:xfrm>
            <a:off x="272636" y="2495565"/>
            <a:ext cx="11646725" cy="2677656"/>
          </a:xfrm>
          <a:prstGeom prst="rect">
            <a:avLst/>
          </a:prstGeom>
          <a:noFill/>
        </p:spPr>
        <p:txBody>
          <a:bodyPr wrap="square" rtlCol="0">
            <a:spAutoFit/>
          </a:bodyPr>
          <a:lstStyle/>
          <a:p>
            <a:pPr marL="285750" indent="-285750">
              <a:buClr>
                <a:schemeClr val="accent3">
                  <a:lumMod val="50000"/>
                </a:schemeClr>
              </a:buClr>
              <a:buFont typeface="Wingdings" panose="05000000000000000000" pitchFamily="2" charset="2"/>
              <a:buChar char="Ø"/>
            </a:pPr>
            <a:r>
              <a:rPr lang="en-US" sz="2400" b="1" dirty="0">
                <a:solidFill>
                  <a:schemeClr val="tx2"/>
                </a:solidFill>
              </a:rPr>
              <a:t>The wine industry generally has been very proactive about dealing with climate change from capturing fermentation carbon to trailing new varieties. The objective is to evaluate how these climatic and fermenting factors affect the ratings and price of the wide variety of wines sourced from different countries around the world.</a:t>
            </a:r>
          </a:p>
          <a:p>
            <a:pPr marL="285750" indent="-285750">
              <a:buClr>
                <a:schemeClr val="accent3">
                  <a:lumMod val="50000"/>
                </a:schemeClr>
              </a:buClr>
              <a:buFont typeface="Wingdings" panose="05000000000000000000" pitchFamily="2" charset="2"/>
              <a:buChar char="Ø"/>
            </a:pPr>
            <a:endParaRPr lang="en-US" sz="2400" dirty="0">
              <a:solidFill>
                <a:schemeClr val="tx2"/>
              </a:solidFill>
            </a:endParaRPr>
          </a:p>
          <a:p>
            <a:pPr marL="285750" indent="-285750">
              <a:buClr>
                <a:schemeClr val="accent3">
                  <a:lumMod val="50000"/>
                </a:schemeClr>
              </a:buClr>
              <a:buFont typeface="Wingdings" panose="05000000000000000000" pitchFamily="2" charset="2"/>
              <a:buChar char="Ø"/>
            </a:pPr>
            <a:r>
              <a:rPr lang="en-US" sz="2400" b="1" dirty="0">
                <a:solidFill>
                  <a:schemeClr val="tx2"/>
                </a:solidFill>
              </a:rPr>
              <a:t>The dataset is formed by taking into consideration 29665 entries of information from 41 unique countries.</a:t>
            </a:r>
          </a:p>
        </p:txBody>
      </p:sp>
    </p:spTree>
    <p:extLst>
      <p:ext uri="{BB962C8B-B14F-4D97-AF65-F5344CB8AC3E}">
        <p14:creationId xmlns:p14="http://schemas.microsoft.com/office/powerpoint/2010/main" val="129614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lumMod val="75000"/>
                    <a:lumOff val="25000"/>
                  </a:schemeClr>
                </a:solidFill>
              </a:rPr>
              <a:t>ARCHITECTURE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447F991E-7F16-244A-67C0-297DB6EAD825}"/>
              </a:ext>
            </a:extLst>
          </p:cNvPr>
          <p:cNvSpPr/>
          <p:nvPr/>
        </p:nvSpPr>
        <p:spPr>
          <a:xfrm>
            <a:off x="1000497" y="1021496"/>
            <a:ext cx="1550650" cy="878774"/>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Real World</a:t>
            </a:r>
          </a:p>
        </p:txBody>
      </p:sp>
      <p:sp>
        <p:nvSpPr>
          <p:cNvPr id="99" name="Rectangle: Rounded Corners 98">
            <a:extLst>
              <a:ext uri="{FF2B5EF4-FFF2-40B4-BE49-F238E27FC236}">
                <a16:creationId xmlns:a16="http://schemas.microsoft.com/office/drawing/2014/main" id="{FFAF01A9-B1B9-3366-0375-573BFC4C94FB}"/>
              </a:ext>
            </a:extLst>
          </p:cNvPr>
          <p:cNvSpPr/>
          <p:nvPr/>
        </p:nvSpPr>
        <p:spPr>
          <a:xfrm>
            <a:off x="3752674" y="1021496"/>
            <a:ext cx="1550650" cy="878774"/>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Raw Data Collection</a:t>
            </a:r>
            <a:endParaRPr lang="en-US" sz="1600" b="1" dirty="0"/>
          </a:p>
        </p:txBody>
      </p:sp>
      <p:sp>
        <p:nvSpPr>
          <p:cNvPr id="100" name="Rectangle: Rounded Corners 99">
            <a:extLst>
              <a:ext uri="{FF2B5EF4-FFF2-40B4-BE49-F238E27FC236}">
                <a16:creationId xmlns:a16="http://schemas.microsoft.com/office/drawing/2014/main" id="{65697C6B-B40C-41C5-6A54-9CF377C3ACEB}"/>
              </a:ext>
            </a:extLst>
          </p:cNvPr>
          <p:cNvSpPr/>
          <p:nvPr/>
        </p:nvSpPr>
        <p:spPr>
          <a:xfrm>
            <a:off x="6509133" y="1021496"/>
            <a:ext cx="1550650" cy="878774"/>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Importing Libraries in Jupyter notebook</a:t>
            </a:r>
          </a:p>
        </p:txBody>
      </p:sp>
      <p:sp>
        <p:nvSpPr>
          <p:cNvPr id="101" name="Rectangle: Rounded Corners 100">
            <a:extLst>
              <a:ext uri="{FF2B5EF4-FFF2-40B4-BE49-F238E27FC236}">
                <a16:creationId xmlns:a16="http://schemas.microsoft.com/office/drawing/2014/main" id="{5721D186-9997-4E38-BDA8-12C1D4430B0F}"/>
              </a:ext>
            </a:extLst>
          </p:cNvPr>
          <p:cNvSpPr/>
          <p:nvPr/>
        </p:nvSpPr>
        <p:spPr>
          <a:xfrm>
            <a:off x="9265592" y="1021496"/>
            <a:ext cx="1550650" cy="878774"/>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Load Dataset</a:t>
            </a:r>
            <a:endParaRPr lang="en-US" sz="1600" b="1" dirty="0"/>
          </a:p>
        </p:txBody>
      </p:sp>
      <p:cxnSp>
        <p:nvCxnSpPr>
          <p:cNvPr id="102" name="Straight Arrow Connector 101">
            <a:extLst>
              <a:ext uri="{FF2B5EF4-FFF2-40B4-BE49-F238E27FC236}">
                <a16:creationId xmlns:a16="http://schemas.microsoft.com/office/drawing/2014/main" id="{A20BDE6A-D455-4A7A-1B96-9F5247A8E307}"/>
              </a:ext>
            </a:extLst>
          </p:cNvPr>
          <p:cNvCxnSpPr>
            <a:cxnSpLocks/>
            <a:stCxn id="98" idx="3"/>
            <a:endCxn id="99" idx="1"/>
          </p:cNvCxnSpPr>
          <p:nvPr/>
        </p:nvCxnSpPr>
        <p:spPr>
          <a:xfrm>
            <a:off x="2551147" y="1460883"/>
            <a:ext cx="1201527" cy="0"/>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6F5C5EF-3777-BAD5-3990-8C48E0B0577D}"/>
              </a:ext>
            </a:extLst>
          </p:cNvPr>
          <p:cNvCxnSpPr>
            <a:cxnSpLocks/>
            <a:stCxn id="99" idx="3"/>
            <a:endCxn id="100" idx="1"/>
          </p:cNvCxnSpPr>
          <p:nvPr/>
        </p:nvCxnSpPr>
        <p:spPr>
          <a:xfrm>
            <a:off x="5303324" y="1460883"/>
            <a:ext cx="1205809" cy="0"/>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941C64E-1F76-8AA0-1BC1-D0781326DB66}"/>
              </a:ext>
            </a:extLst>
          </p:cNvPr>
          <p:cNvCxnSpPr>
            <a:cxnSpLocks/>
            <a:stCxn id="100" idx="3"/>
            <a:endCxn id="101" idx="1"/>
          </p:cNvCxnSpPr>
          <p:nvPr/>
        </p:nvCxnSpPr>
        <p:spPr>
          <a:xfrm>
            <a:off x="8059783" y="1460883"/>
            <a:ext cx="1205809" cy="0"/>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E79F2B3F-D7D3-F009-32C3-0415BFD337A8}"/>
              </a:ext>
            </a:extLst>
          </p:cNvPr>
          <p:cNvSpPr/>
          <p:nvPr/>
        </p:nvSpPr>
        <p:spPr>
          <a:xfrm>
            <a:off x="1000497" y="2990821"/>
            <a:ext cx="1550650" cy="878774"/>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Exploratory Data Analysis (EDA)</a:t>
            </a:r>
          </a:p>
        </p:txBody>
      </p:sp>
      <p:sp>
        <p:nvSpPr>
          <p:cNvPr id="106" name="Rectangle: Rounded Corners 105">
            <a:extLst>
              <a:ext uri="{FF2B5EF4-FFF2-40B4-BE49-F238E27FC236}">
                <a16:creationId xmlns:a16="http://schemas.microsoft.com/office/drawing/2014/main" id="{D64B673B-A99F-D641-37C2-3EFF0DA8C1B7}"/>
              </a:ext>
            </a:extLst>
          </p:cNvPr>
          <p:cNvSpPr/>
          <p:nvPr/>
        </p:nvSpPr>
        <p:spPr>
          <a:xfrm>
            <a:off x="3752674" y="2990821"/>
            <a:ext cx="1550650" cy="878774"/>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Data Cleaning</a:t>
            </a:r>
          </a:p>
        </p:txBody>
      </p:sp>
      <p:sp>
        <p:nvSpPr>
          <p:cNvPr id="107" name="Rectangle: Rounded Corners 106">
            <a:extLst>
              <a:ext uri="{FF2B5EF4-FFF2-40B4-BE49-F238E27FC236}">
                <a16:creationId xmlns:a16="http://schemas.microsoft.com/office/drawing/2014/main" id="{9C0194C9-AD46-1148-514A-D771C31E9C4A}"/>
              </a:ext>
            </a:extLst>
          </p:cNvPr>
          <p:cNvSpPr/>
          <p:nvPr/>
        </p:nvSpPr>
        <p:spPr>
          <a:xfrm>
            <a:off x="6509133" y="2990821"/>
            <a:ext cx="1550650" cy="878774"/>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Handling Outliers</a:t>
            </a:r>
          </a:p>
        </p:txBody>
      </p:sp>
      <p:sp>
        <p:nvSpPr>
          <p:cNvPr id="108" name="Rectangle: Rounded Corners 107">
            <a:extLst>
              <a:ext uri="{FF2B5EF4-FFF2-40B4-BE49-F238E27FC236}">
                <a16:creationId xmlns:a16="http://schemas.microsoft.com/office/drawing/2014/main" id="{1A877F9F-FFE5-E772-2917-79B444E307C6}"/>
              </a:ext>
            </a:extLst>
          </p:cNvPr>
          <p:cNvSpPr/>
          <p:nvPr/>
        </p:nvSpPr>
        <p:spPr>
          <a:xfrm>
            <a:off x="9265592" y="2990821"/>
            <a:ext cx="1550650" cy="878774"/>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Missing Value Imputations</a:t>
            </a:r>
          </a:p>
        </p:txBody>
      </p:sp>
      <p:cxnSp>
        <p:nvCxnSpPr>
          <p:cNvPr id="109" name="Straight Arrow Connector 108">
            <a:extLst>
              <a:ext uri="{FF2B5EF4-FFF2-40B4-BE49-F238E27FC236}">
                <a16:creationId xmlns:a16="http://schemas.microsoft.com/office/drawing/2014/main" id="{CB88647D-2C43-E288-7234-02CFBD064E72}"/>
              </a:ext>
            </a:extLst>
          </p:cNvPr>
          <p:cNvCxnSpPr>
            <a:cxnSpLocks/>
          </p:cNvCxnSpPr>
          <p:nvPr/>
        </p:nvCxnSpPr>
        <p:spPr>
          <a:xfrm flipH="1" flipV="1">
            <a:off x="2551147" y="3430208"/>
            <a:ext cx="1201527" cy="0"/>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ABEF621-63A8-04DD-85AC-52015522DA42}"/>
              </a:ext>
            </a:extLst>
          </p:cNvPr>
          <p:cNvCxnSpPr>
            <a:cxnSpLocks/>
          </p:cNvCxnSpPr>
          <p:nvPr/>
        </p:nvCxnSpPr>
        <p:spPr>
          <a:xfrm flipH="1" flipV="1">
            <a:off x="5303324" y="3430208"/>
            <a:ext cx="1205809" cy="0"/>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FFD3C4FA-08B7-435F-6D80-902F04E7FB13}"/>
              </a:ext>
            </a:extLst>
          </p:cNvPr>
          <p:cNvCxnSpPr>
            <a:cxnSpLocks/>
          </p:cNvCxnSpPr>
          <p:nvPr/>
        </p:nvCxnSpPr>
        <p:spPr>
          <a:xfrm flipH="1">
            <a:off x="8059783" y="3430208"/>
            <a:ext cx="1205809" cy="0"/>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Rounded Corners 111">
            <a:extLst>
              <a:ext uri="{FF2B5EF4-FFF2-40B4-BE49-F238E27FC236}">
                <a16:creationId xmlns:a16="http://schemas.microsoft.com/office/drawing/2014/main" id="{C7F7F7C2-32CD-2C67-4B88-B4749F7B5B87}"/>
              </a:ext>
            </a:extLst>
          </p:cNvPr>
          <p:cNvSpPr/>
          <p:nvPr/>
        </p:nvSpPr>
        <p:spPr>
          <a:xfrm>
            <a:off x="1000497" y="4960145"/>
            <a:ext cx="1550650" cy="878774"/>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Modelling</a:t>
            </a:r>
          </a:p>
        </p:txBody>
      </p:sp>
      <p:sp>
        <p:nvSpPr>
          <p:cNvPr id="113" name="Rectangle: Rounded Corners 112">
            <a:extLst>
              <a:ext uri="{FF2B5EF4-FFF2-40B4-BE49-F238E27FC236}">
                <a16:creationId xmlns:a16="http://schemas.microsoft.com/office/drawing/2014/main" id="{D46CBD4A-67D9-D0E2-367E-DD2BA1089526}"/>
              </a:ext>
            </a:extLst>
          </p:cNvPr>
          <p:cNvSpPr/>
          <p:nvPr/>
        </p:nvSpPr>
        <p:spPr>
          <a:xfrm>
            <a:off x="3752674" y="4960145"/>
            <a:ext cx="1550650" cy="878774"/>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Tableau</a:t>
            </a:r>
          </a:p>
        </p:txBody>
      </p:sp>
      <p:sp>
        <p:nvSpPr>
          <p:cNvPr id="114" name="Rectangle: Rounded Corners 113">
            <a:extLst>
              <a:ext uri="{FF2B5EF4-FFF2-40B4-BE49-F238E27FC236}">
                <a16:creationId xmlns:a16="http://schemas.microsoft.com/office/drawing/2014/main" id="{8B05A6F6-0501-626E-29A0-CD70DE79591C}"/>
              </a:ext>
            </a:extLst>
          </p:cNvPr>
          <p:cNvSpPr/>
          <p:nvPr/>
        </p:nvSpPr>
        <p:spPr>
          <a:xfrm>
            <a:off x="6509133" y="4960145"/>
            <a:ext cx="1550650" cy="878774"/>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Insights</a:t>
            </a:r>
          </a:p>
        </p:txBody>
      </p:sp>
      <p:sp>
        <p:nvSpPr>
          <p:cNvPr id="115" name="Rectangle: Rounded Corners 114">
            <a:extLst>
              <a:ext uri="{FF2B5EF4-FFF2-40B4-BE49-F238E27FC236}">
                <a16:creationId xmlns:a16="http://schemas.microsoft.com/office/drawing/2014/main" id="{17124516-7013-9AD5-554A-8C4D4B2A6B46}"/>
              </a:ext>
            </a:extLst>
          </p:cNvPr>
          <p:cNvSpPr/>
          <p:nvPr/>
        </p:nvSpPr>
        <p:spPr>
          <a:xfrm>
            <a:off x="9265592" y="4960145"/>
            <a:ext cx="1550650" cy="878774"/>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Reporting</a:t>
            </a:r>
          </a:p>
        </p:txBody>
      </p:sp>
      <p:cxnSp>
        <p:nvCxnSpPr>
          <p:cNvPr id="116" name="Straight Arrow Connector 115">
            <a:extLst>
              <a:ext uri="{FF2B5EF4-FFF2-40B4-BE49-F238E27FC236}">
                <a16:creationId xmlns:a16="http://schemas.microsoft.com/office/drawing/2014/main" id="{B57A1924-443D-AB20-CB4F-E3A47D070EF5}"/>
              </a:ext>
            </a:extLst>
          </p:cNvPr>
          <p:cNvCxnSpPr>
            <a:cxnSpLocks/>
            <a:stCxn id="112" idx="3"/>
            <a:endCxn id="113" idx="1"/>
          </p:cNvCxnSpPr>
          <p:nvPr/>
        </p:nvCxnSpPr>
        <p:spPr>
          <a:xfrm>
            <a:off x="2551147" y="5399532"/>
            <a:ext cx="1201527" cy="0"/>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9DFD7552-6F86-15F5-556C-2DAE68A50001}"/>
              </a:ext>
            </a:extLst>
          </p:cNvPr>
          <p:cNvCxnSpPr>
            <a:cxnSpLocks/>
            <a:stCxn id="113" idx="3"/>
            <a:endCxn id="114" idx="1"/>
          </p:cNvCxnSpPr>
          <p:nvPr/>
        </p:nvCxnSpPr>
        <p:spPr>
          <a:xfrm>
            <a:off x="5303324" y="5399532"/>
            <a:ext cx="1205809" cy="0"/>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41DC9564-1383-0EDE-582E-194EE322DB12}"/>
              </a:ext>
            </a:extLst>
          </p:cNvPr>
          <p:cNvCxnSpPr>
            <a:cxnSpLocks/>
          </p:cNvCxnSpPr>
          <p:nvPr/>
        </p:nvCxnSpPr>
        <p:spPr>
          <a:xfrm>
            <a:off x="8059783" y="5399532"/>
            <a:ext cx="1205809" cy="0"/>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DB03E12-58F8-0F0E-398E-4616343780A3}"/>
              </a:ext>
            </a:extLst>
          </p:cNvPr>
          <p:cNvCxnSpPr>
            <a:stCxn id="101" idx="2"/>
            <a:endCxn id="108" idx="0"/>
          </p:cNvCxnSpPr>
          <p:nvPr/>
        </p:nvCxnSpPr>
        <p:spPr>
          <a:xfrm>
            <a:off x="10040917" y="1900270"/>
            <a:ext cx="0" cy="1090551"/>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B21EFEB-5312-9396-29CB-42C712A906C0}"/>
              </a:ext>
            </a:extLst>
          </p:cNvPr>
          <p:cNvCxnSpPr>
            <a:stCxn id="105" idx="2"/>
            <a:endCxn id="112" idx="0"/>
          </p:cNvCxnSpPr>
          <p:nvPr/>
        </p:nvCxnSpPr>
        <p:spPr>
          <a:xfrm>
            <a:off x="1775822" y="3869595"/>
            <a:ext cx="0" cy="1090550"/>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253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532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INFORMATION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59375"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7196BB05-C29F-577F-62AB-101C1BF211A2}"/>
              </a:ext>
            </a:extLst>
          </p:cNvPr>
          <p:cNvSpPr txBox="1"/>
          <p:nvPr/>
        </p:nvSpPr>
        <p:spPr>
          <a:xfrm>
            <a:off x="228600" y="807523"/>
            <a:ext cx="11575473" cy="6104235"/>
          </a:xfrm>
          <a:prstGeom prst="rect">
            <a:avLst/>
          </a:prstGeom>
          <a:noFill/>
        </p:spPr>
        <p:txBody>
          <a:bodyPr wrap="square" rtlCol="0">
            <a:spAutoFit/>
          </a:bodyPr>
          <a:lstStyle/>
          <a:p>
            <a:pPr marL="45720" indent="0">
              <a:lnSpc>
                <a:spcPct val="100000"/>
              </a:lnSpc>
              <a:spcBef>
                <a:spcPts val="1000"/>
              </a:spcBef>
              <a:buNone/>
            </a:pPr>
            <a:r>
              <a:rPr lang="en-US" sz="1600" b="1" u="sng" dirty="0">
                <a:solidFill>
                  <a:schemeClr val="accent3">
                    <a:lumMod val="50000"/>
                  </a:schemeClr>
                </a:solidFill>
              </a:rPr>
              <a:t>Data Description:</a:t>
            </a:r>
          </a:p>
          <a:p>
            <a:pPr marL="45720" indent="0">
              <a:lnSpc>
                <a:spcPct val="100000"/>
              </a:lnSpc>
              <a:spcBef>
                <a:spcPts val="1000"/>
              </a:spcBef>
              <a:buNone/>
            </a:pPr>
            <a:r>
              <a:rPr lang="en-US" sz="1600" b="1" u="sng" dirty="0">
                <a:solidFill>
                  <a:schemeClr val="accent3">
                    <a:lumMod val="50000"/>
                  </a:schemeClr>
                </a:solidFill>
              </a:rPr>
              <a:t>The Wine Dataset columns:</a:t>
            </a:r>
          </a:p>
          <a:p>
            <a:pPr>
              <a:lnSpc>
                <a:spcPct val="100000"/>
              </a:lnSpc>
              <a:spcBef>
                <a:spcPts val="1000"/>
              </a:spcBef>
            </a:pPr>
            <a:r>
              <a:rPr lang="en-US" sz="1600" b="1" u="sng" dirty="0">
                <a:solidFill>
                  <a:schemeClr val="accent3">
                    <a:lumMod val="50000"/>
                  </a:schemeClr>
                </a:solidFill>
              </a:rPr>
              <a:t>Country:</a:t>
            </a:r>
            <a:r>
              <a:rPr lang="en-US" sz="1600" b="1" dirty="0">
                <a:solidFill>
                  <a:schemeClr val="accent3">
                    <a:lumMod val="50000"/>
                  </a:schemeClr>
                </a:solidFill>
              </a:rPr>
              <a:t> </a:t>
            </a:r>
            <a:r>
              <a:rPr lang="en-US" sz="1600" dirty="0"/>
              <a:t>The Country where the wine is sourced from.</a:t>
            </a:r>
          </a:p>
          <a:p>
            <a:pPr>
              <a:lnSpc>
                <a:spcPct val="100000"/>
              </a:lnSpc>
              <a:spcBef>
                <a:spcPts val="1000"/>
              </a:spcBef>
            </a:pPr>
            <a:r>
              <a:rPr lang="en-US" sz="1600" b="1" u="sng" dirty="0">
                <a:solidFill>
                  <a:schemeClr val="accent3">
                    <a:lumMod val="50000"/>
                  </a:schemeClr>
                </a:solidFill>
              </a:rPr>
              <a:t>Description:</a:t>
            </a:r>
            <a:r>
              <a:rPr lang="en-US" sz="1600" b="1" dirty="0">
                <a:solidFill>
                  <a:schemeClr val="accent3">
                    <a:lumMod val="50000"/>
                  </a:schemeClr>
                </a:solidFill>
              </a:rPr>
              <a:t> </a:t>
            </a:r>
            <a:r>
              <a:rPr lang="en-US" sz="1600" dirty="0"/>
              <a:t>How the wine smells,  swirls, tastes and the flavors.</a:t>
            </a:r>
          </a:p>
          <a:p>
            <a:pPr>
              <a:lnSpc>
                <a:spcPct val="100000"/>
              </a:lnSpc>
              <a:spcBef>
                <a:spcPts val="1000"/>
              </a:spcBef>
            </a:pPr>
            <a:r>
              <a:rPr lang="en-US" sz="1600" b="1" u="sng" dirty="0">
                <a:solidFill>
                  <a:schemeClr val="accent3">
                    <a:lumMod val="50000"/>
                  </a:schemeClr>
                </a:solidFill>
              </a:rPr>
              <a:t>Designation</a:t>
            </a:r>
            <a:r>
              <a:rPr lang="en-US" sz="1600" dirty="0">
                <a:solidFill>
                  <a:schemeClr val="accent3">
                    <a:lumMod val="50000"/>
                  </a:schemeClr>
                </a:solidFill>
              </a:rPr>
              <a:t>: </a:t>
            </a:r>
            <a:r>
              <a:rPr lang="en-US" sz="1600" dirty="0"/>
              <a:t>Way to identify the wine types depending on grape variety or style.</a:t>
            </a:r>
          </a:p>
          <a:p>
            <a:pPr>
              <a:lnSpc>
                <a:spcPct val="100000"/>
              </a:lnSpc>
              <a:spcBef>
                <a:spcPts val="1000"/>
              </a:spcBef>
            </a:pPr>
            <a:r>
              <a:rPr lang="en-US" sz="1600" b="1" u="sng" dirty="0">
                <a:solidFill>
                  <a:schemeClr val="accent3">
                    <a:lumMod val="50000"/>
                  </a:schemeClr>
                </a:solidFill>
              </a:rPr>
              <a:t>Points:</a:t>
            </a:r>
            <a:r>
              <a:rPr lang="en-US" sz="1600" b="1" dirty="0">
                <a:solidFill>
                  <a:schemeClr val="accent3">
                    <a:lumMod val="50000"/>
                  </a:schemeClr>
                </a:solidFill>
              </a:rPr>
              <a:t> </a:t>
            </a:r>
            <a:r>
              <a:rPr lang="en-US" sz="1600" b="1" dirty="0"/>
              <a:t>95-100 Classic</a:t>
            </a:r>
            <a:r>
              <a:rPr lang="en-US" sz="1600" dirty="0"/>
              <a:t>: a great wine, </a:t>
            </a:r>
            <a:r>
              <a:rPr lang="en-US" sz="1600" b="1" dirty="0"/>
              <a:t>90-94 Outstanding</a:t>
            </a:r>
            <a:r>
              <a:rPr lang="en-US" sz="1600" dirty="0"/>
              <a:t>: a wine of superior character and style, </a:t>
            </a:r>
            <a:r>
              <a:rPr lang="en-US" sz="1600" b="1" dirty="0"/>
              <a:t>85-89 Very good: </a:t>
            </a:r>
            <a:r>
              <a:rPr lang="en-US" sz="1600" dirty="0"/>
              <a:t>a wine with special qualities, </a:t>
            </a:r>
            <a:r>
              <a:rPr lang="en-US" sz="1600" b="1" dirty="0"/>
              <a:t>80-84 Good: </a:t>
            </a:r>
            <a:r>
              <a:rPr lang="en-US" sz="1600" dirty="0"/>
              <a:t>a solid, well-made wine.</a:t>
            </a:r>
          </a:p>
          <a:p>
            <a:pPr>
              <a:lnSpc>
                <a:spcPct val="100000"/>
              </a:lnSpc>
              <a:spcBef>
                <a:spcPts val="1000"/>
              </a:spcBef>
            </a:pPr>
            <a:r>
              <a:rPr lang="en-US" sz="1600" b="1" u="sng" dirty="0">
                <a:solidFill>
                  <a:schemeClr val="accent3">
                    <a:lumMod val="50000"/>
                  </a:schemeClr>
                </a:solidFill>
              </a:rPr>
              <a:t>Price:</a:t>
            </a:r>
            <a:r>
              <a:rPr lang="en-US" sz="1600" b="1" dirty="0">
                <a:solidFill>
                  <a:schemeClr val="accent3">
                    <a:lumMod val="50000"/>
                  </a:schemeClr>
                </a:solidFill>
              </a:rPr>
              <a:t> </a:t>
            </a:r>
            <a:r>
              <a:rPr lang="en-US" sz="1600" dirty="0"/>
              <a:t>Price of the wine </a:t>
            </a:r>
          </a:p>
          <a:p>
            <a:pPr>
              <a:lnSpc>
                <a:spcPct val="100000"/>
              </a:lnSpc>
              <a:spcBef>
                <a:spcPts val="1000"/>
              </a:spcBef>
            </a:pPr>
            <a:r>
              <a:rPr lang="en-US" sz="1600" b="1" u="sng" dirty="0">
                <a:solidFill>
                  <a:schemeClr val="accent3">
                    <a:lumMod val="50000"/>
                  </a:schemeClr>
                </a:solidFill>
              </a:rPr>
              <a:t>Province:</a:t>
            </a:r>
            <a:r>
              <a:rPr lang="en-US" sz="1600" dirty="0">
                <a:solidFill>
                  <a:schemeClr val="accent3">
                    <a:lumMod val="50000"/>
                  </a:schemeClr>
                </a:solidFill>
              </a:rPr>
              <a:t> </a:t>
            </a:r>
            <a:r>
              <a:rPr lang="en-US" sz="1600" dirty="0"/>
              <a:t>The province where wine is produced.</a:t>
            </a:r>
            <a:endParaRPr lang="en-US" sz="1600" b="1" u="sng" dirty="0"/>
          </a:p>
          <a:p>
            <a:pPr>
              <a:lnSpc>
                <a:spcPct val="100000"/>
              </a:lnSpc>
              <a:spcBef>
                <a:spcPts val="1000"/>
              </a:spcBef>
            </a:pPr>
            <a:r>
              <a:rPr lang="en-US" sz="1600" b="1" u="sng" dirty="0">
                <a:solidFill>
                  <a:schemeClr val="accent3">
                    <a:lumMod val="50000"/>
                  </a:schemeClr>
                </a:solidFill>
              </a:rPr>
              <a:t>Region_1 :</a:t>
            </a:r>
            <a:r>
              <a:rPr lang="en-US" sz="1600" dirty="0">
                <a:solidFill>
                  <a:schemeClr val="accent3">
                    <a:lumMod val="50000"/>
                  </a:schemeClr>
                </a:solidFill>
              </a:rPr>
              <a:t> </a:t>
            </a:r>
            <a:r>
              <a:rPr lang="en-US" sz="1600" dirty="0"/>
              <a:t>The region where wine is produced.</a:t>
            </a:r>
            <a:endParaRPr lang="en-US" sz="1600" b="1" u="sng" dirty="0"/>
          </a:p>
          <a:p>
            <a:pPr>
              <a:lnSpc>
                <a:spcPct val="100000"/>
              </a:lnSpc>
              <a:spcBef>
                <a:spcPts val="1000"/>
              </a:spcBef>
            </a:pPr>
            <a:r>
              <a:rPr lang="en-US" sz="1600" b="1" u="sng" dirty="0">
                <a:solidFill>
                  <a:schemeClr val="accent3">
                    <a:lumMod val="50000"/>
                  </a:schemeClr>
                </a:solidFill>
              </a:rPr>
              <a:t>Region_2:</a:t>
            </a:r>
            <a:r>
              <a:rPr lang="en-US" sz="1600" dirty="0">
                <a:solidFill>
                  <a:schemeClr val="accent3">
                    <a:lumMod val="50000"/>
                  </a:schemeClr>
                </a:solidFill>
              </a:rPr>
              <a:t> </a:t>
            </a:r>
            <a:r>
              <a:rPr lang="en-US" sz="1600" dirty="0"/>
              <a:t>The sub-region where wine is produced.  </a:t>
            </a:r>
            <a:endParaRPr lang="en-US" sz="1600" b="1" u="sng" dirty="0"/>
          </a:p>
          <a:p>
            <a:pPr>
              <a:lnSpc>
                <a:spcPct val="100000"/>
              </a:lnSpc>
              <a:spcBef>
                <a:spcPts val="1000"/>
              </a:spcBef>
            </a:pPr>
            <a:r>
              <a:rPr lang="en-US" sz="1600" b="1" u="sng" dirty="0">
                <a:solidFill>
                  <a:schemeClr val="accent3">
                    <a:lumMod val="50000"/>
                  </a:schemeClr>
                </a:solidFill>
              </a:rPr>
              <a:t>Taster Name:</a:t>
            </a:r>
            <a:r>
              <a:rPr lang="en-US" sz="1600" dirty="0">
                <a:solidFill>
                  <a:schemeClr val="accent3">
                    <a:lumMod val="50000"/>
                  </a:schemeClr>
                </a:solidFill>
              </a:rPr>
              <a:t> </a:t>
            </a:r>
            <a:r>
              <a:rPr lang="en-US" sz="1600" dirty="0"/>
              <a:t>The name of the taster/ sommelier.</a:t>
            </a:r>
            <a:endParaRPr lang="en-US" sz="1600" b="1" u="sng" dirty="0"/>
          </a:p>
          <a:p>
            <a:pPr>
              <a:lnSpc>
                <a:spcPct val="100000"/>
              </a:lnSpc>
              <a:spcBef>
                <a:spcPts val="1000"/>
              </a:spcBef>
            </a:pPr>
            <a:r>
              <a:rPr lang="en-US" sz="1600" b="1" u="sng" dirty="0">
                <a:solidFill>
                  <a:schemeClr val="accent3">
                    <a:lumMod val="50000"/>
                  </a:schemeClr>
                </a:solidFill>
              </a:rPr>
              <a:t>Taster Twitter handle:</a:t>
            </a:r>
            <a:r>
              <a:rPr lang="en-US" sz="1600" dirty="0">
                <a:solidFill>
                  <a:schemeClr val="accent3">
                    <a:lumMod val="50000"/>
                  </a:schemeClr>
                </a:solidFill>
              </a:rPr>
              <a:t> </a:t>
            </a:r>
            <a:r>
              <a:rPr lang="en-US" sz="1600" dirty="0"/>
              <a:t>Twitter account name of the tasters.</a:t>
            </a:r>
            <a:endParaRPr lang="en-US" sz="1600" b="1" u="sng" dirty="0"/>
          </a:p>
          <a:p>
            <a:pPr>
              <a:lnSpc>
                <a:spcPct val="100000"/>
              </a:lnSpc>
              <a:spcBef>
                <a:spcPts val="1000"/>
              </a:spcBef>
            </a:pPr>
            <a:r>
              <a:rPr lang="en-US" sz="1600" b="1" u="sng" dirty="0">
                <a:solidFill>
                  <a:schemeClr val="accent3">
                    <a:lumMod val="50000"/>
                  </a:schemeClr>
                </a:solidFill>
              </a:rPr>
              <a:t>Title:</a:t>
            </a:r>
            <a:r>
              <a:rPr lang="en-US" sz="1600" dirty="0">
                <a:solidFill>
                  <a:schemeClr val="accent3">
                    <a:lumMod val="50000"/>
                  </a:schemeClr>
                </a:solidFill>
              </a:rPr>
              <a:t> </a:t>
            </a:r>
            <a:r>
              <a:rPr lang="en-US" sz="1600" dirty="0"/>
              <a:t>Name and year of the wine.</a:t>
            </a:r>
            <a:endParaRPr lang="en-US" sz="1600" b="1" u="sng" dirty="0"/>
          </a:p>
          <a:p>
            <a:pPr>
              <a:lnSpc>
                <a:spcPct val="100000"/>
              </a:lnSpc>
              <a:spcBef>
                <a:spcPts val="1000"/>
              </a:spcBef>
            </a:pPr>
            <a:r>
              <a:rPr lang="en-US" sz="1600" b="1" u="sng" dirty="0">
                <a:solidFill>
                  <a:schemeClr val="accent3">
                    <a:lumMod val="50000"/>
                  </a:schemeClr>
                </a:solidFill>
              </a:rPr>
              <a:t>Variety:</a:t>
            </a:r>
            <a:r>
              <a:rPr lang="en-US" sz="1600" dirty="0">
                <a:solidFill>
                  <a:schemeClr val="accent3">
                    <a:lumMod val="50000"/>
                  </a:schemeClr>
                </a:solidFill>
              </a:rPr>
              <a:t> </a:t>
            </a:r>
            <a:r>
              <a:rPr lang="en-US" sz="1600" dirty="0"/>
              <a:t>Type of wine depending on its description of taste and flavor.</a:t>
            </a:r>
            <a:endParaRPr lang="en-US" sz="1600" b="1" u="sng" dirty="0"/>
          </a:p>
          <a:p>
            <a:pPr>
              <a:lnSpc>
                <a:spcPct val="100000"/>
              </a:lnSpc>
              <a:spcBef>
                <a:spcPts val="1000"/>
              </a:spcBef>
            </a:pPr>
            <a:r>
              <a:rPr lang="en-US" sz="1600" b="1" u="sng" dirty="0">
                <a:solidFill>
                  <a:schemeClr val="accent3">
                    <a:lumMod val="50000"/>
                  </a:schemeClr>
                </a:solidFill>
              </a:rPr>
              <a:t>Winery:</a:t>
            </a:r>
            <a:r>
              <a:rPr lang="en-US" sz="1600" dirty="0">
                <a:solidFill>
                  <a:schemeClr val="accent3">
                    <a:lumMod val="50000"/>
                  </a:schemeClr>
                </a:solidFill>
              </a:rPr>
              <a:t> </a:t>
            </a:r>
            <a:r>
              <a:rPr lang="en-US" sz="1600" dirty="0"/>
              <a:t>The origin of wine, a place where it was grown and fermented, the start to end process.</a:t>
            </a:r>
            <a:endParaRPr lang="en-US" sz="1600" b="1" u="sng" dirty="0"/>
          </a:p>
          <a:p>
            <a:endParaRPr lang="en-US" dirty="0"/>
          </a:p>
        </p:txBody>
      </p:sp>
      <p:sp>
        <p:nvSpPr>
          <p:cNvPr id="30" name="Right Brace 29">
            <a:extLst>
              <a:ext uri="{FF2B5EF4-FFF2-40B4-BE49-F238E27FC236}">
                <a16:creationId xmlns:a16="http://schemas.microsoft.com/office/drawing/2014/main" id="{1B8A0A5E-3C18-CA10-7C66-F31DFA865F99}"/>
              </a:ext>
            </a:extLst>
          </p:cNvPr>
          <p:cNvSpPr/>
          <p:nvPr/>
        </p:nvSpPr>
        <p:spPr>
          <a:xfrm>
            <a:off x="4872489" y="3769620"/>
            <a:ext cx="227414" cy="8104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9081D006-11BE-EE2A-B10F-E1D765CF73B7}"/>
              </a:ext>
            </a:extLst>
          </p:cNvPr>
          <p:cNvSpPr txBox="1"/>
          <p:nvPr/>
        </p:nvSpPr>
        <p:spPr>
          <a:xfrm>
            <a:off x="5219979" y="4036365"/>
            <a:ext cx="2748364" cy="307777"/>
          </a:xfrm>
          <a:prstGeom prst="rect">
            <a:avLst/>
          </a:prstGeom>
          <a:noFill/>
        </p:spPr>
        <p:txBody>
          <a:bodyPr wrap="square" rtlCol="0">
            <a:spAutoFit/>
          </a:bodyPr>
          <a:lstStyle/>
          <a:p>
            <a:r>
              <a:rPr lang="en-US" sz="1400" dirty="0"/>
              <a:t>Only available for few Countries</a:t>
            </a:r>
          </a:p>
        </p:txBody>
      </p:sp>
    </p:spTree>
    <p:extLst>
      <p:ext uri="{BB962C8B-B14F-4D97-AF65-F5344CB8AC3E}">
        <p14:creationId xmlns:p14="http://schemas.microsoft.com/office/powerpoint/2010/main" val="243175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832642"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3">
                    <a:lumMod val="50000"/>
                  </a:schemeClr>
                </a:solidFill>
              </a:rPr>
              <a:t>INSIGHTS</a:t>
            </a:r>
            <a:endParaRPr lang="en-US" sz="3600" dirty="0">
              <a:solidFill>
                <a:schemeClr val="accent3">
                  <a:lumMod val="50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61258"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29" name="Content Placeholder 4">
            <a:extLst>
              <a:ext uri="{FF2B5EF4-FFF2-40B4-BE49-F238E27FC236}">
                <a16:creationId xmlns:a16="http://schemas.microsoft.com/office/drawing/2014/main" id="{90E4831E-D534-6842-D22E-8671AF361D52}"/>
              </a:ext>
            </a:extLst>
          </p:cNvPr>
          <p:cNvPicPr>
            <a:picLocks noChangeAspect="1"/>
          </p:cNvPicPr>
          <p:nvPr/>
        </p:nvPicPr>
        <p:blipFill>
          <a:blip r:embed="rId3"/>
          <a:stretch>
            <a:fillRect/>
          </a:stretch>
        </p:blipFill>
        <p:spPr>
          <a:xfrm>
            <a:off x="228600" y="872073"/>
            <a:ext cx="7001852" cy="3258005"/>
          </a:xfrm>
          <a:prstGeom prst="rect">
            <a:avLst/>
          </a:prstGeom>
          <a:ln>
            <a:solidFill>
              <a:schemeClr val="accent3">
                <a:lumMod val="50000"/>
              </a:schemeClr>
            </a:solidFill>
          </a:ln>
        </p:spPr>
      </p:pic>
      <p:pic>
        <p:nvPicPr>
          <p:cNvPr id="30" name="Picture 29">
            <a:extLst>
              <a:ext uri="{FF2B5EF4-FFF2-40B4-BE49-F238E27FC236}">
                <a16:creationId xmlns:a16="http://schemas.microsoft.com/office/drawing/2014/main" id="{F9C0FFD7-D4AA-689B-3345-5E43E89010F3}"/>
              </a:ext>
            </a:extLst>
          </p:cNvPr>
          <p:cNvPicPr>
            <a:picLocks noChangeAspect="1"/>
          </p:cNvPicPr>
          <p:nvPr/>
        </p:nvPicPr>
        <p:blipFill>
          <a:blip r:embed="rId4"/>
          <a:stretch>
            <a:fillRect/>
          </a:stretch>
        </p:blipFill>
        <p:spPr>
          <a:xfrm>
            <a:off x="7627743" y="1121723"/>
            <a:ext cx="4331381" cy="2695315"/>
          </a:xfrm>
          <a:prstGeom prst="rect">
            <a:avLst/>
          </a:prstGeom>
          <a:ln>
            <a:solidFill>
              <a:schemeClr val="accent3">
                <a:lumMod val="50000"/>
              </a:schemeClr>
            </a:solidFill>
          </a:ln>
        </p:spPr>
      </p:pic>
      <p:sp>
        <p:nvSpPr>
          <p:cNvPr id="2" name="TextBox 1">
            <a:extLst>
              <a:ext uri="{FF2B5EF4-FFF2-40B4-BE49-F238E27FC236}">
                <a16:creationId xmlns:a16="http://schemas.microsoft.com/office/drawing/2014/main" id="{05168953-D241-C9CE-4787-09319A053897}"/>
              </a:ext>
            </a:extLst>
          </p:cNvPr>
          <p:cNvSpPr txBox="1"/>
          <p:nvPr/>
        </p:nvSpPr>
        <p:spPr>
          <a:xfrm>
            <a:off x="228600" y="4585290"/>
            <a:ext cx="11730524" cy="1600438"/>
          </a:xfrm>
          <a:prstGeom prst="rect">
            <a:avLst/>
          </a:prstGeom>
          <a:noFill/>
        </p:spPr>
        <p:txBody>
          <a:bodyPr wrap="square" rtlCol="0">
            <a:spAutoFit/>
          </a:bodyPr>
          <a:lstStyle/>
          <a:p>
            <a:pPr marL="285750" indent="-285750">
              <a:buClr>
                <a:schemeClr val="accent3">
                  <a:lumMod val="50000"/>
                </a:schemeClr>
              </a:buClr>
              <a:buFont typeface="Wingdings" panose="05000000000000000000" pitchFamily="2" charset="2"/>
              <a:buChar char="Ø"/>
            </a:pPr>
            <a:r>
              <a:rPr lang="en-US" sz="2000" b="1" dirty="0">
                <a:solidFill>
                  <a:schemeClr val="tx2"/>
                </a:solidFill>
              </a:rPr>
              <a:t>The data consists of 53.5 % of Very Good wines and only 1.4% of Classic wine selection, depending on the points allotted to each wine.</a:t>
            </a:r>
          </a:p>
          <a:p>
            <a:endParaRPr lang="en-US" sz="2000" b="1" dirty="0">
              <a:solidFill>
                <a:schemeClr val="tx2"/>
              </a:solidFill>
            </a:endParaRPr>
          </a:p>
          <a:p>
            <a:pPr marL="285750" indent="-285750">
              <a:buClr>
                <a:schemeClr val="accent3">
                  <a:lumMod val="50000"/>
                </a:schemeClr>
              </a:buClr>
              <a:buFont typeface="Wingdings" panose="05000000000000000000" pitchFamily="2" charset="2"/>
              <a:buChar char="Ø"/>
            </a:pPr>
            <a:r>
              <a:rPr lang="en-US" sz="2000" b="1" dirty="0">
                <a:solidFill>
                  <a:schemeClr val="tx2"/>
                </a:solidFill>
              </a:rPr>
              <a:t>Majority of the wines are in the range of 85-90.</a:t>
            </a:r>
          </a:p>
          <a:p>
            <a:endParaRPr lang="en-US" dirty="0"/>
          </a:p>
        </p:txBody>
      </p:sp>
    </p:spTree>
    <p:extLst>
      <p:ext uri="{BB962C8B-B14F-4D97-AF65-F5344CB8AC3E}">
        <p14:creationId xmlns:p14="http://schemas.microsoft.com/office/powerpoint/2010/main" val="163068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666387"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3">
                    <a:lumMod val="50000"/>
                  </a:schemeClr>
                </a:solidFill>
              </a:rPr>
              <a:t>INSIGHTS</a:t>
            </a:r>
            <a:endParaRPr lang="en-US" sz="36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308758"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16E58F75-15A5-56EB-CD8A-A64DE24FF445}"/>
              </a:ext>
            </a:extLst>
          </p:cNvPr>
          <p:cNvPicPr>
            <a:picLocks noChangeAspect="1"/>
          </p:cNvPicPr>
          <p:nvPr/>
        </p:nvPicPr>
        <p:blipFill>
          <a:blip r:embed="rId3"/>
          <a:stretch>
            <a:fillRect/>
          </a:stretch>
        </p:blipFill>
        <p:spPr>
          <a:xfrm>
            <a:off x="226620" y="1050965"/>
            <a:ext cx="5900341" cy="2690814"/>
          </a:xfrm>
          <a:prstGeom prst="rect">
            <a:avLst/>
          </a:prstGeom>
          <a:ln>
            <a:solidFill>
              <a:schemeClr val="accent3">
                <a:lumMod val="50000"/>
              </a:schemeClr>
            </a:solidFill>
          </a:ln>
        </p:spPr>
      </p:pic>
      <p:pic>
        <p:nvPicPr>
          <p:cNvPr id="30" name="Picture 29">
            <a:extLst>
              <a:ext uri="{FF2B5EF4-FFF2-40B4-BE49-F238E27FC236}">
                <a16:creationId xmlns:a16="http://schemas.microsoft.com/office/drawing/2014/main" id="{ED649AB7-D001-DAF6-8ADE-5E65950548F7}"/>
              </a:ext>
            </a:extLst>
          </p:cNvPr>
          <p:cNvPicPr>
            <a:picLocks noChangeAspect="1"/>
          </p:cNvPicPr>
          <p:nvPr/>
        </p:nvPicPr>
        <p:blipFill>
          <a:blip r:embed="rId4"/>
          <a:stretch>
            <a:fillRect/>
          </a:stretch>
        </p:blipFill>
        <p:spPr>
          <a:xfrm>
            <a:off x="6185642" y="1050965"/>
            <a:ext cx="5766030" cy="2689762"/>
          </a:xfrm>
          <a:prstGeom prst="rect">
            <a:avLst/>
          </a:prstGeom>
          <a:ln>
            <a:solidFill>
              <a:schemeClr val="accent3">
                <a:lumMod val="50000"/>
              </a:schemeClr>
            </a:solidFill>
          </a:ln>
        </p:spPr>
      </p:pic>
      <p:sp>
        <p:nvSpPr>
          <p:cNvPr id="2" name="TextBox 1">
            <a:extLst>
              <a:ext uri="{FF2B5EF4-FFF2-40B4-BE49-F238E27FC236}">
                <a16:creationId xmlns:a16="http://schemas.microsoft.com/office/drawing/2014/main" id="{908304AE-5556-B537-1032-3B3A6D077602}"/>
              </a:ext>
            </a:extLst>
          </p:cNvPr>
          <p:cNvSpPr txBox="1"/>
          <p:nvPr/>
        </p:nvSpPr>
        <p:spPr>
          <a:xfrm>
            <a:off x="308758" y="4025735"/>
            <a:ext cx="11642914" cy="2031325"/>
          </a:xfrm>
          <a:prstGeom prst="rect">
            <a:avLst/>
          </a:prstGeom>
          <a:noFill/>
        </p:spPr>
        <p:txBody>
          <a:bodyPr wrap="square" rtlCol="0">
            <a:spAutoFit/>
          </a:bodyPr>
          <a:lstStyle/>
          <a:p>
            <a:pPr marL="285750" indent="-285750">
              <a:buClr>
                <a:schemeClr val="accent3">
                  <a:lumMod val="50000"/>
                </a:schemeClr>
              </a:buClr>
              <a:buFont typeface="Wingdings" panose="05000000000000000000" pitchFamily="2" charset="2"/>
              <a:buChar char="Ø"/>
            </a:pPr>
            <a:r>
              <a:rPr lang="en-US" sz="1800" b="1" dirty="0">
                <a:solidFill>
                  <a:schemeClr val="tx2"/>
                </a:solidFill>
              </a:rPr>
              <a:t>High priced wines are very few, whereas most of the wines range under $100, as we see a steep rise in price distribution chart.</a:t>
            </a:r>
          </a:p>
          <a:p>
            <a:pPr marL="285750" indent="-285750">
              <a:buClr>
                <a:schemeClr val="accent3">
                  <a:lumMod val="50000"/>
                </a:schemeClr>
              </a:buClr>
              <a:buFont typeface="Wingdings" panose="05000000000000000000" pitchFamily="2" charset="2"/>
              <a:buChar char="Ø"/>
            </a:pPr>
            <a:endParaRPr lang="en-US" sz="1800" b="1" dirty="0">
              <a:solidFill>
                <a:schemeClr val="tx2"/>
              </a:solidFill>
            </a:endParaRPr>
          </a:p>
          <a:p>
            <a:pPr marL="285750" indent="-285750">
              <a:buClr>
                <a:schemeClr val="accent3">
                  <a:lumMod val="50000"/>
                </a:schemeClr>
              </a:buClr>
              <a:buFont typeface="Wingdings" panose="05000000000000000000" pitchFamily="2" charset="2"/>
              <a:buChar char="Ø"/>
            </a:pPr>
            <a:r>
              <a:rPr lang="en-US" sz="1800" b="1" dirty="0">
                <a:solidFill>
                  <a:schemeClr val="tx2"/>
                </a:solidFill>
              </a:rPr>
              <a:t>From the Price Log Distribution, we can conclude that majority of wines fall under the log between 2.5-4.</a:t>
            </a:r>
          </a:p>
          <a:p>
            <a:pPr marL="285750" indent="-285750">
              <a:buClr>
                <a:schemeClr val="accent3">
                  <a:lumMod val="50000"/>
                </a:schemeClr>
              </a:buClr>
              <a:buFont typeface="Wingdings" panose="05000000000000000000" pitchFamily="2" charset="2"/>
              <a:buChar char="Ø"/>
            </a:pPr>
            <a:endParaRPr lang="en-US" sz="1800" b="1" dirty="0">
              <a:solidFill>
                <a:schemeClr val="tx2"/>
              </a:solidFill>
            </a:endParaRPr>
          </a:p>
          <a:p>
            <a:pPr marL="285750" indent="-285750">
              <a:buClr>
                <a:schemeClr val="accent3">
                  <a:lumMod val="50000"/>
                </a:schemeClr>
              </a:buClr>
              <a:buFont typeface="Wingdings" panose="05000000000000000000" pitchFamily="2" charset="2"/>
              <a:buChar char="Ø"/>
            </a:pPr>
            <a:r>
              <a:rPr lang="en-US" sz="1800" b="1" dirty="0">
                <a:solidFill>
                  <a:schemeClr val="tx2"/>
                </a:solidFill>
              </a:rPr>
              <a:t>For reference price log range of 2-3 is $7 - $20 approximately and 3-4 is $21- $55 approximately.</a:t>
            </a:r>
          </a:p>
          <a:p>
            <a:pPr marL="285750" indent="-285750">
              <a:buClr>
                <a:schemeClr val="accent3">
                  <a:lumMod val="50000"/>
                </a:schemeClr>
              </a:buClr>
              <a:buFont typeface="Wingdings" panose="05000000000000000000" pitchFamily="2" charset="2"/>
              <a:buChar char="Ø"/>
            </a:pPr>
            <a:endParaRPr lang="en-US" dirty="0"/>
          </a:p>
        </p:txBody>
      </p:sp>
    </p:spTree>
    <p:extLst>
      <p:ext uri="{BB962C8B-B14F-4D97-AF65-F5344CB8AC3E}">
        <p14:creationId xmlns:p14="http://schemas.microsoft.com/office/powerpoint/2010/main" val="247261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927646"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3">
                    <a:lumMod val="50000"/>
                  </a:schemeClr>
                </a:solidFill>
              </a:rPr>
              <a:t>INSIGHTS</a:t>
            </a:r>
            <a:endParaRPr lang="en-US" sz="36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498767"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9" name="Content Placeholder 5">
            <a:extLst>
              <a:ext uri="{FF2B5EF4-FFF2-40B4-BE49-F238E27FC236}">
                <a16:creationId xmlns:a16="http://schemas.microsoft.com/office/drawing/2014/main" id="{167EC86A-C6B2-1EAA-D87F-E020D86A53E6}"/>
              </a:ext>
            </a:extLst>
          </p:cNvPr>
          <p:cNvPicPr>
            <a:picLocks noChangeAspect="1"/>
          </p:cNvPicPr>
          <p:nvPr/>
        </p:nvPicPr>
        <p:blipFill>
          <a:blip r:embed="rId3"/>
          <a:stretch>
            <a:fillRect/>
          </a:stretch>
        </p:blipFill>
        <p:spPr>
          <a:xfrm>
            <a:off x="1188522" y="855297"/>
            <a:ext cx="9601200" cy="3546235"/>
          </a:xfrm>
          <a:prstGeom prst="rect">
            <a:avLst/>
          </a:prstGeom>
          <a:ln>
            <a:solidFill>
              <a:schemeClr val="accent3">
                <a:lumMod val="50000"/>
              </a:schemeClr>
            </a:solidFill>
          </a:ln>
        </p:spPr>
      </p:pic>
      <p:sp>
        <p:nvSpPr>
          <p:cNvPr id="2" name="TextBox 1">
            <a:extLst>
              <a:ext uri="{FF2B5EF4-FFF2-40B4-BE49-F238E27FC236}">
                <a16:creationId xmlns:a16="http://schemas.microsoft.com/office/drawing/2014/main" id="{38E0ADF0-3D82-102B-6C77-54B547AD25B8}"/>
              </a:ext>
            </a:extLst>
          </p:cNvPr>
          <p:cNvSpPr txBox="1"/>
          <p:nvPr/>
        </p:nvSpPr>
        <p:spPr>
          <a:xfrm>
            <a:off x="228600" y="4916384"/>
            <a:ext cx="11575473" cy="646331"/>
          </a:xfrm>
          <a:prstGeom prst="rect">
            <a:avLst/>
          </a:prstGeom>
          <a:noFill/>
        </p:spPr>
        <p:txBody>
          <a:bodyPr wrap="square" rtlCol="0">
            <a:spAutoFit/>
          </a:bodyPr>
          <a:lstStyle/>
          <a:p>
            <a:pPr marL="285750" indent="-285750">
              <a:buClr>
                <a:schemeClr val="accent3">
                  <a:lumMod val="50000"/>
                </a:schemeClr>
              </a:buClr>
              <a:buFont typeface="Wingdings" panose="05000000000000000000" pitchFamily="2" charset="2"/>
              <a:buChar char="Ø"/>
            </a:pPr>
            <a:r>
              <a:rPr lang="en-US" b="1" dirty="0">
                <a:solidFill>
                  <a:schemeClr val="tx2"/>
                </a:solidFill>
              </a:rPr>
              <a:t>We see an upward trend in this distribution as the points increase the price also increases.</a:t>
            </a:r>
          </a:p>
          <a:p>
            <a:endParaRPr lang="en-US" dirty="0"/>
          </a:p>
        </p:txBody>
      </p:sp>
    </p:spTree>
    <p:extLst>
      <p:ext uri="{BB962C8B-B14F-4D97-AF65-F5344CB8AC3E}">
        <p14:creationId xmlns:p14="http://schemas.microsoft.com/office/powerpoint/2010/main" val="3039469000"/>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304</TotalTime>
  <Words>1040</Words>
  <Application>Microsoft Office PowerPoint</Application>
  <PresentationFormat>Widescreen</PresentationFormat>
  <Paragraphs>138</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Segoe UI Light</vt:lpstr>
      <vt:lpstr>Wingdings</vt:lpstr>
      <vt:lpstr>Office Theme</vt:lpstr>
      <vt:lpstr> WINE REVIEW ANALYSIS DETAILED PROJECT REPORT    AKANCHHA BAGLA</vt:lpstr>
      <vt:lpstr>Project analysis slide 2</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4</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WINE REVIEW ANALYSIS DETAILED PROJECT REPORT    AKANCHHA BAGLA</dc:title>
  <dc:creator>Siddharth Maity</dc:creator>
  <cp:lastModifiedBy>Siddharth Maity</cp:lastModifiedBy>
  <cp:revision>5</cp:revision>
  <dcterms:created xsi:type="dcterms:W3CDTF">2022-06-16T15:24:21Z</dcterms:created>
  <dcterms:modified xsi:type="dcterms:W3CDTF">2022-06-20T18:20:27Z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