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77" r:id="rId2"/>
    <p:sldId id="278" r:id="rId3"/>
    <p:sldId id="267" r:id="rId4"/>
    <p:sldId id="279" r:id="rId5"/>
    <p:sldId id="280" r:id="rId6"/>
    <p:sldId id="282" r:id="rId7"/>
    <p:sldId id="284" r:id="rId8"/>
    <p:sldId id="285" r:id="rId9"/>
    <p:sldId id="286" r:id="rId10"/>
    <p:sldId id="287" r:id="rId11"/>
    <p:sldId id="288" r:id="rId12"/>
    <p:sldId id="289" r:id="rId13"/>
    <p:sldId id="290"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1EE"/>
    <a:srgbClr val="F7F7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6349" autoAdjust="0"/>
  </p:normalViewPr>
  <p:slideViewPr>
    <p:cSldViewPr snapToGrid="0">
      <p:cViewPr varScale="1">
        <p:scale>
          <a:sx n="81" d="100"/>
          <a:sy n="81" d="100"/>
        </p:scale>
        <p:origin x="114" y="72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171-4F72-A810-E9973E1828A7}"/>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171-4F72-A810-E9973E1828A7}"/>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171-4F72-A810-E9973E1828A7}"/>
            </c:ext>
          </c:extLst>
        </c:ser>
        <c:dLbls>
          <c:showLegendKey val="0"/>
          <c:showVal val="0"/>
          <c:showCatName val="0"/>
          <c:showSerName val="0"/>
          <c:showPercent val="0"/>
          <c:showBubbleSize val="0"/>
        </c:dLbls>
        <c:gapWidth val="100"/>
        <c:overlap val="-24"/>
        <c:axId val="166882104"/>
        <c:axId val="166885632"/>
      </c:barChart>
      <c:catAx>
        <c:axId val="16688210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66885632"/>
        <c:crosses val="autoZero"/>
        <c:auto val="1"/>
        <c:lblAlgn val="ctr"/>
        <c:lblOffset val="100"/>
        <c:noMultiLvlLbl val="0"/>
      </c:catAx>
      <c:valAx>
        <c:axId val="16688563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668821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5/31/2022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5/31/2022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606040"/>
            <a:ext cx="10058400" cy="2743200"/>
          </a:xfrm>
        </p:spPr>
        <p:txBody>
          <a:bodyPr anchor="b">
            <a:normAutofit/>
          </a:bodyPr>
          <a:lstStyle>
            <a:lvl1pPr algn="l">
              <a:lnSpc>
                <a:spcPct val="80000"/>
              </a:lnSpc>
              <a:defRPr sz="6800">
                <a:solidFill>
                  <a:schemeClr val="tx1"/>
                </a:solidFill>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066800" y="5360437"/>
            <a:ext cx="10058400" cy="365760"/>
          </a:xfrm>
        </p:spPr>
        <p:txBody>
          <a:bodyPr>
            <a:normAutofit/>
          </a:bodyPr>
          <a:lstStyle>
            <a:lvl1pPr marL="0" indent="0" algn="l">
              <a:spcBef>
                <a:spcPts val="0"/>
              </a:spcBef>
              <a:buNone/>
              <a:defRPr sz="2000" b="1" cap="all" baseline="0">
                <a:solidFill>
                  <a:schemeClr val="accent1">
                    <a:lumMod val="7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9872EE9-AF66-483C-961F-59B9F002993E}" type="datetime1">
              <a:rPr lang="en-US" smtClean="0"/>
              <a:pPr/>
              <a:t>5/31/2022</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5000" y="382230"/>
            <a:ext cx="1371600" cy="55613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382230"/>
            <a:ext cx="7863840" cy="55613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7BEAFD5-7FA3-40FB-875B-457FB46B25A4}" type="datetime1">
              <a:rPr lang="en-US" smtClean="0"/>
              <a:pPr/>
              <a:t>5/31/2022</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9AD63E2-E931-4653-BB33-A910E07D11B2}" type="datetime1">
              <a:rPr lang="en-US" smtClean="0"/>
              <a:pPr/>
              <a:t>5/31/2022</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565829"/>
            <a:ext cx="5943600" cy="4114800"/>
          </a:xfrm>
        </p:spPr>
        <p:txBody>
          <a:bodyPr anchor="b">
            <a:normAutofit/>
          </a:bodyPr>
          <a:lstStyle>
            <a:lvl1pPr>
              <a:lnSpc>
                <a:spcPct val="80000"/>
              </a:lnSpc>
              <a:defRPr sz="5400">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1066801" y="5682343"/>
            <a:ext cx="5943600" cy="410547"/>
          </a:xfrm>
        </p:spPr>
        <p:txBody>
          <a:bodyPr>
            <a:normAutofit/>
          </a:bodyPr>
          <a:lstStyle>
            <a:lvl1pPr marL="0" indent="0">
              <a:spcBef>
                <a:spcPts val="0"/>
              </a:spcBef>
              <a:buNone/>
              <a:defRPr sz="2200" b="1" cap="all" baseline="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9" name="Rectangle 8"/>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5400"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9EA1F43-559A-4B47-A959-EFB6142CA3A9}" type="datetime1">
              <a:rPr lang="en-US" smtClean="0"/>
              <a:pPr/>
              <a:t>5/31/2022</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67628"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9152"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1261AED-24AE-4AC7-940D-F7106D2788A3}" type="datetime1">
              <a:rPr lang="en-US" smtClean="0"/>
              <a:pPr/>
              <a:t>5/31/2022</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C425771-5E10-4A19-AB0E-909293152332}" type="datetime1">
              <a:rPr lang="en-US" smtClean="0"/>
              <a:pPr/>
              <a:t>5/31/2022</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606FD5-B03F-45D5-A178-114C548C0032}" type="datetime1">
              <a:rPr lang="en-US" smtClean="0"/>
              <a:pPr/>
              <a:t>5/31/2022</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1"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790302" y="685800"/>
            <a:ext cx="612648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Rectangle 9"/>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8B012C0-B102-441D-AA86-2C80DFA84E68}" type="datetime1">
              <a:rPr lang="en-US" smtClean="0"/>
              <a:pPr/>
              <a:t>5/31/2022</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0"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0" y="1325880"/>
            <a:ext cx="6858000" cy="4206240"/>
          </a:xfrm>
          <a:solidFill>
            <a:schemeClr val="bg2"/>
          </a:solidFill>
          <a:effectLst>
            <a:outerShdw blurRad="63500" sx="101000" sy="101000" algn="ctr" rotWithShape="0">
              <a:prstClr val="black">
                <a:alpha val="1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601E0B12-F9DE-47EF-A076-CF602073F1B2}" type="datetime1">
              <a:rPr lang="en-US" smtClean="0"/>
              <a:pPr/>
              <a:t>5/31/2022</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11" name="Rectangle 10"/>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556170" y="6419462"/>
            <a:ext cx="1351383" cy="238902"/>
          </a:xfrm>
          <a:prstGeom prst="rect">
            <a:avLst/>
          </a:prstGeom>
        </p:spPr>
        <p:txBody>
          <a:bodyPr vert="horz" lIns="91440" tIns="45720" rIns="91440" bIns="45720" rtlCol="0" anchor="ctr"/>
          <a:lstStyle>
            <a:lvl1pPr algn="r">
              <a:defRPr sz="1100">
                <a:solidFill>
                  <a:schemeClr val="tx1"/>
                </a:solidFill>
              </a:defRPr>
            </a:lvl1pPr>
          </a:lstStyle>
          <a:p>
            <a:fld id="{C8B93266-8FB4-430B-8AE3-3A53F50E1A0B}" type="datetime1">
              <a:rPr lang="en-US" smtClean="0"/>
              <a:pPr/>
              <a:t>5/31/2022</a:t>
            </a:fld>
            <a:endParaRPr lang="en-US" dirty="0"/>
          </a:p>
        </p:txBody>
      </p:sp>
      <p:sp>
        <p:nvSpPr>
          <p:cNvPr id="6" name="Slide Number Placeholder 5"/>
          <p:cNvSpPr>
            <a:spLocks noGrp="1"/>
          </p:cNvSpPr>
          <p:nvPr>
            <p:ph type="sldNum" sz="quarter" idx="4"/>
          </p:nvPr>
        </p:nvSpPr>
        <p:spPr>
          <a:xfrm>
            <a:off x="10198358" y="6419462"/>
            <a:ext cx="698241" cy="238902"/>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
        <p:nvSpPr>
          <p:cNvPr id="8" name="Rectangle 7"/>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3160" indent="0" algn="l" defTabSz="914400"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10"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Wine data analysis</a:t>
            </a:r>
            <a:br>
              <a:rPr lang="en-US" dirty="0"/>
            </a:br>
            <a:br>
              <a:rPr lang="en-US" sz="2200" dirty="0"/>
            </a:br>
            <a:r>
              <a:rPr lang="en-US" sz="2200" dirty="0"/>
              <a:t>author: Akanchha bagla</a:t>
            </a:r>
            <a:br>
              <a:rPr lang="en-US" sz="2200" dirty="0"/>
            </a:br>
            <a:r>
              <a:rPr lang="en-US" sz="2200" dirty="0"/>
              <a:t>Revision number: 1.0</a:t>
            </a:r>
            <a:br>
              <a:rPr lang="en-US" sz="2200" dirty="0"/>
            </a:br>
            <a:r>
              <a:rPr lang="en-US" sz="2200" dirty="0"/>
              <a:t>last date of revision: May 30, 2022</a:t>
            </a:r>
          </a:p>
        </p:txBody>
      </p:sp>
      <p:sp>
        <p:nvSpPr>
          <p:cNvPr id="3" name="Subtitle 2"/>
          <p:cNvSpPr>
            <a:spLocks noGrp="1"/>
          </p:cNvSpPr>
          <p:nvPr>
            <p:ph type="subTitle" idx="1"/>
          </p:nvPr>
        </p:nvSpPr>
        <p:spPr/>
        <p:txBody>
          <a:bodyPr/>
          <a:lstStyle/>
          <a:p>
            <a:r>
              <a:rPr lang="en-US" dirty="0">
                <a:solidFill>
                  <a:schemeClr val="accent1">
                    <a:lumMod val="75000"/>
                  </a:schemeClr>
                </a:solidFill>
              </a:rPr>
              <a:t>High level document</a:t>
            </a:r>
          </a:p>
        </p:txBody>
      </p:sp>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4D7-4F01-FDF4-ACD6-D3558BF9C188}"/>
              </a:ext>
            </a:extLst>
          </p:cNvPr>
          <p:cNvSpPr>
            <a:spLocks noGrp="1"/>
          </p:cNvSpPr>
          <p:nvPr>
            <p:ph type="title"/>
          </p:nvPr>
        </p:nvSpPr>
        <p:spPr>
          <a:xfrm>
            <a:off x="226620" y="-451263"/>
            <a:ext cx="9601200" cy="1143000"/>
          </a:xfrm>
        </p:spPr>
        <p:txBody>
          <a:bodyPr/>
          <a:lstStyle/>
          <a:p>
            <a:r>
              <a:rPr lang="en-US" dirty="0"/>
              <a:t>3. Design Details</a:t>
            </a:r>
          </a:p>
        </p:txBody>
      </p:sp>
      <p:sp>
        <p:nvSpPr>
          <p:cNvPr id="3" name="Content Placeholder 2">
            <a:extLst>
              <a:ext uri="{FF2B5EF4-FFF2-40B4-BE49-F238E27FC236}">
                <a16:creationId xmlns:a16="http://schemas.microsoft.com/office/drawing/2014/main" id="{DD032D87-73AC-FEA6-1141-F85DAA60CAF4}"/>
              </a:ext>
            </a:extLst>
          </p:cNvPr>
          <p:cNvSpPr>
            <a:spLocks noGrp="1"/>
          </p:cNvSpPr>
          <p:nvPr>
            <p:ph idx="1"/>
          </p:nvPr>
        </p:nvSpPr>
        <p:spPr>
          <a:xfrm>
            <a:off x="226620" y="691737"/>
            <a:ext cx="9601200" cy="5412180"/>
          </a:xfrm>
        </p:spPr>
        <p:txBody>
          <a:bodyPr>
            <a:noAutofit/>
          </a:bodyPr>
          <a:lstStyle/>
          <a:p>
            <a:pPr marL="45720" indent="0">
              <a:lnSpc>
                <a:spcPct val="100000"/>
              </a:lnSpc>
              <a:spcBef>
                <a:spcPts val="1000"/>
              </a:spcBef>
              <a:buNone/>
            </a:pPr>
            <a:r>
              <a:rPr lang="en-US" sz="1600" b="1" u="sng" dirty="0"/>
              <a:t>3.2 Optimization:</a:t>
            </a:r>
          </a:p>
          <a:p>
            <a:pPr marL="45720" indent="0">
              <a:buNone/>
            </a:pPr>
            <a:r>
              <a:rPr lang="en-US" sz="1600" b="1" dirty="0"/>
              <a:t>Optimize and materialize your calculations </a:t>
            </a:r>
          </a:p>
          <a:p>
            <a:r>
              <a:rPr lang="en-US" sz="1600" dirty="0"/>
              <a:t>Perform calculations in the database </a:t>
            </a:r>
          </a:p>
          <a:p>
            <a:r>
              <a:rPr lang="en-US" sz="1600" dirty="0"/>
              <a:t>Reduce the number of nested calculations. </a:t>
            </a:r>
          </a:p>
          <a:p>
            <a:r>
              <a:rPr lang="en-US" sz="1600" dirty="0"/>
              <a:t>Reduce the granularity of LOD or table calculations in the view. The more granular  the calculation, the longer it takes. </a:t>
            </a:r>
          </a:p>
          <a:p>
            <a:pPr lvl="1">
              <a:buFont typeface="Wingdings" panose="05000000000000000000" pitchFamily="2" charset="2"/>
              <a:buChar char="ü"/>
            </a:pPr>
            <a:r>
              <a:rPr lang="en-US" sz="1600" dirty="0"/>
              <a:t>LODs - Look at the number of unique dimension members in the calculation. </a:t>
            </a:r>
          </a:p>
          <a:p>
            <a:pPr lvl="1">
              <a:buFont typeface="Wingdings" panose="05000000000000000000" pitchFamily="2" charset="2"/>
              <a:buChar char="ü"/>
            </a:pPr>
            <a:r>
              <a:rPr lang="en-US" sz="1600" dirty="0"/>
              <a:t>Table Calculations - the more marks in the view, the longer it will take to  calculate. </a:t>
            </a:r>
          </a:p>
          <a:p>
            <a:r>
              <a:rPr lang="en-US" sz="1600" dirty="0"/>
              <a:t>Where possible, use MIN or MAX instead of AVG. AVG requires more processing  than MIN or MAX. Often rows will be duplicated and display the same result with  MIN, MAX, or AVG.</a:t>
            </a:r>
          </a:p>
          <a:p>
            <a:r>
              <a:rPr lang="en-US" sz="1600" dirty="0"/>
              <a:t>Make groups with calculations. Like include filters, calculated groups load only  named members of the domain, whereas Tableau’s group function loads the entire  domain. </a:t>
            </a:r>
          </a:p>
          <a:p>
            <a:r>
              <a:rPr lang="en-US" sz="1600" dirty="0"/>
              <a:t>Use Booleans or numeric calculations instead of string calculations. Computers can  process integers and Booleans (t/f) much faster than strings.  Boolean&gt;Int&gt;Float&gt;Date&gt;</a:t>
            </a:r>
            <a:r>
              <a:rPr lang="en-US" sz="1600" dirty="0" err="1"/>
              <a:t>DateTime</a:t>
            </a:r>
            <a:r>
              <a:rPr lang="en-US" sz="1600" dirty="0"/>
              <a:t>&gt;String </a:t>
            </a:r>
          </a:p>
          <a:p>
            <a:pPr marL="45720" indent="0">
              <a:buNone/>
            </a:pPr>
            <a:br>
              <a:rPr lang="en-US" sz="1100" dirty="0"/>
            </a:br>
            <a:br>
              <a:rPr lang="en-US" sz="1100" dirty="0"/>
            </a:br>
            <a:endParaRPr lang="en-US" sz="1100"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400" dirty="0"/>
          </a:p>
          <a:p>
            <a:pPr marL="45720" indent="0">
              <a:buNone/>
            </a:pPr>
            <a:endParaRPr lang="en-US" sz="1600" dirty="0"/>
          </a:p>
        </p:txBody>
      </p:sp>
    </p:spTree>
    <p:extLst>
      <p:ext uri="{BB962C8B-B14F-4D97-AF65-F5344CB8AC3E}">
        <p14:creationId xmlns:p14="http://schemas.microsoft.com/office/powerpoint/2010/main" val="418198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4D7-4F01-FDF4-ACD6-D3558BF9C188}"/>
              </a:ext>
            </a:extLst>
          </p:cNvPr>
          <p:cNvSpPr>
            <a:spLocks noGrp="1"/>
          </p:cNvSpPr>
          <p:nvPr>
            <p:ph type="title"/>
          </p:nvPr>
        </p:nvSpPr>
        <p:spPr>
          <a:xfrm>
            <a:off x="226620" y="-451263"/>
            <a:ext cx="9601200" cy="1143000"/>
          </a:xfrm>
        </p:spPr>
        <p:txBody>
          <a:bodyPr/>
          <a:lstStyle/>
          <a:p>
            <a:r>
              <a:rPr lang="en-US" dirty="0"/>
              <a:t>4. KPIs</a:t>
            </a:r>
          </a:p>
        </p:txBody>
      </p:sp>
      <p:sp>
        <p:nvSpPr>
          <p:cNvPr id="3" name="Content Placeholder 2">
            <a:extLst>
              <a:ext uri="{FF2B5EF4-FFF2-40B4-BE49-F238E27FC236}">
                <a16:creationId xmlns:a16="http://schemas.microsoft.com/office/drawing/2014/main" id="{DD032D87-73AC-FEA6-1141-F85DAA60CAF4}"/>
              </a:ext>
            </a:extLst>
          </p:cNvPr>
          <p:cNvSpPr>
            <a:spLocks noGrp="1"/>
          </p:cNvSpPr>
          <p:nvPr>
            <p:ph idx="1"/>
          </p:nvPr>
        </p:nvSpPr>
        <p:spPr>
          <a:xfrm>
            <a:off x="226620" y="691737"/>
            <a:ext cx="9601200" cy="5412180"/>
          </a:xfrm>
        </p:spPr>
        <p:txBody>
          <a:bodyPr>
            <a:noAutofit/>
          </a:bodyPr>
          <a:lstStyle/>
          <a:p>
            <a:r>
              <a:rPr lang="en-US" sz="1800" b="0" i="0" u="none" strike="noStrike" dirty="0">
                <a:solidFill>
                  <a:srgbClr val="000000"/>
                </a:solidFill>
                <a:effectLst/>
                <a:latin typeface="Arial" panose="020B0604020202020204" pitchFamily="34" charset="0"/>
              </a:rPr>
              <a:t>Dashboards will be implemented to display and indicate certain KPIs and relevant indicators  for the wine price and points. </a:t>
            </a:r>
            <a:br>
              <a:rPr lang="en-US" sz="1100" dirty="0"/>
            </a:br>
            <a:endParaRPr lang="en-US" sz="1100"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235483" marR="767715" algn="just" rtl="0">
              <a:spcBef>
                <a:spcPts val="0"/>
              </a:spcBef>
              <a:spcAft>
                <a:spcPts val="0"/>
              </a:spcAft>
            </a:pPr>
            <a:endParaRPr lang="en-US" sz="1800" b="0" i="0" u="none" strike="noStrike" dirty="0">
              <a:solidFill>
                <a:srgbClr val="000000"/>
              </a:solidFill>
              <a:effectLst/>
              <a:latin typeface="Arial" panose="020B0604020202020204" pitchFamily="34" charset="0"/>
            </a:endParaRPr>
          </a:p>
          <a:p>
            <a:pPr marL="235483" marR="767715" algn="just" rtl="0">
              <a:spcBef>
                <a:spcPts val="0"/>
              </a:spcBef>
              <a:spcAft>
                <a:spcPts val="0"/>
              </a:spcAft>
            </a:pPr>
            <a:endParaRPr lang="en-US" sz="1800" b="0" i="0" u="none" strike="noStrike" dirty="0">
              <a:solidFill>
                <a:srgbClr val="000000"/>
              </a:solidFill>
              <a:effectLst/>
              <a:latin typeface="Arial" panose="020B0604020202020204" pitchFamily="34" charset="0"/>
            </a:endParaRPr>
          </a:p>
          <a:p>
            <a:pPr marL="235483" marR="767715" algn="just" rtl="0">
              <a:spcBef>
                <a:spcPts val="0"/>
              </a:spcBef>
              <a:spcAft>
                <a:spcPts val="0"/>
              </a:spcAft>
            </a:pPr>
            <a:endParaRPr lang="en-US" sz="1800" dirty="0">
              <a:solidFill>
                <a:srgbClr val="000000"/>
              </a:solidFill>
              <a:latin typeface="Arial" panose="020B0604020202020204" pitchFamily="34" charset="0"/>
            </a:endParaRPr>
          </a:p>
          <a:p>
            <a:pPr marL="235483" marR="767715" algn="just" rtl="0">
              <a:spcBef>
                <a:spcPts val="0"/>
              </a:spcBef>
              <a:spcAft>
                <a:spcPts val="0"/>
              </a:spcAft>
            </a:pPr>
            <a:r>
              <a:rPr lang="en-US" sz="1800" b="0" i="0" u="none" strike="noStrike" dirty="0">
                <a:solidFill>
                  <a:srgbClr val="000000"/>
                </a:solidFill>
                <a:effectLst/>
                <a:latin typeface="Arial" panose="020B0604020202020204" pitchFamily="34" charset="0"/>
              </a:rPr>
              <a:t>As and when, the system starts to capture the historical/periodic data for a user, the dashboards will be included to display charts over time with progress on various indicators or factors.</a:t>
            </a:r>
          </a:p>
          <a:p>
            <a:pPr marL="45720" indent="0">
              <a:buNone/>
            </a:pPr>
            <a:br>
              <a:rPr lang="en-US" sz="1400" dirty="0"/>
            </a:b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400" dirty="0"/>
          </a:p>
          <a:p>
            <a:pPr marL="45720" indent="0">
              <a:buNone/>
            </a:pPr>
            <a:endParaRPr lang="en-US" sz="1600" dirty="0"/>
          </a:p>
        </p:txBody>
      </p:sp>
      <p:pic>
        <p:nvPicPr>
          <p:cNvPr id="5" name="Picture 4">
            <a:extLst>
              <a:ext uri="{FF2B5EF4-FFF2-40B4-BE49-F238E27FC236}">
                <a16:creationId xmlns:a16="http://schemas.microsoft.com/office/drawing/2014/main" id="{77DBA3D9-7D3C-1BA1-7FFB-9D639849D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262" y="1433439"/>
            <a:ext cx="3632861" cy="2316958"/>
          </a:xfrm>
          <a:prstGeom prst="rect">
            <a:avLst/>
          </a:prstGeom>
          <a:ln>
            <a:solidFill>
              <a:schemeClr val="tx2"/>
            </a:solidFill>
          </a:ln>
        </p:spPr>
      </p:pic>
    </p:spTree>
    <p:extLst>
      <p:ext uri="{BB962C8B-B14F-4D97-AF65-F5344CB8AC3E}">
        <p14:creationId xmlns:p14="http://schemas.microsoft.com/office/powerpoint/2010/main" val="127487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4D7-4F01-FDF4-ACD6-D3558BF9C188}"/>
              </a:ext>
            </a:extLst>
          </p:cNvPr>
          <p:cNvSpPr>
            <a:spLocks noGrp="1"/>
          </p:cNvSpPr>
          <p:nvPr>
            <p:ph type="title"/>
          </p:nvPr>
        </p:nvSpPr>
        <p:spPr>
          <a:xfrm>
            <a:off x="226620" y="-451263"/>
            <a:ext cx="9601200" cy="1143000"/>
          </a:xfrm>
        </p:spPr>
        <p:txBody>
          <a:bodyPr/>
          <a:lstStyle/>
          <a:p>
            <a:r>
              <a:rPr lang="en-US" dirty="0"/>
              <a:t>4. KPIs</a:t>
            </a:r>
          </a:p>
        </p:txBody>
      </p:sp>
      <p:sp>
        <p:nvSpPr>
          <p:cNvPr id="3" name="Content Placeholder 2">
            <a:extLst>
              <a:ext uri="{FF2B5EF4-FFF2-40B4-BE49-F238E27FC236}">
                <a16:creationId xmlns:a16="http://schemas.microsoft.com/office/drawing/2014/main" id="{DD032D87-73AC-FEA6-1141-F85DAA60CAF4}"/>
              </a:ext>
            </a:extLst>
          </p:cNvPr>
          <p:cNvSpPr>
            <a:spLocks noGrp="1"/>
          </p:cNvSpPr>
          <p:nvPr>
            <p:ph idx="1"/>
          </p:nvPr>
        </p:nvSpPr>
        <p:spPr>
          <a:xfrm>
            <a:off x="226620" y="691737"/>
            <a:ext cx="9601200" cy="5412180"/>
          </a:xfrm>
        </p:spPr>
        <p:txBody>
          <a:bodyPr>
            <a:noAutofit/>
          </a:bodyPr>
          <a:lstStyle/>
          <a:p>
            <a:pPr marL="45720" indent="0">
              <a:buNone/>
            </a:pPr>
            <a:r>
              <a:rPr lang="en-US" sz="1800" b="1" u="sng" dirty="0"/>
              <a:t>4.1 KPIs (Key Performance Indicators): </a:t>
            </a:r>
            <a:r>
              <a:rPr lang="en-US" sz="1800" u="sng" dirty="0"/>
              <a:t> </a:t>
            </a:r>
          </a:p>
          <a:p>
            <a:pPr marL="242608" marR="769099" indent="0" rtl="0">
              <a:spcBef>
                <a:spcPts val="216"/>
              </a:spcBef>
              <a:spcAft>
                <a:spcPts val="0"/>
              </a:spcAft>
              <a:buNone/>
            </a:pPr>
            <a:r>
              <a:rPr lang="en-US" sz="1800" b="0" i="0" u="none" strike="noStrike" dirty="0">
                <a:solidFill>
                  <a:srgbClr val="000000"/>
                </a:solidFill>
                <a:effectLst/>
                <a:latin typeface="Arial" panose="020B0604020202020204" pitchFamily="34" charset="0"/>
              </a:rPr>
              <a:t>Key indicators displaying a summary of the wine price and points and its relationship with different metrics </a:t>
            </a:r>
            <a:endParaRPr lang="en-US" sz="1800" b="0" dirty="0">
              <a:effectLst/>
            </a:endParaRPr>
          </a:p>
          <a:p>
            <a:pPr marL="635318" indent="-342900" rtl="0">
              <a:spcBef>
                <a:spcPts val="838"/>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Impact of Variety on Price across Country</a:t>
            </a:r>
            <a:endParaRPr lang="en-US" sz="1800" b="0" dirty="0">
              <a:effectLst/>
            </a:endParaRPr>
          </a:p>
          <a:p>
            <a:pPr marL="624840" indent="-342900">
              <a:spcBef>
                <a:spcPts val="166"/>
              </a:spcBef>
              <a:buFont typeface="+mj-lt"/>
              <a:buAutoNum type="arabicPeriod"/>
            </a:pPr>
            <a:r>
              <a:rPr lang="en-US" sz="1800" b="0" i="0" u="none" strike="noStrike" dirty="0">
                <a:solidFill>
                  <a:srgbClr val="000000"/>
                </a:solidFill>
                <a:effectLst/>
                <a:latin typeface="Arial" panose="020B0604020202020204" pitchFamily="34" charset="0"/>
              </a:rPr>
              <a:t>Impact of Winery on Price across Country</a:t>
            </a:r>
          </a:p>
          <a:p>
            <a:pPr marL="624840" indent="-342900">
              <a:spcBef>
                <a:spcPts val="166"/>
              </a:spcBef>
              <a:buFont typeface="+mj-lt"/>
              <a:buAutoNum type="arabicPeriod"/>
            </a:pPr>
            <a:r>
              <a:rPr lang="en-US" sz="1800" b="0" i="0" u="none" strike="noStrike" dirty="0">
                <a:solidFill>
                  <a:srgbClr val="000000"/>
                </a:solidFill>
                <a:effectLst/>
                <a:latin typeface="Arial" panose="020B0604020202020204" pitchFamily="34" charset="0"/>
              </a:rPr>
              <a:t>Influence of taster on Price </a:t>
            </a:r>
          </a:p>
          <a:p>
            <a:pPr marL="624840" indent="-342900">
              <a:spcBef>
                <a:spcPts val="166"/>
              </a:spcBef>
              <a:buFont typeface="+mj-lt"/>
              <a:buAutoNum type="arabicPeriod"/>
            </a:pPr>
            <a:r>
              <a:rPr lang="en-US" sz="1800" b="0" i="0" u="none" strike="noStrike" dirty="0">
                <a:solidFill>
                  <a:srgbClr val="000000"/>
                </a:solidFill>
                <a:effectLst/>
                <a:latin typeface="Arial" panose="020B0604020202020204" pitchFamily="34" charset="0"/>
              </a:rPr>
              <a:t>Average Price across Country</a:t>
            </a:r>
            <a:endParaRPr lang="en-US" sz="1800" i="0" u="none" strike="noStrike" dirty="0">
              <a:solidFill>
                <a:srgbClr val="000000"/>
              </a:solidFill>
              <a:latin typeface="Arial" panose="020B0604020202020204" pitchFamily="34" charset="0"/>
            </a:endParaRPr>
          </a:p>
          <a:p>
            <a:pPr marL="624700" indent="-342900">
              <a:spcBef>
                <a:spcPts val="166"/>
              </a:spcBef>
              <a:buFont typeface="+mj-lt"/>
              <a:buAutoNum type="arabicPeriod"/>
            </a:pPr>
            <a:r>
              <a:rPr lang="en-US" sz="1800" b="0" i="0" u="none" strike="noStrike" dirty="0">
                <a:solidFill>
                  <a:srgbClr val="000000"/>
                </a:solidFill>
                <a:effectLst/>
                <a:latin typeface="Arial" panose="020B0604020202020204" pitchFamily="34" charset="0"/>
              </a:rPr>
              <a:t>Average Price across Provinces of US</a:t>
            </a:r>
          </a:p>
          <a:p>
            <a:pPr marL="624700" indent="-342900">
              <a:spcBef>
                <a:spcPts val="166"/>
              </a:spcBef>
              <a:buFont typeface="+mj-lt"/>
              <a:buAutoNum type="arabicPeriod"/>
            </a:pPr>
            <a:r>
              <a:rPr lang="en-US" sz="1800" b="0" i="0" u="none" strike="noStrike" dirty="0">
                <a:solidFill>
                  <a:srgbClr val="000000"/>
                </a:solidFill>
                <a:effectLst/>
                <a:latin typeface="Arial" panose="020B0604020202020204" pitchFamily="34" charset="0"/>
              </a:rPr>
              <a:t>Average Price- top 10 Countries</a:t>
            </a:r>
          </a:p>
          <a:p>
            <a:pPr marL="624700" indent="-342900">
              <a:spcBef>
                <a:spcPts val="166"/>
              </a:spcBef>
              <a:buFont typeface="+mj-lt"/>
              <a:buAutoNum type="arabicPeriod"/>
            </a:pPr>
            <a:r>
              <a:rPr lang="en-US" sz="1800" b="0" i="0" u="none" strike="noStrike" dirty="0">
                <a:solidFill>
                  <a:srgbClr val="000000"/>
                </a:solidFill>
                <a:effectLst/>
                <a:latin typeface="Arial" panose="020B0604020202020204" pitchFamily="34" charset="0"/>
              </a:rPr>
              <a:t>Average Price- top 10 Provinces</a:t>
            </a:r>
          </a:p>
          <a:p>
            <a:pPr marL="635318" indent="-342900" rtl="0">
              <a:spcBef>
                <a:spcPts val="838"/>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Impact of Variety on Points across Country</a:t>
            </a:r>
            <a:endParaRPr lang="en-US" sz="1800" b="0" dirty="0">
              <a:effectLst/>
            </a:endParaRPr>
          </a:p>
          <a:p>
            <a:pPr marL="624840" indent="-342900">
              <a:spcBef>
                <a:spcPts val="166"/>
              </a:spcBef>
              <a:buFont typeface="+mj-lt"/>
              <a:buAutoNum type="arabicPeriod"/>
            </a:pPr>
            <a:r>
              <a:rPr lang="en-US" sz="1800" b="0" i="0" u="none" strike="noStrike" dirty="0">
                <a:solidFill>
                  <a:srgbClr val="000000"/>
                </a:solidFill>
                <a:effectLst/>
                <a:latin typeface="Arial" panose="020B0604020202020204" pitchFamily="34" charset="0"/>
              </a:rPr>
              <a:t>Impact of Winery on Points across Country</a:t>
            </a:r>
          </a:p>
          <a:p>
            <a:pPr marL="624840" indent="-342900">
              <a:spcBef>
                <a:spcPts val="166"/>
              </a:spcBef>
              <a:buFont typeface="+mj-lt"/>
              <a:buAutoNum type="arabicPeriod"/>
            </a:pPr>
            <a:r>
              <a:rPr lang="en-US" sz="1800" b="0" i="0" u="none" strike="noStrike" dirty="0">
                <a:solidFill>
                  <a:srgbClr val="000000"/>
                </a:solidFill>
                <a:effectLst/>
                <a:latin typeface="Arial" panose="020B0604020202020204" pitchFamily="34" charset="0"/>
              </a:rPr>
              <a:t>Influence of taster on Points </a:t>
            </a:r>
          </a:p>
          <a:p>
            <a:pPr marL="624840" indent="-342900">
              <a:spcBef>
                <a:spcPts val="166"/>
              </a:spcBef>
              <a:buFont typeface="+mj-lt"/>
              <a:buAutoNum type="arabicPeriod"/>
            </a:pPr>
            <a:r>
              <a:rPr lang="en-US" sz="1800" b="0" i="0" u="none" strike="noStrike" dirty="0">
                <a:solidFill>
                  <a:srgbClr val="000000"/>
                </a:solidFill>
                <a:effectLst/>
                <a:latin typeface="Arial" panose="020B0604020202020204" pitchFamily="34" charset="0"/>
              </a:rPr>
              <a:t>Average Points across Country</a:t>
            </a:r>
            <a:endParaRPr lang="en-US" sz="1800" i="0" u="none" strike="noStrike" dirty="0">
              <a:solidFill>
                <a:srgbClr val="000000"/>
              </a:solidFill>
              <a:latin typeface="Arial" panose="020B0604020202020204" pitchFamily="34" charset="0"/>
            </a:endParaRPr>
          </a:p>
          <a:p>
            <a:pPr marL="624700" indent="-342900">
              <a:spcBef>
                <a:spcPts val="166"/>
              </a:spcBef>
              <a:buFont typeface="+mj-lt"/>
              <a:buAutoNum type="arabicPeriod"/>
            </a:pPr>
            <a:r>
              <a:rPr lang="en-US" sz="1800" b="0" i="0" u="none" strike="noStrike" dirty="0">
                <a:solidFill>
                  <a:srgbClr val="000000"/>
                </a:solidFill>
                <a:effectLst/>
                <a:latin typeface="Arial" panose="020B0604020202020204" pitchFamily="34" charset="0"/>
              </a:rPr>
              <a:t>Average Points across Provinces of US</a:t>
            </a:r>
          </a:p>
          <a:p>
            <a:pPr marL="624700" indent="-342900">
              <a:spcBef>
                <a:spcPts val="166"/>
              </a:spcBef>
              <a:buFont typeface="+mj-lt"/>
              <a:buAutoNum type="arabicPeriod"/>
            </a:pPr>
            <a:r>
              <a:rPr lang="en-US" sz="1800" b="0" i="0" u="none" strike="noStrike" dirty="0">
                <a:solidFill>
                  <a:srgbClr val="000000"/>
                </a:solidFill>
                <a:effectLst/>
                <a:latin typeface="Arial" panose="020B0604020202020204" pitchFamily="34" charset="0"/>
              </a:rPr>
              <a:t>Average Points - top 10 Countries</a:t>
            </a:r>
          </a:p>
          <a:p>
            <a:pPr marL="624700" indent="-342900">
              <a:spcBef>
                <a:spcPts val="166"/>
              </a:spcBef>
              <a:buFont typeface="+mj-lt"/>
              <a:buAutoNum type="arabicPeriod"/>
            </a:pPr>
            <a:r>
              <a:rPr lang="en-US" sz="1800" b="0" i="0" u="none" strike="noStrike" dirty="0">
                <a:solidFill>
                  <a:srgbClr val="000000"/>
                </a:solidFill>
                <a:effectLst/>
                <a:latin typeface="Arial" panose="020B0604020202020204" pitchFamily="34" charset="0"/>
              </a:rPr>
              <a:t>Average Points - top 10 Provinces</a:t>
            </a:r>
          </a:p>
          <a:p>
            <a:pPr marL="624700" indent="-342900">
              <a:spcBef>
                <a:spcPts val="166"/>
              </a:spcBef>
              <a:buFont typeface="+mj-lt"/>
              <a:buAutoNum type="arabicPeriod"/>
            </a:pPr>
            <a:r>
              <a:rPr lang="en-US" sz="1800" dirty="0">
                <a:solidFill>
                  <a:srgbClr val="000000"/>
                </a:solidFill>
                <a:latin typeface="Arial" panose="020B0604020202020204" pitchFamily="34" charset="0"/>
              </a:rPr>
              <a:t>Average Price Vs. Average Points</a:t>
            </a:r>
          </a:p>
          <a:p>
            <a:pPr marL="624700" indent="-342900">
              <a:spcBef>
                <a:spcPts val="166"/>
              </a:spcBef>
              <a:buFont typeface="+mj-lt"/>
              <a:buAutoNum type="arabicPeriod"/>
            </a:pPr>
            <a:r>
              <a:rPr lang="en-US" sz="1800" b="0" i="0" u="none" strike="noStrike" dirty="0">
                <a:solidFill>
                  <a:srgbClr val="000000"/>
                </a:solidFill>
                <a:effectLst/>
                <a:latin typeface="Arial" panose="020B0604020202020204" pitchFamily="34" charset="0"/>
              </a:rPr>
              <a:t>Price distribution by points</a:t>
            </a:r>
          </a:p>
          <a:p>
            <a:pPr marL="624700" indent="-342900">
              <a:spcBef>
                <a:spcPts val="166"/>
              </a:spcBef>
              <a:buFont typeface="+mj-lt"/>
              <a:buAutoNum type="arabicPeriod"/>
            </a:pPr>
            <a:endParaRPr lang="en-US" sz="1400" b="0" i="0" u="none" strike="noStrike" dirty="0">
              <a:solidFill>
                <a:srgbClr val="000000"/>
              </a:solidFill>
              <a:effectLst/>
              <a:latin typeface="Arial" panose="020B0604020202020204" pitchFamily="34" charset="0"/>
            </a:endParaRPr>
          </a:p>
          <a:p>
            <a:pPr marL="624700" indent="-342900">
              <a:spcBef>
                <a:spcPts val="166"/>
              </a:spcBef>
              <a:buFont typeface="+mj-lt"/>
              <a:buAutoNum type="arabicPeriod"/>
            </a:pPr>
            <a:endParaRPr lang="en-US" sz="1400" i="0" u="none" strike="noStrike" dirty="0">
              <a:solidFill>
                <a:srgbClr val="000000"/>
              </a:solidFill>
              <a:latin typeface="Arial" panose="020B0604020202020204" pitchFamily="34" charset="0"/>
            </a:endParaRPr>
          </a:p>
          <a:p>
            <a:pPr marL="624700" indent="-342900">
              <a:spcBef>
                <a:spcPts val="166"/>
              </a:spcBef>
              <a:buFont typeface="+mj-lt"/>
              <a:buAutoNum type="arabicPeriod"/>
            </a:pPr>
            <a:endParaRPr lang="en-US" sz="1800" b="0" i="0" u="none" strike="noStrike" dirty="0">
              <a:solidFill>
                <a:srgbClr val="000000"/>
              </a:solidFill>
              <a:effectLst/>
              <a:latin typeface="Arial" panose="020B0604020202020204" pitchFamily="34" charset="0"/>
            </a:endParaRPr>
          </a:p>
          <a:p>
            <a:br>
              <a:rPr lang="en-US" sz="1200" dirty="0"/>
            </a:br>
            <a:endParaRPr lang="en-US" sz="1400" u="sng" dirty="0"/>
          </a:p>
        </p:txBody>
      </p:sp>
    </p:spTree>
    <p:extLst>
      <p:ext uri="{BB962C8B-B14F-4D97-AF65-F5344CB8AC3E}">
        <p14:creationId xmlns:p14="http://schemas.microsoft.com/office/powerpoint/2010/main" val="382567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4D7-4F01-FDF4-ACD6-D3558BF9C188}"/>
              </a:ext>
            </a:extLst>
          </p:cNvPr>
          <p:cNvSpPr>
            <a:spLocks noGrp="1"/>
          </p:cNvSpPr>
          <p:nvPr>
            <p:ph type="title"/>
          </p:nvPr>
        </p:nvSpPr>
        <p:spPr>
          <a:xfrm>
            <a:off x="226620" y="-451263"/>
            <a:ext cx="9601200" cy="1143000"/>
          </a:xfrm>
        </p:spPr>
        <p:txBody>
          <a:bodyPr/>
          <a:lstStyle/>
          <a:p>
            <a:r>
              <a:rPr lang="en-US" dirty="0"/>
              <a:t>5. Deployment</a:t>
            </a:r>
          </a:p>
        </p:txBody>
      </p:sp>
      <p:sp>
        <p:nvSpPr>
          <p:cNvPr id="3" name="Content Placeholder 2">
            <a:extLst>
              <a:ext uri="{FF2B5EF4-FFF2-40B4-BE49-F238E27FC236}">
                <a16:creationId xmlns:a16="http://schemas.microsoft.com/office/drawing/2014/main" id="{DD032D87-73AC-FEA6-1141-F85DAA60CAF4}"/>
              </a:ext>
            </a:extLst>
          </p:cNvPr>
          <p:cNvSpPr>
            <a:spLocks noGrp="1"/>
          </p:cNvSpPr>
          <p:nvPr>
            <p:ph idx="1"/>
          </p:nvPr>
        </p:nvSpPr>
        <p:spPr>
          <a:xfrm>
            <a:off x="226620" y="691737"/>
            <a:ext cx="9601200" cy="5412180"/>
          </a:xfrm>
        </p:spPr>
        <p:txBody>
          <a:bodyPr>
            <a:noAutofit/>
          </a:bodyPr>
          <a:lstStyle/>
          <a:p>
            <a:pPr marL="624700" indent="-342900">
              <a:spcBef>
                <a:spcPts val="166"/>
              </a:spcBef>
            </a:pPr>
            <a:endParaRPr lang="en-US" sz="1400" b="0" i="0" u="none" strike="noStrike" dirty="0">
              <a:solidFill>
                <a:srgbClr val="000000"/>
              </a:solidFill>
              <a:effectLst/>
              <a:latin typeface="Arial" panose="020B0604020202020204" pitchFamily="34" charset="0"/>
            </a:endParaRPr>
          </a:p>
          <a:p>
            <a:pPr marL="567550" indent="-285750">
              <a:spcBef>
                <a:spcPts val="166"/>
              </a:spcBef>
            </a:pPr>
            <a:r>
              <a:rPr lang="en-US" sz="1800" b="0" i="0" u="none" strike="noStrike" dirty="0">
                <a:solidFill>
                  <a:srgbClr val="000000"/>
                </a:solidFill>
                <a:effectLst/>
                <a:latin typeface="Arial" panose="020B0604020202020204" pitchFamily="34" charset="0"/>
              </a:rPr>
              <a:t>Prioritizing data and analytics couldn’t come at a better time. Your company, no matter what  size, is already collecting data and most likely analyzing just a portion of it to solve business  problems, gain competitive advantages, and drive enterprise transformation. With the  explosive growth of enterprise data, database technologies, and the high demand for  analytical skills, today’s most effective IT organizations have shifted their focus to enabling  self-service by deploying and operating Tableau at scale, as well as organizing, orchestrating,  and unifying disparate sources of data for business users and experts alike to author and  consume content.</a:t>
            </a:r>
          </a:p>
          <a:p>
            <a:pPr marL="567550" indent="-285750">
              <a:spcBef>
                <a:spcPts val="166"/>
              </a:spcBef>
            </a:pPr>
            <a:endParaRPr lang="en-US" sz="1800" i="0" u="none" strike="noStrike" dirty="0">
              <a:solidFill>
                <a:srgbClr val="000000"/>
              </a:solidFill>
              <a:latin typeface="Arial" panose="020B0604020202020204" pitchFamily="34" charset="0"/>
            </a:endParaRPr>
          </a:p>
          <a:p>
            <a:pPr marL="567550" indent="-285750">
              <a:spcBef>
                <a:spcPts val="166"/>
              </a:spcBef>
            </a:pPr>
            <a:r>
              <a:rPr lang="en-US" sz="1800" b="0" i="0" u="none" strike="noStrike" dirty="0">
                <a:solidFill>
                  <a:srgbClr val="000000"/>
                </a:solidFill>
                <a:effectLst/>
                <a:latin typeface="Arial" panose="020B0604020202020204" pitchFamily="34" charset="0"/>
              </a:rPr>
              <a:t>Tableau prioritizes choice in flexibility to fit, rather than dictate, your enterprise architecture.  Tableau Server and Tableau Online leverage your existing technology investments and  integrate into your IT infrastructure to provide a self-service, modern analytics platform for your  users. With on-premises, cloud, and hosted options, there is a version of Tableau to match  your requirements.</a:t>
            </a:r>
          </a:p>
          <a:p>
            <a:pPr marL="567550" indent="-285750">
              <a:spcBef>
                <a:spcPts val="166"/>
              </a:spcBef>
            </a:pPr>
            <a:endParaRPr lang="en-US" sz="1800" b="0" i="0" u="none" strike="noStrike" dirty="0">
              <a:solidFill>
                <a:srgbClr val="000000"/>
              </a:solidFill>
              <a:effectLst/>
              <a:latin typeface="Arial" panose="020B0604020202020204" pitchFamily="34" charset="0"/>
            </a:endParaRPr>
          </a:p>
          <a:p>
            <a:pPr marL="567550" indent="-285750">
              <a:spcBef>
                <a:spcPts val="166"/>
              </a:spcBef>
            </a:pPr>
            <a:endParaRPr lang="en-US" sz="14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18180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9601200" cy="1143000"/>
          </a:xfrm>
        </p:spPr>
        <p:txBody>
          <a:bodyPr>
            <a:normAutofit/>
          </a:bodyPr>
          <a:lstStyle/>
          <a:p>
            <a:r>
              <a:rPr lang="en-US" sz="2000" dirty="0"/>
              <a:t>The Dashboarding for this project has been done on Tableau Desktop and deployed on Tableau Public</a:t>
            </a:r>
          </a:p>
        </p:txBody>
      </p:sp>
      <p:graphicFrame>
        <p:nvGraphicFramePr>
          <p:cNvPr id="6" name="Content Placeholder 5" descr="Clustered column chart representing&#10;3 series combination chart for 4 categories"/>
          <p:cNvGraphicFramePr>
            <a:graphicFrameLocks noGrp="1"/>
          </p:cNvGraphicFramePr>
          <p:nvPr>
            <p:ph idx="1"/>
            <p:extLst>
              <p:ext uri="{D42A27DB-BD31-4B8C-83A1-F6EECF244321}">
                <p14:modId xmlns:p14="http://schemas.microsoft.com/office/powerpoint/2010/main" val="1724153676"/>
              </p:ext>
            </p:extLst>
          </p:nvPr>
        </p:nvGraphicFramePr>
        <p:xfrm>
          <a:off x="1295400" y="1828800"/>
          <a:ext cx="96012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992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30216F-9440-B4B0-E5A3-3AD001C5EF7A}"/>
              </a:ext>
            </a:extLst>
          </p:cNvPr>
          <p:cNvSpPr>
            <a:spLocks noGrp="1"/>
          </p:cNvSpPr>
          <p:nvPr>
            <p:ph type="title"/>
          </p:nvPr>
        </p:nvSpPr>
        <p:spPr/>
        <p:txBody>
          <a:bodyPr/>
          <a:lstStyle/>
          <a:p>
            <a:r>
              <a:rPr lang="en-US" dirty="0"/>
              <a:t>TABLE OF CONTENTS</a:t>
            </a:r>
          </a:p>
        </p:txBody>
      </p:sp>
      <p:sp>
        <p:nvSpPr>
          <p:cNvPr id="11" name="TextBox 10">
            <a:extLst>
              <a:ext uri="{FF2B5EF4-FFF2-40B4-BE49-F238E27FC236}">
                <a16:creationId xmlns:a16="http://schemas.microsoft.com/office/drawing/2014/main" id="{81707344-4360-C75F-8EB1-A693F8B430A8}"/>
              </a:ext>
            </a:extLst>
          </p:cNvPr>
          <p:cNvSpPr txBox="1"/>
          <p:nvPr/>
        </p:nvSpPr>
        <p:spPr>
          <a:xfrm>
            <a:off x="1295400" y="1805049"/>
            <a:ext cx="5117275" cy="4247317"/>
          </a:xfrm>
          <a:prstGeom prst="rect">
            <a:avLst/>
          </a:prstGeom>
          <a:noFill/>
        </p:spPr>
        <p:txBody>
          <a:bodyPr wrap="square" rtlCol="0">
            <a:spAutoFit/>
          </a:bodyPr>
          <a:lstStyle/>
          <a:p>
            <a:pPr marL="342900" indent="-342900">
              <a:buFont typeface="+mj-lt"/>
              <a:buAutoNum type="arabicPeriod"/>
            </a:pPr>
            <a:r>
              <a:rPr lang="en-US" dirty="0">
                <a:hlinkClick r:id="rId2" action="ppaction://hlinksldjump"/>
              </a:rPr>
              <a:t>Document Version Control</a:t>
            </a:r>
            <a:endParaRPr lang="en-US" dirty="0"/>
          </a:p>
          <a:p>
            <a:pPr marL="342900" indent="-342900">
              <a:buFont typeface="+mj-lt"/>
              <a:buAutoNum type="arabicPeriod"/>
            </a:pPr>
            <a:r>
              <a:rPr lang="en-US" dirty="0">
                <a:hlinkClick r:id="rId3" action="ppaction://hlinksldjump"/>
              </a:rPr>
              <a:t>Abstract</a:t>
            </a:r>
            <a:endParaRPr lang="en-US" dirty="0"/>
          </a:p>
          <a:p>
            <a:pPr marL="342900" indent="-342900">
              <a:buFont typeface="+mj-lt"/>
              <a:buAutoNum type="arabicPeriod"/>
            </a:pPr>
            <a:r>
              <a:rPr lang="en-US" dirty="0">
                <a:hlinkClick r:id="rId4" action="ppaction://hlinksldjump"/>
              </a:rPr>
              <a:t>Introduction</a:t>
            </a:r>
            <a:endParaRPr lang="en-US" dirty="0"/>
          </a:p>
          <a:p>
            <a:pPr marL="342900" indent="-342900">
              <a:buFont typeface="+mj-lt"/>
              <a:buAutoNum type="arabicPeriod"/>
            </a:pPr>
            <a:r>
              <a:rPr lang="en-US" dirty="0">
                <a:hlinkClick r:id="rId5" action="ppaction://hlinksldjump"/>
              </a:rPr>
              <a:t>General Description</a:t>
            </a:r>
            <a:endParaRPr lang="en-US" dirty="0"/>
          </a:p>
          <a:p>
            <a:pPr marL="342900" indent="-342900">
              <a:buFont typeface="+mj-lt"/>
              <a:buAutoNum type="arabicPeriod"/>
            </a:pPr>
            <a:r>
              <a:rPr lang="en-US" dirty="0">
                <a:hlinkClick r:id="rId6" action="ppaction://hlinksldjump"/>
              </a:rPr>
              <a:t>Design Details</a:t>
            </a:r>
            <a:endParaRPr lang="en-US" dirty="0"/>
          </a:p>
          <a:p>
            <a:pPr marL="800100" lvl="1" indent="-342900">
              <a:buFont typeface="+mj-lt"/>
              <a:buAutoNum type="arabicPeriod"/>
            </a:pPr>
            <a:r>
              <a:rPr lang="en-US" dirty="0">
                <a:hlinkClick r:id="rId7" action="ppaction://hlinksldjump"/>
              </a:rPr>
              <a:t>Functional Architecture</a:t>
            </a:r>
            <a:endParaRPr lang="en-US" dirty="0"/>
          </a:p>
          <a:p>
            <a:pPr marL="800100" lvl="1" indent="-342900">
              <a:buFont typeface="+mj-lt"/>
              <a:buAutoNum type="arabicPeriod"/>
            </a:pPr>
            <a:r>
              <a:rPr lang="en-US" dirty="0">
                <a:hlinkClick r:id="rId8" action="ppaction://hlinksldjump"/>
              </a:rPr>
              <a:t>Optimization</a:t>
            </a:r>
            <a:endParaRPr lang="en-US" dirty="0"/>
          </a:p>
          <a:p>
            <a:pPr marL="800100" lvl="1" indent="-342900">
              <a:buFont typeface="+mj-lt"/>
              <a:buAutoNum type="arabicPeriod"/>
            </a:pPr>
            <a:r>
              <a:rPr lang="en-US" dirty="0">
                <a:hlinkClick r:id="rId9" action="ppaction://hlinksldjump"/>
              </a:rPr>
              <a:t>Optimization</a:t>
            </a:r>
            <a:endParaRPr lang="en-US" dirty="0"/>
          </a:p>
          <a:p>
            <a:pPr marL="342900" indent="-342900">
              <a:buFont typeface="+mj-lt"/>
              <a:buAutoNum type="arabicPeriod"/>
            </a:pPr>
            <a:r>
              <a:rPr lang="en-US" dirty="0">
                <a:hlinkClick r:id="rId10" action="ppaction://hlinksldjump"/>
              </a:rPr>
              <a:t>KPIS</a:t>
            </a:r>
            <a:endParaRPr lang="en-US" dirty="0"/>
          </a:p>
          <a:p>
            <a:pPr marL="800100" lvl="1" indent="-342900">
              <a:buFont typeface="+mj-lt"/>
              <a:buAutoNum type="arabicPeriod"/>
            </a:pPr>
            <a:r>
              <a:rPr lang="en-US" dirty="0">
                <a:hlinkClick r:id="rId11" action="ppaction://hlinksldjump"/>
              </a:rPr>
              <a:t>KPIS</a:t>
            </a:r>
            <a:endParaRPr lang="en-US" dirty="0"/>
          </a:p>
          <a:p>
            <a:pPr marL="342900" indent="-342900">
              <a:buFont typeface="+mj-lt"/>
              <a:buAutoNum type="arabicPeriod"/>
            </a:pPr>
            <a:r>
              <a:rPr lang="en-US" dirty="0">
                <a:hlinkClick r:id="rId12" action="ppaction://hlinksldjump"/>
              </a:rPr>
              <a:t>Deployment</a:t>
            </a:r>
            <a:endParaRPr lang="en-US" dirty="0"/>
          </a:p>
          <a:p>
            <a:pPr lvl="1"/>
            <a:endParaRPr lang="en-US" dirty="0"/>
          </a:p>
          <a:p>
            <a:pPr marL="800100" lvl="1"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304779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395" y="-699654"/>
            <a:ext cx="9601200" cy="1143000"/>
          </a:xfrm>
        </p:spPr>
        <p:txBody>
          <a:bodyPr>
            <a:normAutofit/>
          </a:bodyPr>
          <a:lstStyle/>
          <a:p>
            <a:r>
              <a:rPr lang="en-US" sz="2000" dirty="0"/>
              <a:t>DOCUMENT VERSION CONTROL</a:t>
            </a:r>
          </a:p>
        </p:txBody>
      </p:sp>
      <p:graphicFrame>
        <p:nvGraphicFramePr>
          <p:cNvPr id="4" name="Table 4">
            <a:extLst>
              <a:ext uri="{FF2B5EF4-FFF2-40B4-BE49-F238E27FC236}">
                <a16:creationId xmlns:a16="http://schemas.microsoft.com/office/drawing/2014/main" id="{97CD4B18-E517-8E58-97AC-79ADCAAF0A75}"/>
              </a:ext>
            </a:extLst>
          </p:cNvPr>
          <p:cNvGraphicFramePr>
            <a:graphicFrameLocks noGrp="1"/>
          </p:cNvGraphicFramePr>
          <p:nvPr>
            <p:ph idx="1"/>
            <p:extLst>
              <p:ext uri="{D42A27DB-BD31-4B8C-83A1-F6EECF244321}">
                <p14:modId xmlns:p14="http://schemas.microsoft.com/office/powerpoint/2010/main" val="1056993035"/>
              </p:ext>
            </p:extLst>
          </p:nvPr>
        </p:nvGraphicFramePr>
        <p:xfrm>
          <a:off x="1105395" y="481446"/>
          <a:ext cx="9601200" cy="1630680"/>
        </p:xfrm>
        <a:graphic>
          <a:graphicData uri="http://schemas.openxmlformats.org/drawingml/2006/table">
            <a:tbl>
              <a:tblPr firstRow="1" bandRow="1">
                <a:tableStyleId>{B301B821-A1FF-4177-AEE7-76D212191A09}</a:tableStyleId>
              </a:tblPr>
              <a:tblGrid>
                <a:gridCol w="2400300">
                  <a:extLst>
                    <a:ext uri="{9D8B030D-6E8A-4147-A177-3AD203B41FA5}">
                      <a16:colId xmlns:a16="http://schemas.microsoft.com/office/drawing/2014/main" val="3732819450"/>
                    </a:ext>
                  </a:extLst>
                </a:gridCol>
                <a:gridCol w="2400300">
                  <a:extLst>
                    <a:ext uri="{9D8B030D-6E8A-4147-A177-3AD203B41FA5}">
                      <a16:colId xmlns:a16="http://schemas.microsoft.com/office/drawing/2014/main" val="1732908619"/>
                    </a:ext>
                  </a:extLst>
                </a:gridCol>
                <a:gridCol w="2400300">
                  <a:extLst>
                    <a:ext uri="{9D8B030D-6E8A-4147-A177-3AD203B41FA5}">
                      <a16:colId xmlns:a16="http://schemas.microsoft.com/office/drawing/2014/main" val="2473449552"/>
                    </a:ext>
                  </a:extLst>
                </a:gridCol>
                <a:gridCol w="2400300">
                  <a:extLst>
                    <a:ext uri="{9D8B030D-6E8A-4147-A177-3AD203B41FA5}">
                      <a16:colId xmlns:a16="http://schemas.microsoft.com/office/drawing/2014/main" val="1470987101"/>
                    </a:ext>
                  </a:extLst>
                </a:gridCol>
              </a:tblGrid>
              <a:tr h="370840">
                <a:tc>
                  <a:txBody>
                    <a:bodyPr/>
                    <a:lstStyle/>
                    <a:p>
                      <a:r>
                        <a:rPr lang="en-US" sz="1400" dirty="0"/>
                        <a:t>Date Issued</a:t>
                      </a:r>
                    </a:p>
                  </a:txBody>
                  <a:tcPr/>
                </a:tc>
                <a:tc>
                  <a:txBody>
                    <a:bodyPr/>
                    <a:lstStyle/>
                    <a:p>
                      <a:r>
                        <a:rPr lang="en-US" sz="1400" dirty="0"/>
                        <a:t>Version</a:t>
                      </a:r>
                    </a:p>
                  </a:txBody>
                  <a:tcPr/>
                </a:tc>
                <a:tc>
                  <a:txBody>
                    <a:bodyPr/>
                    <a:lstStyle/>
                    <a:p>
                      <a:r>
                        <a:rPr lang="en-US" sz="1400" dirty="0"/>
                        <a:t>Description</a:t>
                      </a:r>
                    </a:p>
                  </a:txBody>
                  <a:tcPr/>
                </a:tc>
                <a:tc>
                  <a:txBody>
                    <a:bodyPr/>
                    <a:lstStyle/>
                    <a:p>
                      <a:r>
                        <a:rPr lang="en-US" sz="1400" dirty="0"/>
                        <a:t>Author</a:t>
                      </a:r>
                    </a:p>
                  </a:txBody>
                  <a:tcPr/>
                </a:tc>
                <a:extLst>
                  <a:ext uri="{0D108BD9-81ED-4DB2-BD59-A6C34878D82A}">
                    <a16:rowId xmlns:a16="http://schemas.microsoft.com/office/drawing/2014/main" val="4049625351"/>
                  </a:ext>
                </a:extLst>
              </a:tr>
              <a:tr h="370840">
                <a:tc>
                  <a:txBody>
                    <a:bodyPr/>
                    <a:lstStyle/>
                    <a:p>
                      <a:r>
                        <a:rPr lang="en-US" sz="1400" dirty="0"/>
                        <a:t>May 30, 2022</a:t>
                      </a:r>
                    </a:p>
                  </a:txBody>
                  <a:tcPr/>
                </a:tc>
                <a:tc>
                  <a:txBody>
                    <a:bodyPr/>
                    <a:lstStyle/>
                    <a:p>
                      <a:r>
                        <a:rPr lang="en-US" sz="1400" dirty="0"/>
                        <a:t>1.0</a:t>
                      </a:r>
                    </a:p>
                  </a:txBody>
                  <a:tcPr/>
                </a:tc>
                <a:tc>
                  <a:txBody>
                    <a:bodyPr/>
                    <a:lstStyle/>
                    <a:p>
                      <a:r>
                        <a:rPr lang="en-US" sz="1400" dirty="0"/>
                        <a:t>Abstract, Introduction,</a:t>
                      </a:r>
                    </a:p>
                    <a:p>
                      <a:r>
                        <a:rPr lang="en-US" sz="1400" dirty="0"/>
                        <a:t>General Description</a:t>
                      </a:r>
                    </a:p>
                  </a:txBody>
                  <a:tcPr/>
                </a:tc>
                <a:tc>
                  <a:txBody>
                    <a:bodyPr/>
                    <a:lstStyle/>
                    <a:p>
                      <a:r>
                        <a:rPr lang="en-US" sz="1400" dirty="0"/>
                        <a:t>Akanchha Bagla</a:t>
                      </a:r>
                    </a:p>
                  </a:txBody>
                  <a:tcPr/>
                </a:tc>
                <a:extLst>
                  <a:ext uri="{0D108BD9-81ED-4DB2-BD59-A6C34878D82A}">
                    <a16:rowId xmlns:a16="http://schemas.microsoft.com/office/drawing/2014/main" val="3401156291"/>
                  </a:ext>
                </a:extLst>
              </a:tr>
              <a:tr h="370840">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686229781"/>
                  </a:ext>
                </a:extLst>
              </a:tr>
              <a:tr h="370840">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993828352"/>
                  </a:ext>
                </a:extLst>
              </a:tr>
            </a:tbl>
          </a:graphicData>
        </a:graphic>
      </p:graphicFrame>
      <p:sp>
        <p:nvSpPr>
          <p:cNvPr id="6" name="Title 1">
            <a:extLst>
              <a:ext uri="{FF2B5EF4-FFF2-40B4-BE49-F238E27FC236}">
                <a16:creationId xmlns:a16="http://schemas.microsoft.com/office/drawing/2014/main" id="{CC583B06-2869-9664-3364-CA9462F0E83B}"/>
              </a:ext>
            </a:extLst>
          </p:cNvPr>
          <p:cNvSpPr txBox="1">
            <a:spLocks/>
          </p:cNvSpPr>
          <p:nvPr/>
        </p:nvSpPr>
        <p:spPr>
          <a:xfrm>
            <a:off x="1105395" y="1540626"/>
            <a:ext cx="96012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a:lstStyle>
          <a:p>
            <a:r>
              <a:rPr lang="en-US" sz="2000" dirty="0"/>
              <a:t>REVIEW</a:t>
            </a:r>
          </a:p>
        </p:txBody>
      </p:sp>
      <p:graphicFrame>
        <p:nvGraphicFramePr>
          <p:cNvPr id="8" name="Table 4">
            <a:extLst>
              <a:ext uri="{FF2B5EF4-FFF2-40B4-BE49-F238E27FC236}">
                <a16:creationId xmlns:a16="http://schemas.microsoft.com/office/drawing/2014/main" id="{2B83D14A-0BC4-2611-21D1-975735295994}"/>
              </a:ext>
            </a:extLst>
          </p:cNvPr>
          <p:cNvGraphicFramePr>
            <a:graphicFrameLocks/>
          </p:cNvGraphicFramePr>
          <p:nvPr>
            <p:extLst>
              <p:ext uri="{D42A27DB-BD31-4B8C-83A1-F6EECF244321}">
                <p14:modId xmlns:p14="http://schemas.microsoft.com/office/powerpoint/2010/main" val="465692713"/>
              </p:ext>
            </p:extLst>
          </p:nvPr>
        </p:nvGraphicFramePr>
        <p:xfrm>
          <a:off x="1105395" y="2683626"/>
          <a:ext cx="9601200" cy="1483360"/>
        </p:xfrm>
        <a:graphic>
          <a:graphicData uri="http://schemas.openxmlformats.org/drawingml/2006/table">
            <a:tbl>
              <a:tblPr firstRow="1" bandRow="1">
                <a:tableStyleId>{B301B821-A1FF-4177-AEE7-76D212191A09}</a:tableStyleId>
              </a:tblPr>
              <a:tblGrid>
                <a:gridCol w="2400300">
                  <a:extLst>
                    <a:ext uri="{9D8B030D-6E8A-4147-A177-3AD203B41FA5}">
                      <a16:colId xmlns:a16="http://schemas.microsoft.com/office/drawing/2014/main" val="3732819450"/>
                    </a:ext>
                  </a:extLst>
                </a:gridCol>
                <a:gridCol w="2400300">
                  <a:extLst>
                    <a:ext uri="{9D8B030D-6E8A-4147-A177-3AD203B41FA5}">
                      <a16:colId xmlns:a16="http://schemas.microsoft.com/office/drawing/2014/main" val="1732908619"/>
                    </a:ext>
                  </a:extLst>
                </a:gridCol>
                <a:gridCol w="2400300">
                  <a:extLst>
                    <a:ext uri="{9D8B030D-6E8A-4147-A177-3AD203B41FA5}">
                      <a16:colId xmlns:a16="http://schemas.microsoft.com/office/drawing/2014/main" val="2473449552"/>
                    </a:ext>
                  </a:extLst>
                </a:gridCol>
                <a:gridCol w="2400300">
                  <a:extLst>
                    <a:ext uri="{9D8B030D-6E8A-4147-A177-3AD203B41FA5}">
                      <a16:colId xmlns:a16="http://schemas.microsoft.com/office/drawing/2014/main" val="1470987101"/>
                    </a:ext>
                  </a:extLst>
                </a:gridCol>
              </a:tblGrid>
              <a:tr h="370840">
                <a:tc>
                  <a:txBody>
                    <a:bodyPr/>
                    <a:lstStyle/>
                    <a:p>
                      <a:r>
                        <a:rPr lang="en-US" sz="1400" dirty="0"/>
                        <a:t>Date Issued</a:t>
                      </a:r>
                    </a:p>
                  </a:txBody>
                  <a:tcPr/>
                </a:tc>
                <a:tc>
                  <a:txBody>
                    <a:bodyPr/>
                    <a:lstStyle/>
                    <a:p>
                      <a:r>
                        <a:rPr lang="en-US" sz="1400" dirty="0"/>
                        <a:t>Version</a:t>
                      </a:r>
                    </a:p>
                  </a:txBody>
                  <a:tcPr/>
                </a:tc>
                <a:tc>
                  <a:txBody>
                    <a:bodyPr/>
                    <a:lstStyle/>
                    <a:p>
                      <a:r>
                        <a:rPr lang="en-US" sz="1400" dirty="0"/>
                        <a:t>Reviewer</a:t>
                      </a:r>
                    </a:p>
                  </a:txBody>
                  <a:tcPr/>
                </a:tc>
                <a:tc>
                  <a:txBody>
                    <a:bodyPr/>
                    <a:lstStyle/>
                    <a:p>
                      <a:r>
                        <a:rPr lang="en-US" sz="1400" dirty="0"/>
                        <a:t>Comments</a:t>
                      </a:r>
                    </a:p>
                  </a:txBody>
                  <a:tcPr/>
                </a:tc>
                <a:extLst>
                  <a:ext uri="{0D108BD9-81ED-4DB2-BD59-A6C34878D82A}">
                    <a16:rowId xmlns:a16="http://schemas.microsoft.com/office/drawing/2014/main" val="4049625351"/>
                  </a:ext>
                </a:extLst>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1156291"/>
                  </a:ext>
                </a:extLst>
              </a:tr>
              <a:tr h="370840">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686229781"/>
                  </a:ext>
                </a:extLst>
              </a:tr>
              <a:tr h="370840">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657279212"/>
                  </a:ext>
                </a:extLst>
              </a:tr>
            </a:tbl>
          </a:graphicData>
        </a:graphic>
      </p:graphicFrame>
      <p:sp>
        <p:nvSpPr>
          <p:cNvPr id="9" name="Title 1">
            <a:extLst>
              <a:ext uri="{FF2B5EF4-FFF2-40B4-BE49-F238E27FC236}">
                <a16:creationId xmlns:a16="http://schemas.microsoft.com/office/drawing/2014/main" id="{93F9B7F9-9942-AC9F-C6DD-45FCED48691F}"/>
              </a:ext>
            </a:extLst>
          </p:cNvPr>
          <p:cNvSpPr txBox="1">
            <a:spLocks/>
          </p:cNvSpPr>
          <p:nvPr/>
        </p:nvSpPr>
        <p:spPr>
          <a:xfrm>
            <a:off x="1105395" y="3673633"/>
            <a:ext cx="96012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a:lstStyle>
          <a:p>
            <a:r>
              <a:rPr lang="en-US" sz="2000" dirty="0"/>
              <a:t>APPROVAL</a:t>
            </a:r>
          </a:p>
        </p:txBody>
      </p:sp>
      <p:graphicFrame>
        <p:nvGraphicFramePr>
          <p:cNvPr id="10" name="Table 4">
            <a:extLst>
              <a:ext uri="{FF2B5EF4-FFF2-40B4-BE49-F238E27FC236}">
                <a16:creationId xmlns:a16="http://schemas.microsoft.com/office/drawing/2014/main" id="{17F352E3-12A4-E8DD-F17F-D2B3B3F91B90}"/>
              </a:ext>
            </a:extLst>
          </p:cNvPr>
          <p:cNvGraphicFramePr>
            <a:graphicFrameLocks/>
          </p:cNvGraphicFramePr>
          <p:nvPr>
            <p:extLst>
              <p:ext uri="{D42A27DB-BD31-4B8C-83A1-F6EECF244321}">
                <p14:modId xmlns:p14="http://schemas.microsoft.com/office/powerpoint/2010/main" val="871952366"/>
              </p:ext>
            </p:extLst>
          </p:nvPr>
        </p:nvGraphicFramePr>
        <p:xfrm>
          <a:off x="1105395" y="4816633"/>
          <a:ext cx="9601200" cy="1112520"/>
        </p:xfrm>
        <a:graphic>
          <a:graphicData uri="http://schemas.openxmlformats.org/drawingml/2006/table">
            <a:tbl>
              <a:tblPr firstRow="1" bandRow="1">
                <a:tableStyleId>{B301B821-A1FF-4177-AEE7-76D212191A09}</a:tableStyleId>
              </a:tblPr>
              <a:tblGrid>
                <a:gridCol w="2400300">
                  <a:extLst>
                    <a:ext uri="{9D8B030D-6E8A-4147-A177-3AD203B41FA5}">
                      <a16:colId xmlns:a16="http://schemas.microsoft.com/office/drawing/2014/main" val="3732819450"/>
                    </a:ext>
                  </a:extLst>
                </a:gridCol>
                <a:gridCol w="2400300">
                  <a:extLst>
                    <a:ext uri="{9D8B030D-6E8A-4147-A177-3AD203B41FA5}">
                      <a16:colId xmlns:a16="http://schemas.microsoft.com/office/drawing/2014/main" val="1732908619"/>
                    </a:ext>
                  </a:extLst>
                </a:gridCol>
                <a:gridCol w="2400300">
                  <a:extLst>
                    <a:ext uri="{9D8B030D-6E8A-4147-A177-3AD203B41FA5}">
                      <a16:colId xmlns:a16="http://schemas.microsoft.com/office/drawing/2014/main" val="2473449552"/>
                    </a:ext>
                  </a:extLst>
                </a:gridCol>
                <a:gridCol w="2400300">
                  <a:extLst>
                    <a:ext uri="{9D8B030D-6E8A-4147-A177-3AD203B41FA5}">
                      <a16:colId xmlns:a16="http://schemas.microsoft.com/office/drawing/2014/main" val="1470987101"/>
                    </a:ext>
                  </a:extLst>
                </a:gridCol>
              </a:tblGrid>
              <a:tr h="370840">
                <a:tc>
                  <a:txBody>
                    <a:bodyPr/>
                    <a:lstStyle/>
                    <a:p>
                      <a:r>
                        <a:rPr lang="en-US" sz="1400" dirty="0"/>
                        <a:t>Date Issued</a:t>
                      </a:r>
                    </a:p>
                  </a:txBody>
                  <a:tcPr/>
                </a:tc>
                <a:tc>
                  <a:txBody>
                    <a:bodyPr/>
                    <a:lstStyle/>
                    <a:p>
                      <a:r>
                        <a:rPr lang="en-US" sz="1400" dirty="0"/>
                        <a:t>Version</a:t>
                      </a:r>
                    </a:p>
                  </a:txBody>
                  <a:tcPr/>
                </a:tc>
                <a:tc>
                  <a:txBody>
                    <a:bodyPr/>
                    <a:lstStyle/>
                    <a:p>
                      <a:r>
                        <a:rPr lang="en-US" sz="1400" dirty="0"/>
                        <a:t>Approved By</a:t>
                      </a:r>
                    </a:p>
                  </a:txBody>
                  <a:tcPr/>
                </a:tc>
                <a:tc>
                  <a:txBody>
                    <a:bodyPr/>
                    <a:lstStyle/>
                    <a:p>
                      <a:r>
                        <a:rPr lang="en-US" sz="1400" dirty="0"/>
                        <a:t>Comments</a:t>
                      </a:r>
                    </a:p>
                  </a:txBody>
                  <a:tcPr/>
                </a:tc>
                <a:extLst>
                  <a:ext uri="{0D108BD9-81ED-4DB2-BD59-A6C34878D82A}">
                    <a16:rowId xmlns:a16="http://schemas.microsoft.com/office/drawing/2014/main" val="4049625351"/>
                  </a:ext>
                </a:extLst>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1156291"/>
                  </a:ext>
                </a:extLst>
              </a:tr>
              <a:tr h="370840">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686229781"/>
                  </a:ext>
                </a:extLst>
              </a:tr>
            </a:tbl>
          </a:graphicData>
        </a:graphic>
      </p:graphicFrame>
    </p:spTree>
    <p:extLst>
      <p:ext uri="{BB962C8B-B14F-4D97-AF65-F5344CB8AC3E}">
        <p14:creationId xmlns:p14="http://schemas.microsoft.com/office/powerpoint/2010/main" val="142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4D7-4F01-FDF4-ACD6-D3558BF9C188}"/>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DD032D87-73AC-FEA6-1141-F85DAA60CAF4}"/>
              </a:ext>
            </a:extLst>
          </p:cNvPr>
          <p:cNvSpPr>
            <a:spLocks noGrp="1"/>
          </p:cNvSpPr>
          <p:nvPr>
            <p:ph idx="1"/>
          </p:nvPr>
        </p:nvSpPr>
        <p:spPr/>
        <p:txBody>
          <a:bodyPr>
            <a:normAutofit/>
          </a:bodyPr>
          <a:lstStyle/>
          <a:p>
            <a:pPr marL="45720" indent="0">
              <a:buNone/>
            </a:pPr>
            <a:r>
              <a:rPr lang="en-US" sz="2400" dirty="0"/>
              <a:t>With a variety of wine being produced in various parts of the world - climate, soil, type of produce, etc. are some of the factors that affect the taste and texture of the wine. The objective of this project is to evaluate how the price and points associated with a broad variety of wines vary based on the above factors.</a:t>
            </a:r>
          </a:p>
        </p:txBody>
      </p:sp>
    </p:spTree>
    <p:extLst>
      <p:ext uri="{BB962C8B-B14F-4D97-AF65-F5344CB8AC3E}">
        <p14:creationId xmlns:p14="http://schemas.microsoft.com/office/powerpoint/2010/main" val="135177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4D7-4F01-FDF4-ACD6-D3558BF9C188}"/>
              </a:ext>
            </a:extLst>
          </p:cNvPr>
          <p:cNvSpPr>
            <a:spLocks noGrp="1"/>
          </p:cNvSpPr>
          <p:nvPr>
            <p:ph type="title"/>
          </p:nvPr>
        </p:nvSpPr>
        <p:spPr>
          <a:xfrm>
            <a:off x="226620" y="-451263"/>
            <a:ext cx="9601200" cy="1143000"/>
          </a:xfrm>
        </p:spPr>
        <p:txBody>
          <a:bodyPr/>
          <a:lstStyle/>
          <a:p>
            <a:r>
              <a:rPr lang="en-US" dirty="0"/>
              <a:t>1. Introduction</a:t>
            </a:r>
          </a:p>
        </p:txBody>
      </p:sp>
      <p:sp>
        <p:nvSpPr>
          <p:cNvPr id="3" name="Content Placeholder 2">
            <a:extLst>
              <a:ext uri="{FF2B5EF4-FFF2-40B4-BE49-F238E27FC236}">
                <a16:creationId xmlns:a16="http://schemas.microsoft.com/office/drawing/2014/main" id="{DD032D87-73AC-FEA6-1141-F85DAA60CAF4}"/>
              </a:ext>
            </a:extLst>
          </p:cNvPr>
          <p:cNvSpPr>
            <a:spLocks noGrp="1"/>
          </p:cNvSpPr>
          <p:nvPr>
            <p:ph idx="1"/>
          </p:nvPr>
        </p:nvSpPr>
        <p:spPr>
          <a:xfrm>
            <a:off x="226620" y="691737"/>
            <a:ext cx="9601200" cy="5115298"/>
          </a:xfrm>
        </p:spPr>
        <p:txBody>
          <a:bodyPr>
            <a:noAutofit/>
          </a:bodyPr>
          <a:lstStyle/>
          <a:p>
            <a:pPr marL="45720" indent="0">
              <a:lnSpc>
                <a:spcPct val="100000"/>
              </a:lnSpc>
              <a:spcBef>
                <a:spcPts val="1000"/>
              </a:spcBef>
              <a:buNone/>
            </a:pPr>
            <a:r>
              <a:rPr lang="en-US" sz="1400" b="1" u="sng" dirty="0"/>
              <a:t>Why this High Level Design Document: </a:t>
            </a:r>
            <a:r>
              <a:rPr lang="en-US" sz="1400" dirty="0"/>
              <a:t>The purpose of this High-Level Design (HLD) Document is to add the necessary detail to the  current project description to represent a suitable model for coding. This document is also  intended to help detect contradictions prior to coding, and can be used as a reference manual  for how the modules interact at a high level. </a:t>
            </a:r>
          </a:p>
          <a:p>
            <a:pPr marL="45720" indent="0">
              <a:lnSpc>
                <a:spcPct val="100000"/>
              </a:lnSpc>
              <a:spcBef>
                <a:spcPts val="1000"/>
              </a:spcBef>
              <a:buNone/>
            </a:pPr>
            <a:r>
              <a:rPr lang="en-US" sz="1400" dirty="0"/>
              <a:t>The HDL will:</a:t>
            </a:r>
          </a:p>
          <a:p>
            <a:pPr marL="469722" rtl="0">
              <a:lnSpc>
                <a:spcPct val="100000"/>
              </a:lnSpc>
              <a:spcBef>
                <a:spcPts val="1069"/>
              </a:spcBef>
              <a:spcAft>
                <a:spcPts val="0"/>
              </a:spcAft>
            </a:pPr>
            <a:r>
              <a:rPr lang="en-US" sz="1400" dirty="0"/>
              <a:t>Present all of the design aspects and define them in detail </a:t>
            </a:r>
          </a:p>
          <a:p>
            <a:pPr marL="469722" rtl="0">
              <a:lnSpc>
                <a:spcPct val="100000"/>
              </a:lnSpc>
              <a:spcBef>
                <a:spcPts val="241"/>
              </a:spcBef>
              <a:spcAft>
                <a:spcPts val="0"/>
              </a:spcAft>
            </a:pPr>
            <a:r>
              <a:rPr lang="en-US" sz="1400" dirty="0"/>
              <a:t>Describe the user interface being implemented </a:t>
            </a:r>
          </a:p>
          <a:p>
            <a:pPr marL="469722" rtl="0">
              <a:lnSpc>
                <a:spcPct val="100000"/>
              </a:lnSpc>
              <a:spcBef>
                <a:spcPts val="241"/>
              </a:spcBef>
              <a:spcAft>
                <a:spcPts val="0"/>
              </a:spcAft>
            </a:pPr>
            <a:r>
              <a:rPr lang="en-US" sz="1400" dirty="0"/>
              <a:t>Describe the hardware and software interfaces </a:t>
            </a:r>
          </a:p>
          <a:p>
            <a:pPr marL="469722" rtl="0">
              <a:lnSpc>
                <a:spcPct val="100000"/>
              </a:lnSpc>
              <a:spcBef>
                <a:spcPts val="241"/>
              </a:spcBef>
              <a:spcAft>
                <a:spcPts val="0"/>
              </a:spcAft>
            </a:pPr>
            <a:r>
              <a:rPr lang="en-US" sz="1400" dirty="0"/>
              <a:t>Describe the performance requirements </a:t>
            </a:r>
          </a:p>
          <a:p>
            <a:pPr marL="469722" rtl="0">
              <a:lnSpc>
                <a:spcPct val="100000"/>
              </a:lnSpc>
              <a:spcBef>
                <a:spcPts val="241"/>
              </a:spcBef>
              <a:spcAft>
                <a:spcPts val="0"/>
              </a:spcAft>
            </a:pPr>
            <a:r>
              <a:rPr lang="en-US" sz="1400" dirty="0"/>
              <a:t>Include design features and the architecture of the project </a:t>
            </a:r>
          </a:p>
          <a:p>
            <a:pPr marL="469722" rtl="0">
              <a:lnSpc>
                <a:spcPct val="100000"/>
              </a:lnSpc>
              <a:spcBef>
                <a:spcPts val="241"/>
              </a:spcBef>
              <a:spcAft>
                <a:spcPts val="0"/>
              </a:spcAft>
            </a:pPr>
            <a:r>
              <a:rPr lang="en-US" sz="1400" dirty="0"/>
              <a:t>List and describe the non-functional attributes like: </a:t>
            </a:r>
          </a:p>
          <a:p>
            <a:pPr marL="929564" rtl="0">
              <a:lnSpc>
                <a:spcPct val="100000"/>
              </a:lnSpc>
              <a:spcBef>
                <a:spcPts val="193"/>
              </a:spcBef>
              <a:spcAft>
                <a:spcPts val="0"/>
              </a:spcAft>
            </a:pPr>
            <a:r>
              <a:rPr lang="en-US" sz="1400" dirty="0"/>
              <a:t>Security </a:t>
            </a:r>
          </a:p>
          <a:p>
            <a:pPr marL="929564" rtl="0">
              <a:lnSpc>
                <a:spcPct val="100000"/>
              </a:lnSpc>
              <a:spcBef>
                <a:spcPts val="166"/>
              </a:spcBef>
              <a:spcAft>
                <a:spcPts val="0"/>
              </a:spcAft>
            </a:pPr>
            <a:r>
              <a:rPr lang="en-US" sz="1400" dirty="0"/>
              <a:t>Reliability </a:t>
            </a:r>
          </a:p>
          <a:p>
            <a:pPr marL="929564" rtl="0">
              <a:lnSpc>
                <a:spcPct val="100000"/>
              </a:lnSpc>
              <a:spcBef>
                <a:spcPts val="166"/>
              </a:spcBef>
              <a:spcAft>
                <a:spcPts val="0"/>
              </a:spcAft>
            </a:pPr>
            <a:r>
              <a:rPr lang="en-US" sz="1400" dirty="0"/>
              <a:t>Maintainability </a:t>
            </a:r>
          </a:p>
          <a:p>
            <a:pPr marL="929564" rtl="0">
              <a:lnSpc>
                <a:spcPct val="100000"/>
              </a:lnSpc>
              <a:spcBef>
                <a:spcPts val="166"/>
              </a:spcBef>
              <a:spcAft>
                <a:spcPts val="0"/>
              </a:spcAft>
            </a:pPr>
            <a:r>
              <a:rPr lang="en-US" sz="1400" dirty="0"/>
              <a:t>Portability </a:t>
            </a:r>
          </a:p>
          <a:p>
            <a:pPr marL="929564" rtl="0">
              <a:lnSpc>
                <a:spcPct val="100000"/>
              </a:lnSpc>
              <a:spcBef>
                <a:spcPts val="166"/>
              </a:spcBef>
              <a:spcAft>
                <a:spcPts val="0"/>
              </a:spcAft>
            </a:pPr>
            <a:r>
              <a:rPr lang="en-US" sz="1400" dirty="0"/>
              <a:t>Reusability </a:t>
            </a:r>
          </a:p>
          <a:p>
            <a:pPr marL="929564" rtl="0">
              <a:lnSpc>
                <a:spcPct val="100000"/>
              </a:lnSpc>
              <a:spcBef>
                <a:spcPts val="166"/>
              </a:spcBef>
              <a:spcAft>
                <a:spcPts val="0"/>
              </a:spcAft>
            </a:pPr>
            <a:r>
              <a:rPr lang="en-US" sz="1400" dirty="0"/>
              <a:t>Application compatibility </a:t>
            </a:r>
          </a:p>
          <a:p>
            <a:pPr marL="929564" rtl="0">
              <a:lnSpc>
                <a:spcPct val="100000"/>
              </a:lnSpc>
              <a:spcBef>
                <a:spcPts val="193"/>
              </a:spcBef>
              <a:spcAft>
                <a:spcPts val="0"/>
              </a:spcAft>
            </a:pPr>
            <a:r>
              <a:rPr lang="en-US" sz="1400" dirty="0"/>
              <a:t>Resource utilization</a:t>
            </a:r>
          </a:p>
          <a:p>
            <a:pPr marL="929564" rtl="0">
              <a:lnSpc>
                <a:spcPct val="100000"/>
              </a:lnSpc>
              <a:spcBef>
                <a:spcPts val="193"/>
              </a:spcBef>
              <a:spcAft>
                <a:spcPts val="0"/>
              </a:spcAft>
            </a:pPr>
            <a:r>
              <a:rPr lang="en-US" sz="1400" dirty="0"/>
              <a:t>Serviceability</a:t>
            </a:r>
          </a:p>
          <a:p>
            <a:pPr marL="45720" indent="0">
              <a:lnSpc>
                <a:spcPct val="100000"/>
              </a:lnSpc>
              <a:buNone/>
            </a:pPr>
            <a:r>
              <a:rPr lang="en-US" sz="1400" b="1" u="sng" dirty="0"/>
              <a:t>Scope:  </a:t>
            </a:r>
            <a:r>
              <a:rPr lang="en-US" sz="1400" dirty="0"/>
              <a:t>The HLD documentation presents the structure of the system, such as the database  architecture, application architecture (layers), application flow (Navigation), and technology  architecture. The HLD uses non-technical to mildly-technical terms which should be  understandable to the administrators of the system</a:t>
            </a:r>
          </a:p>
          <a:p>
            <a:pPr marL="45720" indent="0">
              <a:buNone/>
            </a:pPr>
            <a:endParaRPr lang="en-US" sz="1600" dirty="0"/>
          </a:p>
        </p:txBody>
      </p:sp>
    </p:spTree>
    <p:extLst>
      <p:ext uri="{BB962C8B-B14F-4D97-AF65-F5344CB8AC3E}">
        <p14:creationId xmlns:p14="http://schemas.microsoft.com/office/powerpoint/2010/main" val="148980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4D7-4F01-FDF4-ACD6-D3558BF9C188}"/>
              </a:ext>
            </a:extLst>
          </p:cNvPr>
          <p:cNvSpPr>
            <a:spLocks noGrp="1"/>
          </p:cNvSpPr>
          <p:nvPr>
            <p:ph type="title"/>
          </p:nvPr>
        </p:nvSpPr>
        <p:spPr>
          <a:xfrm>
            <a:off x="226620" y="-451263"/>
            <a:ext cx="9601200" cy="1143000"/>
          </a:xfrm>
        </p:spPr>
        <p:txBody>
          <a:bodyPr/>
          <a:lstStyle/>
          <a:p>
            <a:r>
              <a:rPr lang="en-US" dirty="0"/>
              <a:t>2. GENERAL DESCRIPTION</a:t>
            </a:r>
          </a:p>
        </p:txBody>
      </p:sp>
      <p:sp>
        <p:nvSpPr>
          <p:cNvPr id="3" name="Content Placeholder 2">
            <a:extLst>
              <a:ext uri="{FF2B5EF4-FFF2-40B4-BE49-F238E27FC236}">
                <a16:creationId xmlns:a16="http://schemas.microsoft.com/office/drawing/2014/main" id="{DD032D87-73AC-FEA6-1141-F85DAA60CAF4}"/>
              </a:ext>
            </a:extLst>
          </p:cNvPr>
          <p:cNvSpPr>
            <a:spLocks noGrp="1"/>
          </p:cNvSpPr>
          <p:nvPr>
            <p:ph idx="1"/>
          </p:nvPr>
        </p:nvSpPr>
        <p:spPr>
          <a:xfrm>
            <a:off x="226620" y="691737"/>
            <a:ext cx="9601200" cy="5115298"/>
          </a:xfrm>
        </p:spPr>
        <p:txBody>
          <a:bodyPr>
            <a:noAutofit/>
          </a:bodyPr>
          <a:lstStyle/>
          <a:p>
            <a:pPr marL="45720" indent="0">
              <a:lnSpc>
                <a:spcPct val="100000"/>
              </a:lnSpc>
              <a:spcBef>
                <a:spcPts val="1000"/>
              </a:spcBef>
              <a:buNone/>
            </a:pPr>
            <a:r>
              <a:rPr lang="en-US" sz="1600" b="1" u="sng" dirty="0"/>
              <a:t>2.1 Product Perspective and Problem Statement:</a:t>
            </a:r>
          </a:p>
          <a:p>
            <a:pPr marL="45720" indent="0">
              <a:lnSpc>
                <a:spcPct val="100000"/>
              </a:lnSpc>
              <a:spcBef>
                <a:spcPts val="1000"/>
              </a:spcBef>
              <a:buNone/>
            </a:pPr>
            <a:r>
              <a:rPr lang="en-US" sz="1600" dirty="0"/>
              <a:t>The wine industry generally has been very proactive about dealing with climate change from capturing fermentation carbon to trailing new varieties. The objective is to evaluate how these climatic and fermenting factors affect the ratings and price of the wide variety of wines sourced from different countries around the world.</a:t>
            </a:r>
          </a:p>
          <a:p>
            <a:pPr marL="45720" indent="0">
              <a:lnSpc>
                <a:spcPct val="100000"/>
              </a:lnSpc>
              <a:spcBef>
                <a:spcPts val="1000"/>
              </a:spcBef>
              <a:buNone/>
            </a:pPr>
            <a:r>
              <a:rPr lang="en-US" sz="1600" b="1" u="sng" dirty="0"/>
              <a:t>2.2 Tools Used:</a:t>
            </a:r>
          </a:p>
          <a:p>
            <a:pPr marL="45720" indent="0">
              <a:lnSpc>
                <a:spcPct val="100000"/>
              </a:lnSpc>
              <a:spcBef>
                <a:spcPts val="1000"/>
              </a:spcBef>
              <a:buNone/>
            </a:pPr>
            <a:r>
              <a:rPr lang="en-US" sz="1600" dirty="0"/>
              <a:t>Business Intelligence tools and libraries such as Python, Tableau, SQL, GitHub, Numpy, Pandas, Excel are used to build the whole framework. </a:t>
            </a:r>
          </a:p>
          <a:p>
            <a:pPr marL="45720" indent="0">
              <a:lnSpc>
                <a:spcPct val="100000"/>
              </a:lnSpc>
              <a:spcBef>
                <a:spcPts val="1000"/>
              </a:spcBef>
              <a:buNone/>
            </a:pPr>
            <a:endParaRPr lang="en-US" sz="1400" dirty="0"/>
          </a:p>
          <a:p>
            <a:pPr marL="45720" indent="0">
              <a:buNone/>
            </a:pPr>
            <a:endParaRPr lang="en-US" sz="1600" dirty="0"/>
          </a:p>
        </p:txBody>
      </p:sp>
      <p:pic>
        <p:nvPicPr>
          <p:cNvPr id="5" name="Picture 4">
            <a:extLst>
              <a:ext uri="{FF2B5EF4-FFF2-40B4-BE49-F238E27FC236}">
                <a16:creationId xmlns:a16="http://schemas.microsoft.com/office/drawing/2014/main" id="{0F2C2B9D-399B-6DC5-7181-0A1950391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4761" y="3700419"/>
            <a:ext cx="3743985" cy="2106616"/>
          </a:xfrm>
          <a:prstGeom prst="rect">
            <a:avLst/>
          </a:prstGeom>
          <a:ln>
            <a:noFill/>
          </a:ln>
          <a:effectLst>
            <a:softEdge rad="112500"/>
          </a:effectLst>
        </p:spPr>
      </p:pic>
      <p:pic>
        <p:nvPicPr>
          <p:cNvPr id="7" name="Picture 6">
            <a:extLst>
              <a:ext uri="{FF2B5EF4-FFF2-40B4-BE49-F238E27FC236}">
                <a16:creationId xmlns:a16="http://schemas.microsoft.com/office/drawing/2014/main" id="{8516EE24-984B-657F-F897-98DDD90FEA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40" y="3700419"/>
            <a:ext cx="2533880" cy="1464583"/>
          </a:xfrm>
          <a:prstGeom prst="rect">
            <a:avLst/>
          </a:prstGeom>
        </p:spPr>
      </p:pic>
      <p:pic>
        <p:nvPicPr>
          <p:cNvPr id="9" name="Picture 8">
            <a:extLst>
              <a:ext uri="{FF2B5EF4-FFF2-40B4-BE49-F238E27FC236}">
                <a16:creationId xmlns:a16="http://schemas.microsoft.com/office/drawing/2014/main" id="{2BF2CD4D-190A-50D5-91BD-1CBA9B2D77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8971" y="3700419"/>
            <a:ext cx="2304202" cy="1631064"/>
          </a:xfrm>
          <a:prstGeom prst="rect">
            <a:avLst/>
          </a:prstGeom>
        </p:spPr>
      </p:pic>
    </p:spTree>
    <p:extLst>
      <p:ext uri="{BB962C8B-B14F-4D97-AF65-F5344CB8AC3E}">
        <p14:creationId xmlns:p14="http://schemas.microsoft.com/office/powerpoint/2010/main" val="348308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4D7-4F01-FDF4-ACD6-D3558BF9C188}"/>
              </a:ext>
            </a:extLst>
          </p:cNvPr>
          <p:cNvSpPr>
            <a:spLocks noGrp="1"/>
          </p:cNvSpPr>
          <p:nvPr>
            <p:ph type="title"/>
          </p:nvPr>
        </p:nvSpPr>
        <p:spPr>
          <a:xfrm>
            <a:off x="226620" y="-451263"/>
            <a:ext cx="9601200" cy="1143000"/>
          </a:xfrm>
        </p:spPr>
        <p:txBody>
          <a:bodyPr/>
          <a:lstStyle/>
          <a:p>
            <a:r>
              <a:rPr lang="en-US" dirty="0"/>
              <a:t>3. Design Details</a:t>
            </a:r>
          </a:p>
        </p:txBody>
      </p:sp>
      <p:sp>
        <p:nvSpPr>
          <p:cNvPr id="3" name="Content Placeholder 2">
            <a:extLst>
              <a:ext uri="{FF2B5EF4-FFF2-40B4-BE49-F238E27FC236}">
                <a16:creationId xmlns:a16="http://schemas.microsoft.com/office/drawing/2014/main" id="{DD032D87-73AC-FEA6-1141-F85DAA60CAF4}"/>
              </a:ext>
            </a:extLst>
          </p:cNvPr>
          <p:cNvSpPr>
            <a:spLocks noGrp="1"/>
          </p:cNvSpPr>
          <p:nvPr>
            <p:ph idx="1"/>
          </p:nvPr>
        </p:nvSpPr>
        <p:spPr>
          <a:xfrm>
            <a:off x="226620" y="691737"/>
            <a:ext cx="9601200" cy="5115298"/>
          </a:xfrm>
        </p:spPr>
        <p:txBody>
          <a:bodyPr>
            <a:noAutofit/>
          </a:bodyPr>
          <a:lstStyle/>
          <a:p>
            <a:pPr marL="45720" indent="0">
              <a:lnSpc>
                <a:spcPct val="100000"/>
              </a:lnSpc>
              <a:spcBef>
                <a:spcPts val="1000"/>
              </a:spcBef>
              <a:buNone/>
            </a:pPr>
            <a:r>
              <a:rPr lang="en-US" sz="1600" b="1" u="sng" dirty="0"/>
              <a:t>3.1 Functional Architecture</a:t>
            </a:r>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400" dirty="0"/>
          </a:p>
          <a:p>
            <a:pPr marL="45720" indent="0">
              <a:buNone/>
            </a:pPr>
            <a:endParaRPr lang="en-US" sz="1600" dirty="0"/>
          </a:p>
        </p:txBody>
      </p:sp>
      <p:pic>
        <p:nvPicPr>
          <p:cNvPr id="5" name="Picture 4">
            <a:extLst>
              <a:ext uri="{FF2B5EF4-FFF2-40B4-BE49-F238E27FC236}">
                <a16:creationId xmlns:a16="http://schemas.microsoft.com/office/drawing/2014/main" id="{5EC542AB-C9BB-6A32-735C-993531665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250" y="1050965"/>
            <a:ext cx="8683500" cy="4884469"/>
          </a:xfrm>
          <a:prstGeom prst="rect">
            <a:avLst/>
          </a:prstGeom>
          <a:ln>
            <a:solidFill>
              <a:schemeClr val="tx2"/>
            </a:solidFill>
          </a:ln>
        </p:spPr>
      </p:pic>
    </p:spTree>
    <p:extLst>
      <p:ext uri="{BB962C8B-B14F-4D97-AF65-F5344CB8AC3E}">
        <p14:creationId xmlns:p14="http://schemas.microsoft.com/office/powerpoint/2010/main" val="72044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4D7-4F01-FDF4-ACD6-D3558BF9C188}"/>
              </a:ext>
            </a:extLst>
          </p:cNvPr>
          <p:cNvSpPr>
            <a:spLocks noGrp="1"/>
          </p:cNvSpPr>
          <p:nvPr>
            <p:ph type="title"/>
          </p:nvPr>
        </p:nvSpPr>
        <p:spPr>
          <a:xfrm>
            <a:off x="226620" y="-451263"/>
            <a:ext cx="9601200" cy="1143000"/>
          </a:xfrm>
        </p:spPr>
        <p:txBody>
          <a:bodyPr/>
          <a:lstStyle/>
          <a:p>
            <a:r>
              <a:rPr lang="en-US" dirty="0"/>
              <a:t>3. Design Details</a:t>
            </a:r>
          </a:p>
        </p:txBody>
      </p:sp>
      <p:sp>
        <p:nvSpPr>
          <p:cNvPr id="3" name="Content Placeholder 2">
            <a:extLst>
              <a:ext uri="{FF2B5EF4-FFF2-40B4-BE49-F238E27FC236}">
                <a16:creationId xmlns:a16="http://schemas.microsoft.com/office/drawing/2014/main" id="{DD032D87-73AC-FEA6-1141-F85DAA60CAF4}"/>
              </a:ext>
            </a:extLst>
          </p:cNvPr>
          <p:cNvSpPr>
            <a:spLocks noGrp="1"/>
          </p:cNvSpPr>
          <p:nvPr>
            <p:ph idx="1"/>
          </p:nvPr>
        </p:nvSpPr>
        <p:spPr>
          <a:xfrm>
            <a:off x="226620" y="691737"/>
            <a:ext cx="9601200" cy="543297"/>
          </a:xfrm>
        </p:spPr>
        <p:txBody>
          <a:bodyPr>
            <a:noAutofit/>
          </a:bodyPr>
          <a:lstStyle/>
          <a:p>
            <a:pPr marL="45720" indent="0">
              <a:lnSpc>
                <a:spcPct val="100000"/>
              </a:lnSpc>
              <a:spcBef>
                <a:spcPts val="1000"/>
              </a:spcBef>
              <a:buNone/>
            </a:pPr>
            <a:r>
              <a:rPr lang="en-US" sz="1600" b="1" u="sng" dirty="0"/>
              <a:t>3.1 Functional Architecture</a:t>
            </a:r>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400" dirty="0"/>
          </a:p>
          <a:p>
            <a:pPr marL="45720" indent="0">
              <a:buNone/>
            </a:pPr>
            <a:endParaRPr lang="en-US" sz="1600" dirty="0"/>
          </a:p>
        </p:txBody>
      </p:sp>
      <p:pic>
        <p:nvPicPr>
          <p:cNvPr id="6" name="Picture 5">
            <a:extLst>
              <a:ext uri="{FF2B5EF4-FFF2-40B4-BE49-F238E27FC236}">
                <a16:creationId xmlns:a16="http://schemas.microsoft.com/office/drawing/2014/main" id="{40E36402-346B-CB15-54BD-1B361A848F2B}"/>
              </a:ext>
            </a:extLst>
          </p:cNvPr>
          <p:cNvPicPr>
            <a:picLocks noChangeAspect="1"/>
          </p:cNvPicPr>
          <p:nvPr/>
        </p:nvPicPr>
        <p:blipFill rotWithShape="1">
          <a:blip r:embed="rId2">
            <a:duotone>
              <a:prstClr val="black"/>
              <a:srgbClr val="F2F1EE">
                <a:tint val="45000"/>
                <a:satMod val="400000"/>
              </a:srgbClr>
            </a:duotone>
            <a:extLst>
              <a:ext uri="{28A0092B-C50C-407E-A947-70E740481C1C}">
                <a14:useLocalDpi xmlns:a14="http://schemas.microsoft.com/office/drawing/2010/main" val="0"/>
              </a:ext>
            </a:extLst>
          </a:blip>
          <a:srcRect l="4043" t="11606" r="4216" b="10771"/>
          <a:stretch/>
        </p:blipFill>
        <p:spPr>
          <a:xfrm>
            <a:off x="853044" y="1499259"/>
            <a:ext cx="10485912" cy="3859481"/>
          </a:xfrm>
          <a:prstGeom prst="rect">
            <a:avLst/>
          </a:prstGeom>
          <a:ln>
            <a:solidFill>
              <a:schemeClr val="tx2"/>
            </a:solidFill>
          </a:ln>
        </p:spPr>
      </p:pic>
    </p:spTree>
    <p:extLst>
      <p:ext uri="{BB962C8B-B14F-4D97-AF65-F5344CB8AC3E}">
        <p14:creationId xmlns:p14="http://schemas.microsoft.com/office/powerpoint/2010/main" val="177440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4D7-4F01-FDF4-ACD6-D3558BF9C188}"/>
              </a:ext>
            </a:extLst>
          </p:cNvPr>
          <p:cNvSpPr>
            <a:spLocks noGrp="1"/>
          </p:cNvSpPr>
          <p:nvPr>
            <p:ph type="title"/>
          </p:nvPr>
        </p:nvSpPr>
        <p:spPr>
          <a:xfrm>
            <a:off x="226620" y="-451263"/>
            <a:ext cx="9601200" cy="1143000"/>
          </a:xfrm>
        </p:spPr>
        <p:txBody>
          <a:bodyPr/>
          <a:lstStyle/>
          <a:p>
            <a:r>
              <a:rPr lang="en-US" dirty="0"/>
              <a:t>3. Design Details</a:t>
            </a:r>
          </a:p>
        </p:txBody>
      </p:sp>
      <p:sp>
        <p:nvSpPr>
          <p:cNvPr id="3" name="Content Placeholder 2">
            <a:extLst>
              <a:ext uri="{FF2B5EF4-FFF2-40B4-BE49-F238E27FC236}">
                <a16:creationId xmlns:a16="http://schemas.microsoft.com/office/drawing/2014/main" id="{DD032D87-73AC-FEA6-1141-F85DAA60CAF4}"/>
              </a:ext>
            </a:extLst>
          </p:cNvPr>
          <p:cNvSpPr>
            <a:spLocks noGrp="1"/>
          </p:cNvSpPr>
          <p:nvPr>
            <p:ph idx="1"/>
          </p:nvPr>
        </p:nvSpPr>
        <p:spPr>
          <a:xfrm>
            <a:off x="226620" y="691737"/>
            <a:ext cx="9601200" cy="5412180"/>
          </a:xfrm>
        </p:spPr>
        <p:txBody>
          <a:bodyPr>
            <a:noAutofit/>
          </a:bodyPr>
          <a:lstStyle/>
          <a:p>
            <a:pPr marL="45720" indent="0">
              <a:lnSpc>
                <a:spcPct val="100000"/>
              </a:lnSpc>
              <a:spcBef>
                <a:spcPts val="1000"/>
              </a:spcBef>
              <a:buNone/>
            </a:pPr>
            <a:r>
              <a:rPr lang="en-US" sz="1200" b="1" u="sng" dirty="0"/>
              <a:t>3.2 Optimization:</a:t>
            </a:r>
          </a:p>
          <a:p>
            <a:pPr marL="45720" indent="0">
              <a:lnSpc>
                <a:spcPct val="100000"/>
              </a:lnSpc>
              <a:spcBef>
                <a:spcPts val="1000"/>
              </a:spcBef>
              <a:buNone/>
            </a:pPr>
            <a:r>
              <a:rPr lang="en-US" sz="1200" b="1" dirty="0"/>
              <a:t>Your data strategy drives performance </a:t>
            </a:r>
          </a:p>
          <a:p>
            <a:pPr marL="45720" indent="0">
              <a:lnSpc>
                <a:spcPct val="100000"/>
              </a:lnSpc>
              <a:spcBef>
                <a:spcPts val="1000"/>
              </a:spcBef>
              <a:buNone/>
            </a:pPr>
            <a:r>
              <a:rPr lang="en-US" sz="1200" dirty="0"/>
              <a:t>• Minimize the number of fields </a:t>
            </a:r>
          </a:p>
          <a:p>
            <a:pPr marL="45720" indent="0">
              <a:lnSpc>
                <a:spcPct val="100000"/>
              </a:lnSpc>
              <a:spcBef>
                <a:spcPts val="1000"/>
              </a:spcBef>
              <a:buNone/>
            </a:pPr>
            <a:r>
              <a:rPr lang="en-US" sz="1200" dirty="0"/>
              <a:t>• Minimize the number of records </a:t>
            </a:r>
          </a:p>
          <a:p>
            <a:pPr marL="45720" indent="0">
              <a:lnSpc>
                <a:spcPct val="100000"/>
              </a:lnSpc>
              <a:spcBef>
                <a:spcPts val="1000"/>
              </a:spcBef>
              <a:buNone/>
            </a:pPr>
            <a:r>
              <a:rPr lang="en-US" sz="1200" dirty="0"/>
              <a:t>• Optimize extracts to speed up future queries by materializing calculations, removing  columns and the use of accelerated views </a:t>
            </a:r>
          </a:p>
          <a:p>
            <a:pPr marL="45720" indent="0">
              <a:lnSpc>
                <a:spcPct val="100000"/>
              </a:lnSpc>
              <a:spcBef>
                <a:spcPts val="1000"/>
              </a:spcBef>
              <a:buNone/>
            </a:pPr>
            <a:r>
              <a:rPr lang="en-US" sz="1200" b="1" dirty="0"/>
              <a:t>Reduce the marks (data points) in your view </a:t>
            </a:r>
          </a:p>
          <a:p>
            <a:pPr marL="45720" indent="0">
              <a:lnSpc>
                <a:spcPct val="100000"/>
              </a:lnSpc>
              <a:spcBef>
                <a:spcPts val="1000"/>
              </a:spcBef>
              <a:buNone/>
            </a:pPr>
            <a:r>
              <a:rPr lang="en-US" sz="1200" dirty="0"/>
              <a:t>• Practice guided analytics. There’s no need to fit everything you plan to show in a single  view. Compile related views and connect them with action filters to travel from overview  to highly-granular views at the speed of thought. </a:t>
            </a:r>
          </a:p>
          <a:p>
            <a:pPr marL="45720" indent="0">
              <a:lnSpc>
                <a:spcPct val="100000"/>
              </a:lnSpc>
              <a:spcBef>
                <a:spcPts val="1000"/>
              </a:spcBef>
              <a:buNone/>
            </a:pPr>
            <a:r>
              <a:rPr lang="en-US" sz="1200" dirty="0"/>
              <a:t>• Remove unneeded dimensions from the detail shelf. </a:t>
            </a:r>
          </a:p>
          <a:p>
            <a:pPr marL="45720" indent="0">
              <a:lnSpc>
                <a:spcPct val="100000"/>
              </a:lnSpc>
              <a:spcBef>
                <a:spcPts val="1000"/>
              </a:spcBef>
              <a:buNone/>
            </a:pPr>
            <a:r>
              <a:rPr lang="en-US" sz="1200" dirty="0"/>
              <a:t>• Explore. Try displaying your data in different types of views. </a:t>
            </a:r>
          </a:p>
          <a:p>
            <a:pPr marL="45720" indent="0">
              <a:lnSpc>
                <a:spcPct val="100000"/>
              </a:lnSpc>
              <a:spcBef>
                <a:spcPts val="1000"/>
              </a:spcBef>
              <a:buNone/>
            </a:pPr>
            <a:r>
              <a:rPr lang="en-US" sz="1200" b="1" dirty="0"/>
              <a:t>Limit your filters by number and type </a:t>
            </a:r>
          </a:p>
          <a:p>
            <a:pPr marL="45720" indent="0">
              <a:lnSpc>
                <a:spcPct val="100000"/>
              </a:lnSpc>
              <a:spcBef>
                <a:spcPts val="1000"/>
              </a:spcBef>
              <a:buNone/>
            </a:pPr>
            <a:r>
              <a:rPr lang="en-US" sz="1200" dirty="0"/>
              <a:t>• Reduce the number of filters in use. Excessive filters on a view will create a more  complex query, which takes longer to return results. Double-check your filters and  remove any that aren’t necessary. </a:t>
            </a:r>
          </a:p>
          <a:p>
            <a:pPr marL="45720" indent="0">
              <a:lnSpc>
                <a:spcPct val="100000"/>
              </a:lnSpc>
              <a:spcBef>
                <a:spcPts val="1000"/>
              </a:spcBef>
              <a:buNone/>
            </a:pPr>
            <a:r>
              <a:rPr lang="en-US" sz="1200" dirty="0"/>
              <a:t>• Use an include filter. Exclude filters load the entire domain of a dimension, while  include filters do not. An include filter runs much faster than an exclude filter, especially  for dimensions with many members. </a:t>
            </a:r>
          </a:p>
          <a:p>
            <a:pPr marL="45720" indent="0">
              <a:lnSpc>
                <a:spcPct val="100000"/>
              </a:lnSpc>
              <a:spcBef>
                <a:spcPts val="1000"/>
              </a:spcBef>
              <a:buNone/>
            </a:pPr>
            <a:r>
              <a:rPr lang="en-US" sz="1200" dirty="0"/>
              <a:t>• Use a continuous date filter. Continuous date filters (relative and range-of-date filters)  can take advantage of the indexing properties in your database and are faster than  discrete date filters. </a:t>
            </a:r>
          </a:p>
          <a:p>
            <a:pPr marL="45720" indent="0">
              <a:lnSpc>
                <a:spcPct val="100000"/>
              </a:lnSpc>
              <a:spcBef>
                <a:spcPts val="1000"/>
              </a:spcBef>
              <a:buNone/>
            </a:pPr>
            <a:r>
              <a:rPr lang="en-US" sz="1200" dirty="0"/>
              <a:t>• Use Boolean or numeric filters. Computers process integers and Booleans (t/f) much  faster than strings. </a:t>
            </a:r>
          </a:p>
          <a:p>
            <a:pPr marL="45720" indent="0">
              <a:lnSpc>
                <a:spcPct val="100000"/>
              </a:lnSpc>
              <a:spcBef>
                <a:spcPts val="1000"/>
              </a:spcBef>
              <a:buNone/>
            </a:pPr>
            <a:r>
              <a:rPr lang="en-US" sz="1200" dirty="0"/>
              <a:t>• Use parameters and action filters. These reduce the query load (and work across data  sources). </a:t>
            </a:r>
          </a:p>
          <a:p>
            <a:pPr marL="45720" indent="0">
              <a:lnSpc>
                <a:spcPct val="100000"/>
              </a:lnSpc>
              <a:spcBef>
                <a:spcPts val="1000"/>
              </a:spcBef>
              <a:buNone/>
            </a:pPr>
            <a:endParaRPr lang="en-US" sz="1200"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400" dirty="0"/>
          </a:p>
          <a:p>
            <a:pPr marL="45720" indent="0">
              <a:buNone/>
            </a:pPr>
            <a:endParaRPr lang="en-US" sz="1600" dirty="0"/>
          </a:p>
        </p:txBody>
      </p:sp>
    </p:spTree>
    <p:extLst>
      <p:ext uri="{BB962C8B-B14F-4D97-AF65-F5344CB8AC3E}">
        <p14:creationId xmlns:p14="http://schemas.microsoft.com/office/powerpoint/2010/main" val="411793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Line Business 16x9">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red line presentation (widescreen).potx" id="{8018D45A-0B59-4186-B046-1FF8092889B6}" vid="{86C2525B-C90B-4FD6-8D61-5E85FA833A06}"/>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red line presentation (widescreen)</Template>
  <TotalTime>142</TotalTime>
  <Words>1267</Words>
  <Application>Microsoft Office PowerPoint</Application>
  <PresentationFormat>Widescreen</PresentationFormat>
  <Paragraphs>174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Cambria</vt:lpstr>
      <vt:lpstr>Wingdings</vt:lpstr>
      <vt:lpstr>Red Line Business 16x9</vt:lpstr>
      <vt:lpstr>Wine data analysis  author: Akanchha bagla Revision number: 1.0 last date of revision: May 30, 2022</vt:lpstr>
      <vt:lpstr>TABLE OF CONTENTS</vt:lpstr>
      <vt:lpstr>DOCUMENT VERSION CONTROL</vt:lpstr>
      <vt:lpstr>ABSTRACT</vt:lpstr>
      <vt:lpstr>1. Introduction</vt:lpstr>
      <vt:lpstr>2. GENERAL DESCRIPTION</vt:lpstr>
      <vt:lpstr>3. Design Details</vt:lpstr>
      <vt:lpstr>3. Design Details</vt:lpstr>
      <vt:lpstr>3. Design Details</vt:lpstr>
      <vt:lpstr>3. Design Details</vt:lpstr>
      <vt:lpstr>4. KPIs</vt:lpstr>
      <vt:lpstr>4. KPIs</vt:lpstr>
      <vt:lpstr>5. Deployment</vt:lpstr>
      <vt:lpstr>The Dashboarding for this project has been done on Tableau Desktop and deployed on Tableau Public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data analysis  author: Akanchha bagla Revision number: 1.0 last date of revision: May 30, 2022</dc:title>
  <dc:creator>Siddharth Maity</dc:creator>
  <cp:lastModifiedBy>Siddharth Maity</cp:lastModifiedBy>
  <cp:revision>4</cp:revision>
  <dcterms:created xsi:type="dcterms:W3CDTF">2022-05-30T22:20:45Z</dcterms:created>
  <dcterms:modified xsi:type="dcterms:W3CDTF">2022-05-31T19:30:43Z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