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7" r:id="rId2"/>
    <p:sldId id="278" r:id="rId3"/>
    <p:sldId id="267" r:id="rId4"/>
    <p:sldId id="280" r:id="rId5"/>
    <p:sldId id="282" r:id="rId6"/>
    <p:sldId id="285" r:id="rId7"/>
    <p:sldId id="284" r:id="rId8"/>
    <p:sldId id="291" r:id="rId9"/>
    <p:sldId id="286" r:id="rId10"/>
    <p:sldId id="292"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6"/>
    <a:srgbClr val="FCFBFB"/>
    <a:srgbClr val="F1F1EE"/>
    <a:srgbClr val="F6F5F3"/>
    <a:srgbClr val="F2F1EE"/>
    <a:srgbClr val="F7F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6349" autoAdjust="0"/>
  </p:normalViewPr>
  <p:slideViewPr>
    <p:cSldViewPr snapToGrid="0">
      <p:cViewPr varScale="1">
        <p:scale>
          <a:sx n="110" d="100"/>
          <a:sy n="110" d="100"/>
        </p:scale>
        <p:origin x="226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6/1/2022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6/1/2022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6/1/2022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6/1/2022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6/1/2022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6/1/2022</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6/1/2022</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6/1/2022</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6/1/2022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6/1/2022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6/1/2022</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drive/folders/12cZeS0mJ9g89-uS80Tk4r65VIPKOXni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Wine data analysis</a:t>
            </a:r>
            <a:br>
              <a:rPr lang="en-US" dirty="0"/>
            </a:br>
            <a:br>
              <a:rPr lang="en-US" sz="2200" dirty="0"/>
            </a:br>
            <a:r>
              <a:rPr lang="en-US" sz="2200" dirty="0"/>
              <a:t>author: Akanchha bagla</a:t>
            </a:r>
            <a:br>
              <a:rPr lang="en-US" sz="2200" dirty="0"/>
            </a:br>
            <a:r>
              <a:rPr lang="en-US" sz="2200" dirty="0"/>
              <a:t>Revision number: 1.0</a:t>
            </a:r>
            <a:br>
              <a:rPr lang="en-US" sz="2200" dirty="0"/>
            </a:br>
            <a:r>
              <a:rPr lang="en-US" sz="2200" dirty="0"/>
              <a:t>last date of revision: May 30, 2022</a:t>
            </a:r>
          </a:p>
        </p:txBody>
      </p:sp>
      <p:sp>
        <p:nvSpPr>
          <p:cNvPr id="3" name="Subtitle 2"/>
          <p:cNvSpPr>
            <a:spLocks noGrp="1"/>
          </p:cNvSpPr>
          <p:nvPr>
            <p:ph type="subTitle" idx="1"/>
          </p:nvPr>
        </p:nvSpPr>
        <p:spPr/>
        <p:txBody>
          <a:bodyPr/>
          <a:lstStyle/>
          <a:p>
            <a:r>
              <a:rPr lang="en-US" dirty="0"/>
              <a:t>LOW</a:t>
            </a:r>
            <a:r>
              <a:rPr lang="en-US" dirty="0">
                <a:solidFill>
                  <a:schemeClr val="accent1">
                    <a:lumMod val="75000"/>
                  </a:schemeClr>
                </a:solidFill>
              </a:rPr>
              <a:t> level DESIGN document</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45720" indent="0">
              <a:lnSpc>
                <a:spcPct val="100000"/>
              </a:lnSpc>
              <a:spcBef>
                <a:spcPts val="1000"/>
              </a:spcBef>
              <a:buNone/>
            </a:pPr>
            <a:r>
              <a:rPr lang="en-US" sz="1200" b="1" u="sng" dirty="0"/>
              <a:t>2.3 Architecture Description</a:t>
            </a:r>
          </a:p>
          <a:p>
            <a:pPr marL="388620" indent="-342900">
              <a:lnSpc>
                <a:spcPct val="100000"/>
              </a:lnSpc>
              <a:spcBef>
                <a:spcPts val="1000"/>
              </a:spcBef>
              <a:buFont typeface="+mj-lt"/>
              <a:buAutoNum type="arabicPeriod" startAt="9"/>
            </a:pPr>
            <a:r>
              <a:rPr lang="en-US" sz="1600" b="1" u="sng" dirty="0"/>
              <a:t>Deployment: </a:t>
            </a:r>
          </a:p>
          <a:p>
            <a:pPr marL="45720" indent="0">
              <a:lnSpc>
                <a:spcPct val="100000"/>
              </a:lnSpc>
              <a:spcBef>
                <a:spcPts val="1000"/>
              </a:spcBef>
              <a:buNone/>
            </a:pPr>
            <a:r>
              <a:rPr lang="en-US" sz="1200" dirty="0"/>
              <a:t>We created a Power BI Dashboard</a:t>
            </a:r>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Tree>
    <p:extLst>
      <p:ext uri="{BB962C8B-B14F-4D97-AF65-F5344CB8AC3E}">
        <p14:creationId xmlns:p14="http://schemas.microsoft.com/office/powerpoint/2010/main" val="348762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4156-EA18-A1B9-7AE6-1B5D8202A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D85D3B-03E7-517A-9696-C66122070C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598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30216F-9440-B4B0-E5A3-3AD001C5EF7A}"/>
              </a:ext>
            </a:extLst>
          </p:cNvPr>
          <p:cNvSpPr>
            <a:spLocks noGrp="1"/>
          </p:cNvSpPr>
          <p:nvPr>
            <p:ph type="title"/>
          </p:nvPr>
        </p:nvSpPr>
        <p:spPr/>
        <p:txBody>
          <a:bodyPr/>
          <a:lstStyle/>
          <a:p>
            <a:r>
              <a:rPr lang="en-US" dirty="0"/>
              <a:t>TABLE OF CONTENTS</a:t>
            </a:r>
          </a:p>
        </p:txBody>
      </p:sp>
      <p:sp>
        <p:nvSpPr>
          <p:cNvPr id="11" name="TextBox 10">
            <a:extLst>
              <a:ext uri="{FF2B5EF4-FFF2-40B4-BE49-F238E27FC236}">
                <a16:creationId xmlns:a16="http://schemas.microsoft.com/office/drawing/2014/main" id="{81707344-4360-C75F-8EB1-A693F8B430A8}"/>
              </a:ext>
            </a:extLst>
          </p:cNvPr>
          <p:cNvSpPr txBox="1"/>
          <p:nvPr/>
        </p:nvSpPr>
        <p:spPr>
          <a:xfrm>
            <a:off x="1295399" y="1805049"/>
            <a:ext cx="7735389" cy="4524315"/>
          </a:xfrm>
          <a:prstGeom prst="rect">
            <a:avLst/>
          </a:prstGeom>
          <a:noFill/>
        </p:spPr>
        <p:txBody>
          <a:bodyPr wrap="square" rtlCol="0">
            <a:spAutoFit/>
          </a:bodyPr>
          <a:lstStyle/>
          <a:p>
            <a:r>
              <a:rPr lang="en-US" dirty="0">
                <a:hlinkClick r:id="rId2" action="ppaction://hlinksldjump"/>
              </a:rPr>
              <a:t>Document Version Control</a:t>
            </a:r>
            <a:endParaRPr lang="en-US" dirty="0"/>
          </a:p>
          <a:p>
            <a:pPr marL="342900" indent="-342900">
              <a:buFont typeface="+mj-lt"/>
              <a:buAutoNum type="arabicPeriod"/>
            </a:pPr>
            <a:r>
              <a:rPr lang="en-US" dirty="0">
                <a:hlinkClick r:id="rId3" action="ppaction://hlinksldjump"/>
              </a:rPr>
              <a:t>Introduction</a:t>
            </a:r>
            <a:endParaRPr lang="en-US" dirty="0"/>
          </a:p>
          <a:p>
            <a:pPr marL="342900" indent="-342900">
              <a:buFont typeface="+mj-lt"/>
              <a:buAutoNum type="arabicPeriod"/>
            </a:pPr>
            <a:r>
              <a:rPr lang="en-US" dirty="0">
                <a:hlinkClick r:id="rId4" action="ppaction://hlinksldjump"/>
              </a:rPr>
              <a:t>Architecture</a:t>
            </a:r>
            <a:endParaRPr lang="en-US" dirty="0"/>
          </a:p>
          <a:p>
            <a:pPr marL="800100" lvl="1" indent="-342900">
              <a:buFont typeface="+mj-lt"/>
              <a:buAutoNum type="arabicPeriod"/>
            </a:pPr>
            <a:r>
              <a:rPr lang="en-US" dirty="0">
                <a:hlinkClick r:id="rId5" action="ppaction://hlinksldjump"/>
              </a:rPr>
              <a:t>Data Description</a:t>
            </a:r>
            <a:endParaRPr lang="en-US" dirty="0"/>
          </a:p>
          <a:p>
            <a:pPr marL="800100" lvl="1" indent="-342900">
              <a:buFont typeface="+mj-lt"/>
              <a:buAutoNum type="arabicPeriod"/>
            </a:pPr>
            <a:r>
              <a:rPr lang="en-US" dirty="0">
                <a:hlinkClick r:id="rId6" action="ppaction://hlinksldjump"/>
              </a:rPr>
              <a:t>Architecture Description</a:t>
            </a:r>
            <a:endParaRPr lang="en-US" dirty="0"/>
          </a:p>
          <a:p>
            <a:pPr marL="800100" lvl="1" indent="-342900">
              <a:buFont typeface="+mj-lt"/>
              <a:buAutoNum type="arabicPeriod"/>
            </a:pPr>
            <a:r>
              <a:rPr lang="en-US" dirty="0">
                <a:hlinkClick r:id="rId7" action="ppaction://hlinksldjump"/>
              </a:rPr>
              <a:t>Architecture Description</a:t>
            </a:r>
            <a:endParaRPr lang="en-US" dirty="0"/>
          </a:p>
          <a:p>
            <a:pPr marL="800100" lvl="1" indent="-342900">
              <a:buFont typeface="+mj-lt"/>
              <a:buAutoNum type="arabicPeriod"/>
            </a:pPr>
            <a:r>
              <a:rPr lang="en-US" dirty="0">
                <a:hlinkClick r:id="rId7" action="ppaction://hlinksldjump"/>
              </a:rPr>
              <a:t>Architecture Description</a:t>
            </a:r>
            <a:r>
              <a:rPr lang="en-US" dirty="0"/>
              <a:t>- Data Gathering , Cleaning , Analysis</a:t>
            </a:r>
          </a:p>
          <a:p>
            <a:pPr marL="800100" lvl="1" indent="-342900">
              <a:buFont typeface="+mj-lt"/>
              <a:buAutoNum type="arabicPeriod"/>
            </a:pPr>
            <a:r>
              <a:rPr lang="en-US" dirty="0">
                <a:hlinkClick r:id="rId8" action="ppaction://hlinksldjump"/>
              </a:rPr>
              <a:t>Architecture Description</a:t>
            </a:r>
            <a:r>
              <a:rPr lang="en-US" dirty="0"/>
              <a:t>- Reporting &amp; Modelling</a:t>
            </a:r>
          </a:p>
          <a:p>
            <a:pPr marL="800100" lvl="1" indent="-342900">
              <a:buFont typeface="+mj-lt"/>
              <a:buAutoNum type="arabicPeriod"/>
            </a:pPr>
            <a:r>
              <a:rPr lang="en-US" dirty="0">
                <a:hlinkClick r:id="rId9" action="ppaction://hlinksldjump"/>
              </a:rPr>
              <a:t>Architecture Description</a:t>
            </a:r>
            <a:r>
              <a:rPr lang="en-US" dirty="0"/>
              <a:t>- Deployment</a:t>
            </a:r>
          </a:p>
          <a:p>
            <a:pPr marL="800100" lvl="1" indent="-342900">
              <a:buFont typeface="+mj-lt"/>
              <a:buAutoNum type="arabicPeriod"/>
            </a:pPr>
            <a:endParaRPr lang="en-US" dirty="0"/>
          </a:p>
          <a:p>
            <a:pPr lvl="1"/>
            <a:endParaRPr lang="en-US" dirty="0"/>
          </a:p>
          <a:p>
            <a:pPr marL="800100" lvl="1" indent="-342900">
              <a:buFont typeface="+mj-lt"/>
              <a:buAutoNum type="arabicPeriod"/>
            </a:pPr>
            <a:endParaRPr lang="en-US" dirty="0"/>
          </a:p>
          <a:p>
            <a:pPr marL="342900" indent="-342900">
              <a:buFont typeface="+mj-lt"/>
              <a:buAutoNum type="arabicPeriod"/>
            </a:pPr>
            <a:endParaRPr lang="en-US" dirty="0"/>
          </a:p>
          <a:p>
            <a:pPr marL="800100" lvl="1"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04779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95" y="-699654"/>
            <a:ext cx="9601200" cy="1143000"/>
          </a:xfrm>
        </p:spPr>
        <p:txBody>
          <a:bodyPr>
            <a:normAutofit/>
          </a:bodyPr>
          <a:lstStyle/>
          <a:p>
            <a:r>
              <a:rPr lang="en-US" sz="2000" dirty="0"/>
              <a:t>DOCUMENT VERSION CONTROL</a:t>
            </a:r>
          </a:p>
        </p:txBody>
      </p:sp>
      <p:graphicFrame>
        <p:nvGraphicFramePr>
          <p:cNvPr id="4" name="Table 4">
            <a:extLst>
              <a:ext uri="{FF2B5EF4-FFF2-40B4-BE49-F238E27FC236}">
                <a16:creationId xmlns:a16="http://schemas.microsoft.com/office/drawing/2014/main" id="{97CD4B18-E517-8E58-97AC-79ADCAAF0A75}"/>
              </a:ext>
            </a:extLst>
          </p:cNvPr>
          <p:cNvGraphicFramePr>
            <a:graphicFrameLocks noGrp="1"/>
          </p:cNvGraphicFramePr>
          <p:nvPr>
            <p:ph idx="1"/>
            <p:extLst>
              <p:ext uri="{D42A27DB-BD31-4B8C-83A1-F6EECF244321}">
                <p14:modId xmlns:p14="http://schemas.microsoft.com/office/powerpoint/2010/main" val="2642836716"/>
              </p:ext>
            </p:extLst>
          </p:nvPr>
        </p:nvGraphicFramePr>
        <p:xfrm>
          <a:off x="1105395" y="481446"/>
          <a:ext cx="9601200" cy="163068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Description</a:t>
                      </a:r>
                    </a:p>
                  </a:txBody>
                  <a:tcPr/>
                </a:tc>
                <a:tc>
                  <a:txBody>
                    <a:bodyPr/>
                    <a:lstStyle/>
                    <a:p>
                      <a:r>
                        <a:rPr lang="en-US" sz="1400" dirty="0"/>
                        <a:t>Author</a:t>
                      </a:r>
                    </a:p>
                  </a:txBody>
                  <a:tcPr/>
                </a:tc>
                <a:extLst>
                  <a:ext uri="{0D108BD9-81ED-4DB2-BD59-A6C34878D82A}">
                    <a16:rowId xmlns:a16="http://schemas.microsoft.com/office/drawing/2014/main" val="4049625351"/>
                  </a:ext>
                </a:extLst>
              </a:tr>
              <a:tr h="370840">
                <a:tc>
                  <a:txBody>
                    <a:bodyPr/>
                    <a:lstStyle/>
                    <a:p>
                      <a:r>
                        <a:rPr lang="en-US" sz="1400" dirty="0"/>
                        <a:t>May 30, 2022</a:t>
                      </a:r>
                    </a:p>
                  </a:txBody>
                  <a:tcPr/>
                </a:tc>
                <a:tc>
                  <a:txBody>
                    <a:bodyPr/>
                    <a:lstStyle/>
                    <a:p>
                      <a:r>
                        <a:rPr lang="en-US" sz="1400" dirty="0"/>
                        <a:t>1.0</a:t>
                      </a:r>
                    </a:p>
                  </a:txBody>
                  <a:tcPr/>
                </a:tc>
                <a:tc>
                  <a:txBody>
                    <a:bodyPr/>
                    <a:lstStyle/>
                    <a:p>
                      <a:r>
                        <a:rPr lang="en-US" sz="1400" dirty="0"/>
                        <a:t>Introduction,</a:t>
                      </a:r>
                    </a:p>
                    <a:p>
                      <a:r>
                        <a:rPr lang="en-US" sz="1400" dirty="0"/>
                        <a:t>Architecture</a:t>
                      </a:r>
                    </a:p>
                  </a:txBody>
                  <a:tcPr/>
                </a:tc>
                <a:tc>
                  <a:txBody>
                    <a:bodyPr/>
                    <a:lstStyle/>
                    <a:p>
                      <a:r>
                        <a:rPr lang="en-US" sz="1400" dirty="0"/>
                        <a:t>Akanchha Bagla</a:t>
                      </a:r>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r h="37084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993828352"/>
                  </a:ext>
                </a:extLst>
              </a:tr>
            </a:tbl>
          </a:graphicData>
        </a:graphic>
      </p:graphicFrame>
      <p:sp>
        <p:nvSpPr>
          <p:cNvPr id="6" name="Title 1">
            <a:extLst>
              <a:ext uri="{FF2B5EF4-FFF2-40B4-BE49-F238E27FC236}">
                <a16:creationId xmlns:a16="http://schemas.microsoft.com/office/drawing/2014/main" id="{CC583B06-2869-9664-3364-CA9462F0E83B}"/>
              </a:ext>
            </a:extLst>
          </p:cNvPr>
          <p:cNvSpPr txBox="1">
            <a:spLocks/>
          </p:cNvSpPr>
          <p:nvPr/>
        </p:nvSpPr>
        <p:spPr>
          <a:xfrm>
            <a:off x="1105395" y="1540626"/>
            <a:ext cx="96012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sz="2000" dirty="0"/>
              <a:t>REVIEW</a:t>
            </a:r>
          </a:p>
        </p:txBody>
      </p:sp>
      <p:graphicFrame>
        <p:nvGraphicFramePr>
          <p:cNvPr id="8" name="Table 4">
            <a:extLst>
              <a:ext uri="{FF2B5EF4-FFF2-40B4-BE49-F238E27FC236}">
                <a16:creationId xmlns:a16="http://schemas.microsoft.com/office/drawing/2014/main" id="{2B83D14A-0BC4-2611-21D1-975735295994}"/>
              </a:ext>
            </a:extLst>
          </p:cNvPr>
          <p:cNvGraphicFramePr>
            <a:graphicFrameLocks/>
          </p:cNvGraphicFramePr>
          <p:nvPr>
            <p:extLst>
              <p:ext uri="{D42A27DB-BD31-4B8C-83A1-F6EECF244321}">
                <p14:modId xmlns:p14="http://schemas.microsoft.com/office/powerpoint/2010/main" val="465692713"/>
              </p:ext>
            </p:extLst>
          </p:nvPr>
        </p:nvGraphicFramePr>
        <p:xfrm>
          <a:off x="1105395" y="2683626"/>
          <a:ext cx="9601200" cy="148336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Reviewer</a:t>
                      </a:r>
                    </a:p>
                  </a:txBody>
                  <a:tcPr/>
                </a:tc>
                <a:tc>
                  <a:txBody>
                    <a:bodyPr/>
                    <a:lstStyle/>
                    <a:p>
                      <a:r>
                        <a:rPr lang="en-US" sz="1400" dirty="0"/>
                        <a:t>Comments</a:t>
                      </a:r>
                    </a:p>
                  </a:txBody>
                  <a:tcPr/>
                </a:tc>
                <a:extLst>
                  <a:ext uri="{0D108BD9-81ED-4DB2-BD59-A6C34878D82A}">
                    <a16:rowId xmlns:a16="http://schemas.microsoft.com/office/drawing/2014/main" val="4049625351"/>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657279212"/>
                  </a:ext>
                </a:extLst>
              </a:tr>
            </a:tbl>
          </a:graphicData>
        </a:graphic>
      </p:graphicFrame>
      <p:sp>
        <p:nvSpPr>
          <p:cNvPr id="9" name="Title 1">
            <a:extLst>
              <a:ext uri="{FF2B5EF4-FFF2-40B4-BE49-F238E27FC236}">
                <a16:creationId xmlns:a16="http://schemas.microsoft.com/office/drawing/2014/main" id="{93F9B7F9-9942-AC9F-C6DD-45FCED48691F}"/>
              </a:ext>
            </a:extLst>
          </p:cNvPr>
          <p:cNvSpPr txBox="1">
            <a:spLocks/>
          </p:cNvSpPr>
          <p:nvPr/>
        </p:nvSpPr>
        <p:spPr>
          <a:xfrm>
            <a:off x="1105395" y="3673633"/>
            <a:ext cx="96012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sz="2000" dirty="0"/>
              <a:t>APPROVAL</a:t>
            </a:r>
          </a:p>
        </p:txBody>
      </p:sp>
      <p:graphicFrame>
        <p:nvGraphicFramePr>
          <p:cNvPr id="10" name="Table 4">
            <a:extLst>
              <a:ext uri="{FF2B5EF4-FFF2-40B4-BE49-F238E27FC236}">
                <a16:creationId xmlns:a16="http://schemas.microsoft.com/office/drawing/2014/main" id="{17F352E3-12A4-E8DD-F17F-D2B3B3F91B90}"/>
              </a:ext>
            </a:extLst>
          </p:cNvPr>
          <p:cNvGraphicFramePr>
            <a:graphicFrameLocks/>
          </p:cNvGraphicFramePr>
          <p:nvPr>
            <p:extLst>
              <p:ext uri="{D42A27DB-BD31-4B8C-83A1-F6EECF244321}">
                <p14:modId xmlns:p14="http://schemas.microsoft.com/office/powerpoint/2010/main" val="871952366"/>
              </p:ext>
            </p:extLst>
          </p:nvPr>
        </p:nvGraphicFramePr>
        <p:xfrm>
          <a:off x="1105395" y="4816633"/>
          <a:ext cx="9601200" cy="1112520"/>
        </p:xfrm>
        <a:graphic>
          <a:graphicData uri="http://schemas.openxmlformats.org/drawingml/2006/table">
            <a:tbl>
              <a:tblPr firstRow="1" bandRow="1">
                <a:tableStyleId>{B301B821-A1FF-4177-AEE7-76D212191A09}</a:tableStyleId>
              </a:tblPr>
              <a:tblGrid>
                <a:gridCol w="2400300">
                  <a:extLst>
                    <a:ext uri="{9D8B030D-6E8A-4147-A177-3AD203B41FA5}">
                      <a16:colId xmlns:a16="http://schemas.microsoft.com/office/drawing/2014/main" val="3732819450"/>
                    </a:ext>
                  </a:extLst>
                </a:gridCol>
                <a:gridCol w="2400300">
                  <a:extLst>
                    <a:ext uri="{9D8B030D-6E8A-4147-A177-3AD203B41FA5}">
                      <a16:colId xmlns:a16="http://schemas.microsoft.com/office/drawing/2014/main" val="1732908619"/>
                    </a:ext>
                  </a:extLst>
                </a:gridCol>
                <a:gridCol w="2400300">
                  <a:extLst>
                    <a:ext uri="{9D8B030D-6E8A-4147-A177-3AD203B41FA5}">
                      <a16:colId xmlns:a16="http://schemas.microsoft.com/office/drawing/2014/main" val="2473449552"/>
                    </a:ext>
                  </a:extLst>
                </a:gridCol>
                <a:gridCol w="2400300">
                  <a:extLst>
                    <a:ext uri="{9D8B030D-6E8A-4147-A177-3AD203B41FA5}">
                      <a16:colId xmlns:a16="http://schemas.microsoft.com/office/drawing/2014/main" val="1470987101"/>
                    </a:ext>
                  </a:extLst>
                </a:gridCol>
              </a:tblGrid>
              <a:tr h="370840">
                <a:tc>
                  <a:txBody>
                    <a:bodyPr/>
                    <a:lstStyle/>
                    <a:p>
                      <a:r>
                        <a:rPr lang="en-US" sz="1400" dirty="0"/>
                        <a:t>Date Issued</a:t>
                      </a:r>
                    </a:p>
                  </a:txBody>
                  <a:tcPr/>
                </a:tc>
                <a:tc>
                  <a:txBody>
                    <a:bodyPr/>
                    <a:lstStyle/>
                    <a:p>
                      <a:r>
                        <a:rPr lang="en-US" sz="1400" dirty="0"/>
                        <a:t>Version</a:t>
                      </a:r>
                    </a:p>
                  </a:txBody>
                  <a:tcPr/>
                </a:tc>
                <a:tc>
                  <a:txBody>
                    <a:bodyPr/>
                    <a:lstStyle/>
                    <a:p>
                      <a:r>
                        <a:rPr lang="en-US" sz="1400" dirty="0"/>
                        <a:t>Approved By</a:t>
                      </a:r>
                    </a:p>
                  </a:txBody>
                  <a:tcPr/>
                </a:tc>
                <a:tc>
                  <a:txBody>
                    <a:bodyPr/>
                    <a:lstStyle/>
                    <a:p>
                      <a:r>
                        <a:rPr lang="en-US" sz="1400" dirty="0"/>
                        <a:t>Comments</a:t>
                      </a:r>
                    </a:p>
                  </a:txBody>
                  <a:tcPr/>
                </a:tc>
                <a:extLst>
                  <a:ext uri="{0D108BD9-81ED-4DB2-BD59-A6C34878D82A}">
                    <a16:rowId xmlns:a16="http://schemas.microsoft.com/office/drawing/2014/main" val="4049625351"/>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1156291"/>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686229781"/>
                  </a:ext>
                </a:extLst>
              </a:tr>
            </a:tbl>
          </a:graphicData>
        </a:graphic>
      </p:graphicFrame>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1. Introduction</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buNone/>
            </a:pPr>
            <a:r>
              <a:rPr lang="en-US" sz="1600" b="1" u="sng" dirty="0"/>
              <a:t>1.1 What is Low-Level design document?</a:t>
            </a:r>
          </a:p>
          <a:p>
            <a:pPr marL="45720" indent="0">
              <a:buNone/>
            </a:pPr>
            <a:r>
              <a:rPr lang="en-US" sz="1600" dirty="0"/>
              <a:t>The goal of the LDD or Low-level design document (LLDD) is to give the internal logic design of the</a:t>
            </a:r>
          </a:p>
          <a:p>
            <a:pPr marL="45720" indent="0">
              <a:buNone/>
            </a:pPr>
            <a:r>
              <a:rPr lang="en-US" sz="1600" dirty="0"/>
              <a:t>actual program code for the wine review analysis. LDD describes the class diagrams</a:t>
            </a:r>
          </a:p>
          <a:p>
            <a:pPr marL="45720" indent="0">
              <a:buNone/>
            </a:pPr>
            <a:r>
              <a:rPr lang="en-US" sz="1600" dirty="0"/>
              <a:t>with the methods and relations between classes and programs specs. It describes the modules so</a:t>
            </a:r>
          </a:p>
          <a:p>
            <a:pPr marL="45720" indent="0">
              <a:buNone/>
            </a:pPr>
            <a:r>
              <a:rPr lang="en-US" sz="1600" dirty="0"/>
              <a:t>that the programmer can directly code the program from the document.</a:t>
            </a:r>
          </a:p>
          <a:p>
            <a:pPr marL="45720" indent="0">
              <a:buNone/>
            </a:pPr>
            <a:r>
              <a:rPr lang="en-US" sz="1600" b="1" u="sng" dirty="0"/>
              <a:t>1.2 Scope</a:t>
            </a:r>
          </a:p>
          <a:p>
            <a:pPr marL="45720" indent="0">
              <a:buNone/>
            </a:pPr>
            <a:r>
              <a:rPr lang="en-US" sz="1600" dirty="0"/>
              <a:t>Low-level design (LLD) is a component-level design process that follows a step-by-step refinement</a:t>
            </a:r>
          </a:p>
          <a:p>
            <a:pPr marL="45720" indent="0">
              <a:buNone/>
            </a:pPr>
            <a:r>
              <a:rPr lang="en-US" sz="1600" dirty="0"/>
              <a:t>process. The process can be used for designing data structures, required software architecture,</a:t>
            </a:r>
          </a:p>
          <a:p>
            <a:pPr marL="45720" indent="0">
              <a:buNone/>
            </a:pPr>
            <a:r>
              <a:rPr lang="en-US" sz="1600" dirty="0"/>
              <a:t>source code and ultimately, performance algorithms. Overall, the data organization may be</a:t>
            </a:r>
          </a:p>
          <a:p>
            <a:pPr marL="45720" indent="0">
              <a:buNone/>
            </a:pPr>
            <a:r>
              <a:rPr lang="en-US" sz="1600" dirty="0"/>
              <a:t>defined during requirement analysis and then refined during data design work.</a:t>
            </a:r>
          </a:p>
        </p:txBody>
      </p:sp>
    </p:spTree>
    <p:extLst>
      <p:ext uri="{BB962C8B-B14F-4D97-AF65-F5344CB8AC3E}">
        <p14:creationId xmlns:p14="http://schemas.microsoft.com/office/powerpoint/2010/main" val="148980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lnSpc>
                <a:spcPct val="100000"/>
              </a:lnSpc>
              <a:spcBef>
                <a:spcPts val="1000"/>
              </a:spcBef>
              <a:buNone/>
            </a:pPr>
            <a:endParaRPr lang="en-US" sz="1400" dirty="0"/>
          </a:p>
          <a:p>
            <a:pPr marL="45720" indent="0">
              <a:buNone/>
            </a:pPr>
            <a:endParaRPr lang="en-US" sz="1600" dirty="0"/>
          </a:p>
        </p:txBody>
      </p:sp>
      <p:pic>
        <p:nvPicPr>
          <p:cNvPr id="6" name="Picture 5">
            <a:extLst>
              <a:ext uri="{FF2B5EF4-FFF2-40B4-BE49-F238E27FC236}">
                <a16:creationId xmlns:a16="http://schemas.microsoft.com/office/drawing/2014/main" id="{EC3A91AC-0A37-D335-41C7-274CBF4576BB}"/>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999" t="10380" r="1743" b="3315"/>
          <a:stretch/>
        </p:blipFill>
        <p:spPr>
          <a:xfrm>
            <a:off x="3127169" y="1416132"/>
            <a:ext cx="5937662" cy="4025735"/>
          </a:xfrm>
          <a:prstGeom prst="rect">
            <a:avLst/>
          </a:prstGeom>
        </p:spPr>
      </p:pic>
    </p:spTree>
    <p:extLst>
      <p:ext uri="{BB962C8B-B14F-4D97-AF65-F5344CB8AC3E}">
        <p14:creationId xmlns:p14="http://schemas.microsoft.com/office/powerpoint/2010/main" val="34830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530933"/>
          </a:xfrm>
        </p:spPr>
        <p:txBody>
          <a:bodyPr>
            <a:noAutofit/>
          </a:bodyPr>
          <a:lstStyle/>
          <a:p>
            <a:pPr marL="45720" indent="0">
              <a:lnSpc>
                <a:spcPct val="100000"/>
              </a:lnSpc>
              <a:spcBef>
                <a:spcPts val="1000"/>
              </a:spcBef>
              <a:buNone/>
            </a:pPr>
            <a:r>
              <a:rPr lang="en-US" sz="1600" b="1" u="sng" dirty="0"/>
              <a:t>2.1 Data Description:</a:t>
            </a:r>
          </a:p>
          <a:p>
            <a:pPr marL="45720" indent="0">
              <a:lnSpc>
                <a:spcPct val="100000"/>
              </a:lnSpc>
              <a:spcBef>
                <a:spcPts val="1000"/>
              </a:spcBef>
              <a:buNone/>
            </a:pPr>
            <a:r>
              <a:rPr lang="en-US" sz="1600" dirty="0"/>
              <a:t>The Wine Dataset columns:</a:t>
            </a:r>
          </a:p>
          <a:p>
            <a:pPr>
              <a:lnSpc>
                <a:spcPct val="100000"/>
              </a:lnSpc>
              <a:spcBef>
                <a:spcPts val="1000"/>
              </a:spcBef>
            </a:pPr>
            <a:r>
              <a:rPr lang="en-US" sz="1400" b="1" u="sng" dirty="0"/>
              <a:t>Country: </a:t>
            </a:r>
            <a:r>
              <a:rPr lang="en-US" sz="1400" dirty="0"/>
              <a:t>The Country where the wine is sourced from.</a:t>
            </a:r>
          </a:p>
          <a:p>
            <a:pPr>
              <a:lnSpc>
                <a:spcPct val="100000"/>
              </a:lnSpc>
              <a:spcBef>
                <a:spcPts val="1000"/>
              </a:spcBef>
            </a:pPr>
            <a:r>
              <a:rPr lang="en-US" sz="1400" b="1" u="sng" dirty="0"/>
              <a:t>Description: </a:t>
            </a:r>
            <a:r>
              <a:rPr lang="en-US" sz="1400" dirty="0"/>
              <a:t>How the wine smells,  swirls, tastes and the flavors.</a:t>
            </a:r>
          </a:p>
          <a:p>
            <a:pPr>
              <a:lnSpc>
                <a:spcPct val="100000"/>
              </a:lnSpc>
              <a:spcBef>
                <a:spcPts val="1000"/>
              </a:spcBef>
            </a:pPr>
            <a:r>
              <a:rPr lang="en-US" sz="1400" b="1" u="sng" dirty="0"/>
              <a:t>Designation</a:t>
            </a:r>
            <a:r>
              <a:rPr lang="en-US" sz="1400" dirty="0"/>
              <a:t>: Way to identify the wine types depending on grape variety or style.</a:t>
            </a:r>
          </a:p>
          <a:p>
            <a:pPr>
              <a:lnSpc>
                <a:spcPct val="100000"/>
              </a:lnSpc>
              <a:spcBef>
                <a:spcPts val="1000"/>
              </a:spcBef>
            </a:pPr>
            <a:r>
              <a:rPr lang="en-US" sz="1400" b="1" u="sng" dirty="0"/>
              <a:t>Points:  </a:t>
            </a:r>
            <a:r>
              <a:rPr lang="en-US" sz="1400" b="1" dirty="0"/>
              <a:t>95-100 Classic</a:t>
            </a:r>
            <a:r>
              <a:rPr lang="en-US" sz="1400" dirty="0"/>
              <a:t>: a great wine, </a:t>
            </a:r>
            <a:r>
              <a:rPr lang="en-US" sz="1400" b="1" dirty="0"/>
              <a:t>90-94 Outstanding</a:t>
            </a:r>
            <a:r>
              <a:rPr lang="en-US" sz="1400" dirty="0"/>
              <a:t>: a wine of superior character and style, </a:t>
            </a:r>
            <a:r>
              <a:rPr lang="en-US" sz="1400" b="1" dirty="0"/>
              <a:t>85-89 Very good: </a:t>
            </a:r>
            <a:r>
              <a:rPr lang="en-US" sz="1400" dirty="0"/>
              <a:t>a wine with special qualities, </a:t>
            </a:r>
            <a:r>
              <a:rPr lang="en-US" sz="1400" b="1" dirty="0"/>
              <a:t>80-84 Good: </a:t>
            </a:r>
            <a:r>
              <a:rPr lang="en-US" sz="1400" dirty="0"/>
              <a:t>a solid, well-made wine.</a:t>
            </a:r>
          </a:p>
          <a:p>
            <a:pPr>
              <a:lnSpc>
                <a:spcPct val="100000"/>
              </a:lnSpc>
              <a:spcBef>
                <a:spcPts val="1000"/>
              </a:spcBef>
            </a:pPr>
            <a:r>
              <a:rPr lang="en-US" sz="1400" b="1" u="sng" dirty="0"/>
              <a:t>Price: </a:t>
            </a:r>
            <a:r>
              <a:rPr lang="en-US" sz="1400" dirty="0"/>
              <a:t> Price of the wine </a:t>
            </a:r>
          </a:p>
          <a:p>
            <a:pPr>
              <a:lnSpc>
                <a:spcPct val="100000"/>
              </a:lnSpc>
              <a:spcBef>
                <a:spcPts val="1000"/>
              </a:spcBef>
            </a:pPr>
            <a:r>
              <a:rPr lang="en-US" sz="1400" b="1" u="sng" dirty="0"/>
              <a:t>Province: </a:t>
            </a:r>
            <a:r>
              <a:rPr lang="en-US" sz="1400" dirty="0"/>
              <a:t> The province where wine is produced.</a:t>
            </a:r>
            <a:endParaRPr lang="en-US" sz="1400" b="1" u="sng" dirty="0"/>
          </a:p>
          <a:p>
            <a:pPr>
              <a:lnSpc>
                <a:spcPct val="100000"/>
              </a:lnSpc>
              <a:spcBef>
                <a:spcPts val="1000"/>
              </a:spcBef>
            </a:pPr>
            <a:r>
              <a:rPr lang="en-US" sz="1400" b="1" u="sng" dirty="0"/>
              <a:t>Region_1 : </a:t>
            </a:r>
            <a:r>
              <a:rPr lang="en-US" sz="1400" dirty="0"/>
              <a:t> The region where wine is produced.</a:t>
            </a:r>
            <a:endParaRPr lang="en-US" sz="1400" b="1" u="sng" dirty="0"/>
          </a:p>
          <a:p>
            <a:pPr>
              <a:lnSpc>
                <a:spcPct val="100000"/>
              </a:lnSpc>
              <a:spcBef>
                <a:spcPts val="1000"/>
              </a:spcBef>
            </a:pPr>
            <a:r>
              <a:rPr lang="en-US" sz="1400" b="1" u="sng" dirty="0"/>
              <a:t>Region_2:</a:t>
            </a:r>
            <a:r>
              <a:rPr lang="en-US" sz="1400" dirty="0"/>
              <a:t> The sub-region where wine is produced.  </a:t>
            </a:r>
            <a:endParaRPr lang="en-US" sz="1400" b="1" u="sng" dirty="0"/>
          </a:p>
          <a:p>
            <a:pPr>
              <a:lnSpc>
                <a:spcPct val="100000"/>
              </a:lnSpc>
              <a:spcBef>
                <a:spcPts val="1000"/>
              </a:spcBef>
            </a:pPr>
            <a:r>
              <a:rPr lang="en-US" sz="1400" b="1" u="sng" dirty="0"/>
              <a:t>Taster Name:</a:t>
            </a:r>
            <a:r>
              <a:rPr lang="en-US" sz="1400" dirty="0"/>
              <a:t> The name of the taster/ sommelier.</a:t>
            </a:r>
            <a:endParaRPr lang="en-US" sz="1400" b="1" u="sng" dirty="0"/>
          </a:p>
          <a:p>
            <a:pPr>
              <a:lnSpc>
                <a:spcPct val="100000"/>
              </a:lnSpc>
              <a:spcBef>
                <a:spcPts val="1000"/>
              </a:spcBef>
            </a:pPr>
            <a:r>
              <a:rPr lang="en-US" sz="1400" b="1" u="sng" dirty="0"/>
              <a:t>Taster Twitter handle: </a:t>
            </a:r>
            <a:r>
              <a:rPr lang="en-US" sz="1400" dirty="0"/>
              <a:t> Twitter account name of the tasters.</a:t>
            </a:r>
            <a:endParaRPr lang="en-US" sz="1400" b="1" u="sng" dirty="0"/>
          </a:p>
          <a:p>
            <a:pPr>
              <a:lnSpc>
                <a:spcPct val="100000"/>
              </a:lnSpc>
              <a:spcBef>
                <a:spcPts val="1000"/>
              </a:spcBef>
            </a:pPr>
            <a:r>
              <a:rPr lang="en-US" sz="1400" b="1" u="sng" dirty="0"/>
              <a:t>Title:</a:t>
            </a:r>
            <a:r>
              <a:rPr lang="en-US" sz="1400" dirty="0"/>
              <a:t> Name and year of the wine.</a:t>
            </a:r>
            <a:endParaRPr lang="en-US" sz="1400" b="1" u="sng" dirty="0"/>
          </a:p>
          <a:p>
            <a:pPr>
              <a:lnSpc>
                <a:spcPct val="100000"/>
              </a:lnSpc>
              <a:spcBef>
                <a:spcPts val="1000"/>
              </a:spcBef>
            </a:pPr>
            <a:r>
              <a:rPr lang="en-US" sz="1400" b="1" u="sng" dirty="0"/>
              <a:t>Variety:</a:t>
            </a:r>
            <a:r>
              <a:rPr lang="en-US" sz="1400" dirty="0"/>
              <a:t> Type of wine depending on its description of taste and flavor.</a:t>
            </a:r>
            <a:endParaRPr lang="en-US" sz="1400" b="1" u="sng" dirty="0"/>
          </a:p>
          <a:p>
            <a:pPr>
              <a:lnSpc>
                <a:spcPct val="100000"/>
              </a:lnSpc>
              <a:spcBef>
                <a:spcPts val="1000"/>
              </a:spcBef>
            </a:pPr>
            <a:r>
              <a:rPr lang="en-US" sz="1400" b="1" u="sng" dirty="0"/>
              <a:t>Winery: </a:t>
            </a:r>
            <a:r>
              <a:rPr lang="en-US" sz="1400" dirty="0"/>
              <a:t> The origin of wine, a place where it was grown and fermented, the start to end process.</a:t>
            </a:r>
            <a:endParaRPr lang="en-US" sz="1400" b="1" u="sng" dirty="0"/>
          </a:p>
          <a:p>
            <a:pPr>
              <a:lnSpc>
                <a:spcPct val="100000"/>
              </a:lnSpc>
              <a:spcBef>
                <a:spcPts val="1000"/>
              </a:spcBef>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
        <p:nvSpPr>
          <p:cNvPr id="7" name="Right Brace 6">
            <a:extLst>
              <a:ext uri="{FF2B5EF4-FFF2-40B4-BE49-F238E27FC236}">
                <a16:creationId xmlns:a16="http://schemas.microsoft.com/office/drawing/2014/main" id="{0BCFED41-BB63-08B6-AF1D-9409A0BE652B}"/>
              </a:ext>
            </a:extLst>
          </p:cNvPr>
          <p:cNvSpPr/>
          <p:nvPr/>
        </p:nvSpPr>
        <p:spPr>
          <a:xfrm>
            <a:off x="4570217" y="3428999"/>
            <a:ext cx="227414" cy="8104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2845D58-EC4C-7BD4-D3B4-DB93074622A9}"/>
              </a:ext>
            </a:extLst>
          </p:cNvPr>
          <p:cNvSpPr txBox="1"/>
          <p:nvPr/>
        </p:nvSpPr>
        <p:spPr>
          <a:xfrm>
            <a:off x="4904508" y="3695744"/>
            <a:ext cx="2489863" cy="276999"/>
          </a:xfrm>
          <a:prstGeom prst="rect">
            <a:avLst/>
          </a:prstGeom>
          <a:noFill/>
        </p:spPr>
        <p:txBody>
          <a:bodyPr wrap="square" rtlCol="0">
            <a:spAutoFit/>
          </a:bodyPr>
          <a:lstStyle/>
          <a:p>
            <a:r>
              <a:rPr lang="en-US" sz="1200" dirty="0"/>
              <a:t>Only available for few Countries</a:t>
            </a:r>
          </a:p>
        </p:txBody>
      </p:sp>
    </p:spTree>
    <p:extLst>
      <p:ext uri="{BB962C8B-B14F-4D97-AF65-F5344CB8AC3E}">
        <p14:creationId xmlns:p14="http://schemas.microsoft.com/office/powerpoint/2010/main" val="17744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115298"/>
          </a:xfrm>
        </p:spPr>
        <p:txBody>
          <a:bodyPr>
            <a:noAutofit/>
          </a:bodyPr>
          <a:lstStyle/>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
        <p:nvSpPr>
          <p:cNvPr id="4" name="TextBox 3">
            <a:extLst>
              <a:ext uri="{FF2B5EF4-FFF2-40B4-BE49-F238E27FC236}">
                <a16:creationId xmlns:a16="http://schemas.microsoft.com/office/drawing/2014/main" id="{3277FDA8-4E79-3BDC-660F-C17D1CD0418E}"/>
              </a:ext>
            </a:extLst>
          </p:cNvPr>
          <p:cNvSpPr txBox="1"/>
          <p:nvPr/>
        </p:nvSpPr>
        <p:spPr>
          <a:xfrm>
            <a:off x="226620" y="681633"/>
            <a:ext cx="11091553" cy="369332"/>
          </a:xfrm>
          <a:prstGeom prst="rect">
            <a:avLst/>
          </a:prstGeom>
          <a:noFill/>
        </p:spPr>
        <p:txBody>
          <a:bodyPr wrap="square" rtlCol="0">
            <a:spAutoFit/>
          </a:bodyPr>
          <a:lstStyle/>
          <a:p>
            <a:r>
              <a:rPr lang="en-US" b="1" u="sng" dirty="0"/>
              <a:t>2.2 Architecture Description</a:t>
            </a:r>
          </a:p>
        </p:txBody>
      </p:sp>
      <p:pic>
        <p:nvPicPr>
          <p:cNvPr id="11" name="Picture 10">
            <a:extLst>
              <a:ext uri="{FF2B5EF4-FFF2-40B4-BE49-F238E27FC236}">
                <a16:creationId xmlns:a16="http://schemas.microsoft.com/office/drawing/2014/main" id="{4B75EA0C-4BD1-2283-213E-783C7E640E2F}"/>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98" y="1935678"/>
            <a:ext cx="10883476" cy="2951142"/>
          </a:xfrm>
          <a:prstGeom prst="rect">
            <a:avLst/>
          </a:prstGeom>
          <a:ln>
            <a:noFill/>
          </a:ln>
          <a:effectLst>
            <a:softEdge rad="112500"/>
          </a:effectLst>
        </p:spPr>
      </p:pic>
    </p:spTree>
    <p:extLst>
      <p:ext uri="{BB962C8B-B14F-4D97-AF65-F5344CB8AC3E}">
        <p14:creationId xmlns:p14="http://schemas.microsoft.com/office/powerpoint/2010/main" val="7204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571500"/>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16031"/>
            <a:ext cx="8050481" cy="5625937"/>
          </a:xfrm>
        </p:spPr>
        <p:txBody>
          <a:bodyPr>
            <a:noAutofit/>
          </a:bodyPr>
          <a:lstStyle/>
          <a:p>
            <a:pPr marL="45720" indent="0">
              <a:lnSpc>
                <a:spcPct val="100000"/>
              </a:lnSpc>
              <a:spcBef>
                <a:spcPts val="1000"/>
              </a:spcBef>
              <a:buNone/>
            </a:pPr>
            <a:r>
              <a:rPr lang="en-US" sz="1200" b="1" u="sng" dirty="0"/>
              <a:t>2.3 Architecture Description</a:t>
            </a:r>
          </a:p>
          <a:p>
            <a:pPr marL="388620" indent="-342900">
              <a:lnSpc>
                <a:spcPct val="100000"/>
              </a:lnSpc>
              <a:spcBef>
                <a:spcPts val="1000"/>
              </a:spcBef>
              <a:buFont typeface="+mj-lt"/>
              <a:buAutoNum type="arabicPeriod"/>
            </a:pPr>
            <a:r>
              <a:rPr lang="en-US" sz="1600" b="1" u="sng" dirty="0"/>
              <a:t>Define the Objective: </a:t>
            </a:r>
            <a:r>
              <a:rPr lang="en-US" sz="1600" dirty="0"/>
              <a:t>The objective of this project is to evaluate how the price and points associated with a broad variety of wines vary based on factors like taste, smell and flavors.</a:t>
            </a:r>
          </a:p>
          <a:p>
            <a:pPr>
              <a:lnSpc>
                <a:spcPct val="100000"/>
              </a:lnSpc>
              <a:spcBef>
                <a:spcPts val="1000"/>
              </a:spcBef>
              <a:buFont typeface="+mj-lt"/>
              <a:buAutoNum type="arabicPeriod"/>
            </a:pPr>
            <a:r>
              <a:rPr lang="en-US" sz="1600" b="1" u="sng" dirty="0"/>
              <a:t> Data Gathering:  </a:t>
            </a:r>
            <a:r>
              <a:rPr lang="en-US" sz="1600" dirty="0"/>
              <a:t>The datasets used for this study is available on </a:t>
            </a:r>
            <a:r>
              <a:rPr lang="en-US" sz="1600" dirty="0">
                <a:sym typeface="Wingdings" panose="05000000000000000000" pitchFamily="2" charset="2"/>
              </a:rPr>
              <a:t> </a:t>
            </a:r>
            <a:r>
              <a:rPr lang="en-US" sz="1600" dirty="0">
                <a:hlinkClick r:id="rId2"/>
              </a:rPr>
              <a:t>Wine Review Data</a:t>
            </a:r>
            <a:endParaRPr lang="en-US" sz="1600" dirty="0"/>
          </a:p>
          <a:p>
            <a:pPr>
              <a:lnSpc>
                <a:spcPct val="100000"/>
              </a:lnSpc>
              <a:spcBef>
                <a:spcPts val="1000"/>
              </a:spcBef>
              <a:buFont typeface="+mj-lt"/>
              <a:buAutoNum type="arabicPeriod"/>
            </a:pPr>
            <a:r>
              <a:rPr lang="en-US" sz="1600" b="1" u="sng" dirty="0"/>
              <a:t> Data Cleaning: </a:t>
            </a:r>
            <a:r>
              <a:rPr lang="en-US" sz="1600" dirty="0"/>
              <a:t>Data cleaning is the process of fixing or removing incorrect, corrupted, incorrectly formatted, duplicate, or incomplete data within a dataset. </a:t>
            </a:r>
          </a:p>
          <a:p>
            <a:pPr lvl="1">
              <a:lnSpc>
                <a:spcPct val="100000"/>
              </a:lnSpc>
            </a:pPr>
            <a:r>
              <a:rPr lang="en-US" sz="1600" dirty="0"/>
              <a:t>Remove duplicate or irrelevant observations</a:t>
            </a:r>
          </a:p>
          <a:p>
            <a:pPr lvl="1">
              <a:lnSpc>
                <a:spcPct val="100000"/>
              </a:lnSpc>
            </a:pPr>
            <a:r>
              <a:rPr lang="en-US" sz="1600" dirty="0"/>
              <a:t>Outliers Detection and Removal</a:t>
            </a:r>
          </a:p>
          <a:p>
            <a:pPr lvl="1">
              <a:lnSpc>
                <a:spcPct val="100000"/>
              </a:lnSpc>
            </a:pPr>
            <a:r>
              <a:rPr lang="en-US" sz="1600" dirty="0"/>
              <a:t>Renaming required attributes</a:t>
            </a:r>
          </a:p>
          <a:p>
            <a:pPr lvl="1">
              <a:lnSpc>
                <a:spcPct val="100000"/>
              </a:lnSpc>
            </a:pPr>
            <a:r>
              <a:rPr lang="en-US" sz="1600" dirty="0"/>
              <a:t>Handling Skewed Data</a:t>
            </a:r>
          </a:p>
          <a:p>
            <a:pPr>
              <a:lnSpc>
                <a:spcPct val="100000"/>
              </a:lnSpc>
              <a:spcBef>
                <a:spcPts val="1000"/>
              </a:spcBef>
              <a:buFont typeface="+mj-lt"/>
              <a:buAutoNum type="arabicPeriod"/>
            </a:pPr>
            <a:r>
              <a:rPr lang="en-US" sz="1600" b="1" u="sng" dirty="0"/>
              <a:t> Field Level Analysis: </a:t>
            </a:r>
            <a:r>
              <a:rPr lang="en-US" sz="1600" dirty="0"/>
              <a:t>Handling Null/Missing Values, Filtering unwanted outliers,</a:t>
            </a:r>
          </a:p>
          <a:p>
            <a:pPr>
              <a:lnSpc>
                <a:spcPct val="100000"/>
              </a:lnSpc>
              <a:spcBef>
                <a:spcPts val="1000"/>
              </a:spcBef>
              <a:buFont typeface="+mj-lt"/>
              <a:buAutoNum type="arabicPeriod"/>
            </a:pPr>
            <a:r>
              <a:rPr lang="en-US" sz="1600" b="1" u="sng" dirty="0"/>
              <a:t> Data Consolidation:  </a:t>
            </a:r>
            <a:r>
              <a:rPr lang="en-US" sz="1600" dirty="0"/>
              <a:t>Merging data from different sources. Defining unique keys. Defining relationship in data, Data type analysis.</a:t>
            </a:r>
          </a:p>
          <a:p>
            <a:pPr>
              <a:lnSpc>
                <a:spcPct val="100000"/>
              </a:lnSpc>
              <a:spcBef>
                <a:spcPts val="1000"/>
              </a:spcBef>
              <a:buFont typeface="+mj-lt"/>
              <a:buAutoNum type="arabicPeriod"/>
            </a:pPr>
            <a:r>
              <a:rPr lang="en-US" sz="1600" b="1" u="sng" dirty="0"/>
              <a:t> Data Analysis &amp; Business Insights: </a:t>
            </a:r>
            <a:r>
              <a:rPr lang="en-US" sz="1600" dirty="0"/>
              <a:t>Data Analysis refers to the critical process of performing initial investigations on data to discover patterns, spot anomalies, test hypothesis and to check assumptions with the help of summary statistics and graphical representations.</a:t>
            </a:r>
          </a:p>
          <a:p>
            <a:pPr>
              <a:lnSpc>
                <a:spcPct val="100000"/>
              </a:lnSpc>
              <a:spcBef>
                <a:spcPts val="1000"/>
              </a:spcBef>
              <a:buFont typeface="+mj-lt"/>
              <a:buAutoNum type="arabicPeriod"/>
            </a:pPr>
            <a:endParaRPr lang="en-US" sz="1600" dirty="0"/>
          </a:p>
          <a:p>
            <a:pPr>
              <a:lnSpc>
                <a:spcPct val="100000"/>
              </a:lnSpc>
              <a:spcBef>
                <a:spcPts val="1000"/>
              </a:spcBef>
              <a:buFont typeface="+mj-lt"/>
              <a:buAutoNum type="arabicPeriod"/>
            </a:pPr>
            <a:endParaRPr lang="en-US" sz="1400" dirty="0"/>
          </a:p>
          <a:p>
            <a:pPr marL="388620" indent="-342900">
              <a:lnSpc>
                <a:spcPct val="100000"/>
              </a:lnSpc>
              <a:spcBef>
                <a:spcPts val="1000"/>
              </a:spcBef>
              <a:buFont typeface="+mj-lt"/>
              <a:buAutoNum type="arabicPeriod"/>
            </a:pPr>
            <a:endParaRPr lang="en-US" sz="1600"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Tree>
    <p:extLst>
      <p:ext uri="{BB962C8B-B14F-4D97-AF65-F5344CB8AC3E}">
        <p14:creationId xmlns:p14="http://schemas.microsoft.com/office/powerpoint/2010/main" val="16986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4D7-4F01-FDF4-ACD6-D3558BF9C188}"/>
              </a:ext>
            </a:extLst>
          </p:cNvPr>
          <p:cNvSpPr>
            <a:spLocks noGrp="1"/>
          </p:cNvSpPr>
          <p:nvPr>
            <p:ph type="title"/>
          </p:nvPr>
        </p:nvSpPr>
        <p:spPr>
          <a:xfrm>
            <a:off x="226620" y="-451263"/>
            <a:ext cx="9601200" cy="1143000"/>
          </a:xfrm>
        </p:spPr>
        <p:txBody>
          <a:bodyPr/>
          <a:lstStyle/>
          <a:p>
            <a:r>
              <a:rPr lang="en-US" dirty="0"/>
              <a:t>2. Architecture</a:t>
            </a:r>
          </a:p>
        </p:txBody>
      </p:sp>
      <p:sp>
        <p:nvSpPr>
          <p:cNvPr id="3" name="Content Placeholder 2">
            <a:extLst>
              <a:ext uri="{FF2B5EF4-FFF2-40B4-BE49-F238E27FC236}">
                <a16:creationId xmlns:a16="http://schemas.microsoft.com/office/drawing/2014/main" id="{DD032D87-73AC-FEA6-1141-F85DAA60CAF4}"/>
              </a:ext>
            </a:extLst>
          </p:cNvPr>
          <p:cNvSpPr>
            <a:spLocks noGrp="1"/>
          </p:cNvSpPr>
          <p:nvPr>
            <p:ph idx="1"/>
          </p:nvPr>
        </p:nvSpPr>
        <p:spPr>
          <a:xfrm>
            <a:off x="226620" y="691737"/>
            <a:ext cx="9601200" cy="5412180"/>
          </a:xfrm>
        </p:spPr>
        <p:txBody>
          <a:bodyPr>
            <a:noAutofit/>
          </a:bodyPr>
          <a:lstStyle/>
          <a:p>
            <a:pPr marL="45720" indent="0">
              <a:lnSpc>
                <a:spcPct val="100000"/>
              </a:lnSpc>
              <a:spcBef>
                <a:spcPts val="1000"/>
              </a:spcBef>
              <a:buNone/>
            </a:pPr>
            <a:r>
              <a:rPr lang="en-US" sz="1200" b="1" u="sng" dirty="0"/>
              <a:t>2.3 Architecture Description</a:t>
            </a:r>
          </a:p>
          <a:p>
            <a:pPr marL="388620" indent="-342900">
              <a:lnSpc>
                <a:spcPct val="100000"/>
              </a:lnSpc>
              <a:spcBef>
                <a:spcPts val="1000"/>
              </a:spcBef>
              <a:buFont typeface="+mj-lt"/>
              <a:buAutoNum type="arabicParenR" startAt="7"/>
            </a:pPr>
            <a:r>
              <a:rPr lang="en-US" sz="1600" b="1" u="sng" dirty="0"/>
              <a:t>Reporting: </a:t>
            </a:r>
            <a:r>
              <a:rPr lang="en-US" sz="1600" dirty="0"/>
              <a:t>Reporting is a most important and underrated skill of a data analytics field. Because being a Data Analyst you should be good in easy and self- explanatory report because your model will be used by many stakeholders who are not from technical background. </a:t>
            </a:r>
          </a:p>
          <a:p>
            <a:pPr lvl="1">
              <a:lnSpc>
                <a:spcPct val="100000"/>
              </a:lnSpc>
              <a:buFont typeface="+mj-lt"/>
              <a:buAutoNum type="alphaLcPeriod"/>
            </a:pPr>
            <a:r>
              <a:rPr lang="en-US" sz="1600" dirty="0"/>
              <a:t>High Level Design Document (HLD)</a:t>
            </a:r>
          </a:p>
          <a:p>
            <a:pPr lvl="1">
              <a:lnSpc>
                <a:spcPct val="100000"/>
              </a:lnSpc>
              <a:buFont typeface="+mj-lt"/>
              <a:buAutoNum type="alphaLcPeriod"/>
            </a:pPr>
            <a:r>
              <a:rPr lang="en-US" sz="1600" dirty="0"/>
              <a:t>Low Level Design Document (LLD)</a:t>
            </a:r>
          </a:p>
          <a:p>
            <a:pPr lvl="1">
              <a:lnSpc>
                <a:spcPct val="100000"/>
              </a:lnSpc>
              <a:buFont typeface="+mj-lt"/>
              <a:buAutoNum type="alphaLcPeriod"/>
            </a:pPr>
            <a:r>
              <a:rPr lang="en-US" sz="1600" dirty="0"/>
              <a:t>Architecture</a:t>
            </a:r>
          </a:p>
          <a:p>
            <a:pPr lvl="1">
              <a:lnSpc>
                <a:spcPct val="100000"/>
              </a:lnSpc>
              <a:buFont typeface="+mj-lt"/>
              <a:buAutoNum type="alphaLcPeriod"/>
            </a:pPr>
            <a:r>
              <a:rPr lang="en-US" sz="1600" dirty="0"/>
              <a:t>Wireframe</a:t>
            </a:r>
          </a:p>
          <a:p>
            <a:pPr lvl="1">
              <a:lnSpc>
                <a:spcPct val="100000"/>
              </a:lnSpc>
              <a:buFont typeface="+mj-lt"/>
              <a:buAutoNum type="alphaLcPeriod"/>
            </a:pPr>
            <a:r>
              <a:rPr lang="en-US" sz="1600" dirty="0"/>
              <a:t>Detailed Project Report</a:t>
            </a:r>
          </a:p>
          <a:p>
            <a:pPr lvl="1">
              <a:lnSpc>
                <a:spcPct val="100000"/>
              </a:lnSpc>
              <a:buFont typeface="+mj-lt"/>
              <a:buAutoNum type="alphaLcPeriod"/>
            </a:pPr>
            <a:r>
              <a:rPr lang="en-US" sz="1600" dirty="0"/>
              <a:t>Power Point Presentation</a:t>
            </a:r>
            <a:endParaRPr lang="en-US" sz="1600" b="1" u="sng" dirty="0"/>
          </a:p>
          <a:p>
            <a:pPr>
              <a:lnSpc>
                <a:spcPct val="100000"/>
              </a:lnSpc>
              <a:spcBef>
                <a:spcPts val="1000"/>
              </a:spcBef>
              <a:buFont typeface="+mj-lt"/>
              <a:buAutoNum type="arabicParenR" startAt="7"/>
            </a:pPr>
            <a:r>
              <a:rPr lang="en-US" sz="1600" b="1" u="sng" dirty="0"/>
              <a:t>Modelling: </a:t>
            </a:r>
            <a:r>
              <a:rPr lang="en-US" sz="1600" dirty="0"/>
              <a:t>Data Modelling is the process of analyzing the data objects and their relationship to the other objects. It is used to analyze the data requirements that are required for the business processes. The data models are created for the data to be stored in a database. The Data Model's main focus is on what data is needed and how we have to organize data rather than what operations we have to perform.</a:t>
            </a:r>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600" b="1" u="sng" dirty="0"/>
          </a:p>
          <a:p>
            <a:pPr marL="45720" indent="0">
              <a:lnSpc>
                <a:spcPct val="100000"/>
              </a:lnSpc>
              <a:spcBef>
                <a:spcPts val="1000"/>
              </a:spcBef>
              <a:buNone/>
            </a:pPr>
            <a:endParaRPr lang="en-US" sz="1400" dirty="0"/>
          </a:p>
          <a:p>
            <a:pPr marL="45720" indent="0">
              <a:buNone/>
            </a:pPr>
            <a:endParaRPr lang="en-US" sz="1600" dirty="0"/>
          </a:p>
        </p:txBody>
      </p:sp>
    </p:spTree>
    <p:extLst>
      <p:ext uri="{BB962C8B-B14F-4D97-AF65-F5344CB8AC3E}">
        <p14:creationId xmlns:p14="http://schemas.microsoft.com/office/powerpoint/2010/main" val="411793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723</TotalTime>
  <Words>781</Words>
  <Application>Microsoft Office PowerPoint</Application>
  <PresentationFormat>Widescreen</PresentationFormat>
  <Paragraphs>139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vt:lpstr>
      <vt:lpstr>Red Line Business 16x9</vt:lpstr>
      <vt:lpstr>Wine data analysis  author: Akanchha bagla Revision number: 1.0 last date of revision: May 30, 2022</vt:lpstr>
      <vt:lpstr>TABLE OF CONTENTS</vt:lpstr>
      <vt:lpstr>DOCUMENT VERSION CONTROL</vt:lpstr>
      <vt:lpstr>1. Introduction</vt:lpstr>
      <vt:lpstr>2. Architecture</vt:lpstr>
      <vt:lpstr>2. Architecture</vt:lpstr>
      <vt:lpstr>2. Architecture</vt:lpstr>
      <vt:lpstr>2. Architecture</vt:lpstr>
      <vt:lpstr>2. Architecture</vt:lpstr>
      <vt:lpstr>2.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analysis  author: Akanchha bagla Revision number: 1.0 last date of revision: May 30, 2022</dc:title>
  <dc:creator>Siddharth Maity</dc:creator>
  <cp:lastModifiedBy>Siddharth Maity</cp:lastModifiedBy>
  <cp:revision>13</cp:revision>
  <dcterms:created xsi:type="dcterms:W3CDTF">2022-05-30T22:20:45Z</dcterms:created>
  <dcterms:modified xsi:type="dcterms:W3CDTF">2022-06-02T00:34:37Z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