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Ubuntu"/>
      <p:regular r:id="rId11"/>
      <p:bold r:id="rId12"/>
      <p:italic r:id="rId13"/>
      <p:boldItalic r:id="rId14"/>
    </p:embeddedFont>
    <p:embeddedFont>
      <p:font typeface="Ubuntu Light"/>
      <p:regular r:id="rId15"/>
      <p:bold r:id="rId16"/>
      <p:italic r:id="rId17"/>
      <p:boldItalic r:id="rId18"/>
    </p:embeddedFont>
    <p:embeddedFont>
      <p:font typeface="Arvo"/>
      <p:regular r:id="rId19"/>
      <p:bold r:id="rId20"/>
      <p:italic r:id="rId21"/>
      <p:boldItalic r:id="rId22"/>
    </p:embeddedFont>
    <p:embeddedFont>
      <p:font typeface="Bodoni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053" orient="horz"/>
        <p:guide pos="28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bold.fntdata"/><Relationship Id="rId22" Type="http://schemas.openxmlformats.org/officeDocument/2006/relationships/font" Target="fonts/Arvo-boldItalic.fntdata"/><Relationship Id="rId21" Type="http://schemas.openxmlformats.org/officeDocument/2006/relationships/font" Target="fonts/Arvo-italic.fntdata"/><Relationship Id="rId24" Type="http://schemas.openxmlformats.org/officeDocument/2006/relationships/font" Target="fonts/Bodoni-bold.fntdata"/><Relationship Id="rId23" Type="http://schemas.openxmlformats.org/officeDocument/2006/relationships/font" Target="fonts/Bodoni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odoni-boldItalic.fntdata"/><Relationship Id="rId25" Type="http://schemas.openxmlformats.org/officeDocument/2006/relationships/font" Target="fonts/Bodoni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Ubuntu-regular.fntdata"/><Relationship Id="rId10" Type="http://schemas.openxmlformats.org/officeDocument/2006/relationships/slide" Target="slides/slide5.xml"/><Relationship Id="rId13" Type="http://schemas.openxmlformats.org/officeDocument/2006/relationships/font" Target="fonts/Ubuntu-italic.fntdata"/><Relationship Id="rId12" Type="http://schemas.openxmlformats.org/officeDocument/2006/relationships/font" Target="fonts/Ubuntu-bold.fntdata"/><Relationship Id="rId15" Type="http://schemas.openxmlformats.org/officeDocument/2006/relationships/font" Target="fonts/UbuntuLight-regular.fntdata"/><Relationship Id="rId14" Type="http://schemas.openxmlformats.org/officeDocument/2006/relationships/font" Target="fonts/Ubuntu-boldItalic.fntdata"/><Relationship Id="rId17" Type="http://schemas.openxmlformats.org/officeDocument/2006/relationships/font" Target="fonts/UbuntuLight-italic.fntdata"/><Relationship Id="rId16" Type="http://schemas.openxmlformats.org/officeDocument/2006/relationships/font" Target="fonts/UbuntuLight-bold.fntdata"/><Relationship Id="rId19" Type="http://schemas.openxmlformats.org/officeDocument/2006/relationships/font" Target="fonts/Arvo-regular.fntdata"/><Relationship Id="rId18" Type="http://schemas.openxmlformats.org/officeDocument/2006/relationships/font" Target="fonts/Ubuntu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2eb61d9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2eb61d9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2eb61d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2eb61d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42eb61d9d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42eb61d9d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2eb61d9d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2eb61d9d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42eb61d9d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42eb61d9d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1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100"/>
              <a:t>Sentiment </a:t>
            </a:r>
            <a:r>
              <a:rPr lang="es" sz="2100"/>
              <a:t>analysis</a:t>
            </a:r>
            <a:r>
              <a:rPr lang="es" sz="2100"/>
              <a:t> of Federal Open Market Open Committee press release and meeting minutes leveraging available financial </a:t>
            </a:r>
            <a:r>
              <a:rPr lang="es" sz="2100"/>
              <a:t>sentiment</a:t>
            </a:r>
            <a:r>
              <a:rPr lang="es" sz="2100"/>
              <a:t> models</a:t>
            </a:r>
            <a:endParaRPr sz="2100"/>
          </a:p>
        </p:txBody>
      </p:sp>
      <p:sp>
        <p:nvSpPr>
          <p:cNvPr id="185" name="Google Shape;185;p28"/>
          <p:cNvSpPr txBox="1"/>
          <p:nvPr>
            <p:ph idx="1" type="subTitle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Alexa Bagnard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Erin Stanton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You could use three columns, why not?</a:t>
            </a:r>
            <a:endParaRPr sz="2400"/>
          </a:p>
        </p:txBody>
      </p:sp>
      <p:cxnSp>
        <p:nvCxnSpPr>
          <p:cNvPr id="191" name="Google Shape;191;p29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9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4" name="Google Shape;194;p29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MARS</a:t>
            </a:r>
            <a:endParaRPr/>
          </a:p>
        </p:txBody>
      </p:sp>
      <p:sp>
        <p:nvSpPr>
          <p:cNvPr id="195" name="Google Shape;195;p29"/>
          <p:cNvSpPr txBox="1"/>
          <p:nvPr>
            <p:ph idx="1" type="subTitle"/>
          </p:nvPr>
        </p:nvSpPr>
        <p:spPr>
          <a:xfrm>
            <a:off x="1026600" y="2667875"/>
            <a:ext cx="22710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Despite being red, Mars is a cold place, not hot. It’s full of iron oxide dust, which gives the planet its reddish cast</a:t>
            </a:r>
            <a:endParaRPr/>
          </a:p>
        </p:txBody>
      </p:sp>
      <p:sp>
        <p:nvSpPr>
          <p:cNvPr id="196" name="Google Shape;196;p29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JUPITER</a:t>
            </a:r>
            <a:endParaRPr/>
          </a:p>
        </p:txBody>
      </p:sp>
      <p:sp>
        <p:nvSpPr>
          <p:cNvPr id="197" name="Google Shape;197;p29"/>
          <p:cNvSpPr txBox="1"/>
          <p:nvPr>
            <p:ph idx="4" type="subTitle"/>
          </p:nvPr>
        </p:nvSpPr>
        <p:spPr>
          <a:xfrm>
            <a:off x="3515252" y="2667875"/>
            <a:ext cx="21135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It’s a gas giant and the biggest planet in our Solar System. Jupiter is the fourth-brightest object in the sky</a:t>
            </a:r>
            <a:endParaRPr/>
          </a:p>
        </p:txBody>
      </p:sp>
      <p:sp>
        <p:nvSpPr>
          <p:cNvPr id="198" name="Google Shape;198;p29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VENUS</a:t>
            </a:r>
            <a:endParaRPr/>
          </a:p>
        </p:txBody>
      </p:sp>
      <p:sp>
        <p:nvSpPr>
          <p:cNvPr id="199" name="Google Shape;199;p29"/>
          <p:cNvSpPr txBox="1"/>
          <p:nvPr>
            <p:ph idx="6" type="subTitle"/>
          </p:nvPr>
        </p:nvSpPr>
        <p:spPr>
          <a:xfrm>
            <a:off x="5925151" y="2667875"/>
            <a:ext cx="21135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Venus has a beautiful name and is the second planet from the Sun. It’s terribly hot—even hotter than Mercury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/>
          <p:nvPr/>
        </p:nvSpPr>
        <p:spPr>
          <a:xfrm>
            <a:off x="1127350" y="1211525"/>
            <a:ext cx="1536300" cy="23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2870550" y="1211525"/>
            <a:ext cx="1536300" cy="23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4668650" y="1211525"/>
            <a:ext cx="1536300" cy="23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6466750" y="1211525"/>
            <a:ext cx="1536300" cy="23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1119000" y="1219875"/>
            <a:ext cx="1536300" cy="3298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2870538" y="1219875"/>
            <a:ext cx="1536300" cy="3298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4668650" y="1219875"/>
            <a:ext cx="1536300" cy="3298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6466750" y="1219875"/>
            <a:ext cx="1536300" cy="3298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1135125" y="2401475"/>
            <a:ext cx="1507500" cy="154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Loughran-McDonald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4697300" y="3648225"/>
            <a:ext cx="15075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Fine-tuned FinBERT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6466775" y="3648225"/>
            <a:ext cx="1536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Fine-tuned BERT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1119000" y="2686960"/>
            <a:ext cx="1536300" cy="1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Popular sentiment lexicon.</a:t>
            </a:r>
            <a:endParaRPr sz="9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4725963" y="3919147"/>
            <a:ext cx="1421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Our fine-tuned FinBert model.</a:t>
            </a:r>
            <a:endParaRPr sz="9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6529275" y="3919147"/>
            <a:ext cx="1421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 customized BERT model specific to the FOMC documents.</a:t>
            </a:r>
            <a:endParaRPr sz="9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18" name="Google Shape;218;p30"/>
          <p:cNvCxnSpPr/>
          <p:nvPr/>
        </p:nvCxnSpPr>
        <p:spPr>
          <a:xfrm>
            <a:off x="1773225" y="2717425"/>
            <a:ext cx="192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0"/>
          <p:cNvCxnSpPr/>
          <p:nvPr/>
        </p:nvCxnSpPr>
        <p:spPr>
          <a:xfrm>
            <a:off x="5340813" y="3919150"/>
            <a:ext cx="192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7138900" y="3919150"/>
            <a:ext cx="192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2" name="Google Shape;222;p30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Model Comparison</a:t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2886636" y="2401475"/>
            <a:ext cx="1507500" cy="121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FinBERT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2951113" y="2699947"/>
            <a:ext cx="1421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Popular financial lexicon model.</a:t>
            </a:r>
            <a:endParaRPr sz="9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3580300" y="2699950"/>
            <a:ext cx="192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1117200" y="603300"/>
            <a:ext cx="6909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endParaRPr/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32" name="Google Shape;232;p31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Note</a:t>
            </a:r>
            <a:endParaRPr/>
          </a:p>
        </p:txBody>
      </p:sp>
      <p:sp>
        <p:nvSpPr>
          <p:cNvPr id="233" name="Google Shape;233;p31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Despite being red, Mars is a cold place, not hot. It’s full of iron oxide dust, which gives the planet its reddish cast</a:t>
            </a:r>
            <a:endParaRPr/>
          </a:p>
        </p:txBody>
      </p:sp>
      <p:sp>
        <p:nvSpPr>
          <p:cNvPr id="234" name="Google Shape;234;p31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Note</a:t>
            </a:r>
            <a:endParaRPr/>
          </a:p>
        </p:txBody>
      </p:sp>
      <p:sp>
        <p:nvSpPr>
          <p:cNvPr id="235" name="Google Shape;235;p31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It’s a gas giant and the biggest planet in our Solar System. Jupiter is the fourth-brightest object in the sky</a:t>
            </a:r>
            <a:endParaRPr/>
          </a:p>
        </p:txBody>
      </p:sp>
      <p:sp>
        <p:nvSpPr>
          <p:cNvPr id="236" name="Google Shape;236;p31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Note</a:t>
            </a:r>
            <a:endParaRPr/>
          </a:p>
        </p:txBody>
      </p:sp>
      <p:sp>
        <p:nvSpPr>
          <p:cNvPr id="237" name="Google Shape;237;p31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Venus has a beautiful name and is the second planet from the Sun. It’s terribly hot—even hotter than Mercury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 txBox="1"/>
          <p:nvPr>
            <p:ph idx="4294967295" type="body"/>
          </p:nvPr>
        </p:nvSpPr>
        <p:spPr>
          <a:xfrm>
            <a:off x="2705500" y="2953800"/>
            <a:ext cx="3790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Does anyone have any questions?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abagnard@berkeley.edu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elstanton@berkeley.com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45" name="Google Shape;245;p32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2"/>
          <p:cNvSpPr txBox="1"/>
          <p:nvPr>
            <p:ph idx="4294967295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47" name="Google Shape;247;p32"/>
          <p:cNvSpPr txBox="1"/>
          <p:nvPr>
            <p:ph type="ctrTitle"/>
          </p:nvPr>
        </p:nvSpPr>
        <p:spPr>
          <a:xfrm>
            <a:off x="3094000" y="1515550"/>
            <a:ext cx="2955900" cy="853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/>
              <a:t>T</a:t>
            </a:r>
            <a:r>
              <a:rPr lang="es"/>
              <a:t>hanks</a:t>
            </a:r>
            <a:r>
              <a:rPr lang="es" sz="3600"/>
              <a:t>!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