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7" r:id="rId3"/>
    <p:sldId id="259" r:id="rId4"/>
    <p:sldId id="258" r:id="rId5"/>
    <p:sldId id="261" r:id="rId6"/>
    <p:sldId id="262" r:id="rId7"/>
    <p:sldId id="264"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99"/>
  </p:normalViewPr>
  <p:slideViewPr>
    <p:cSldViewPr snapToGrid="0">
      <p:cViewPr varScale="1">
        <p:scale>
          <a:sx n="99" d="100"/>
          <a:sy n="99" d="100"/>
        </p:scale>
        <p:origin x="10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2CB4A7-41E7-460F-B2C7-0181D79C521C}" type="doc">
      <dgm:prSet loTypeId="urn:microsoft.com/office/officeart/2016/7/layout/LinearArrowProcessNumbered" loCatId="process" qsTypeId="urn:microsoft.com/office/officeart/2005/8/quickstyle/simple1" qsCatId="simple" csTypeId="urn:microsoft.com/office/officeart/2005/8/colors/accent1_2" csCatId="accent1"/>
      <dgm:spPr/>
      <dgm:t>
        <a:bodyPr/>
        <a:lstStyle/>
        <a:p>
          <a:endParaRPr lang="en-US"/>
        </a:p>
      </dgm:t>
    </dgm:pt>
    <dgm:pt modelId="{36536924-E834-49AC-884C-2744AB2BEE77}">
      <dgm:prSet custT="1"/>
      <dgm:spPr/>
      <dgm:t>
        <a:bodyPr/>
        <a:lstStyle/>
        <a:p>
          <a:r>
            <a:rPr lang="en-US" sz="1100" b="1" i="0" dirty="0"/>
            <a:t>Build More Homes: Make it easier to build houses by simplifying rules for land use and construction.</a:t>
          </a:r>
          <a:endParaRPr lang="en-US" sz="1100" dirty="0"/>
        </a:p>
      </dgm:t>
    </dgm:pt>
    <dgm:pt modelId="{EEDCC0B1-5C9A-41A1-B1F8-20525B6D978E}" type="parTrans" cxnId="{51271F59-CAF5-4155-87ED-8E5F74A404C1}">
      <dgm:prSet/>
      <dgm:spPr/>
      <dgm:t>
        <a:bodyPr/>
        <a:lstStyle/>
        <a:p>
          <a:endParaRPr lang="en-US"/>
        </a:p>
      </dgm:t>
    </dgm:pt>
    <dgm:pt modelId="{0CA966B4-8B89-4F7C-980A-E238556CC9FB}" type="sibTrans" cxnId="{51271F59-CAF5-4155-87ED-8E5F74A404C1}">
      <dgm:prSet phldrT="1" phldr="0"/>
      <dgm:spPr/>
      <dgm:t>
        <a:bodyPr/>
        <a:lstStyle/>
        <a:p>
          <a:r>
            <a:rPr lang="en-US"/>
            <a:t>1</a:t>
          </a:r>
        </a:p>
      </dgm:t>
    </dgm:pt>
    <dgm:pt modelId="{C933B7F6-D0AE-4A78-A611-07C6A035FE64}">
      <dgm:prSet/>
      <dgm:spPr/>
      <dgm:t>
        <a:bodyPr/>
        <a:lstStyle/>
        <a:p>
          <a:r>
            <a:rPr lang="en-US" b="1" i="0" dirty="0"/>
            <a:t>Help People Afford Homes: Offer government aid and tax breaks to make housing cheaper for those with lower incomes.</a:t>
          </a:r>
          <a:endParaRPr lang="en-US" dirty="0"/>
        </a:p>
      </dgm:t>
    </dgm:pt>
    <dgm:pt modelId="{C0DEDF6A-9735-4D57-BEFB-BFC845597058}" type="parTrans" cxnId="{C3D55F5C-C0CF-4539-8BB0-4D6DCBF98374}">
      <dgm:prSet/>
      <dgm:spPr/>
      <dgm:t>
        <a:bodyPr/>
        <a:lstStyle/>
        <a:p>
          <a:endParaRPr lang="en-US"/>
        </a:p>
      </dgm:t>
    </dgm:pt>
    <dgm:pt modelId="{DC522830-6EA7-45CC-B37B-C1230F5A95B3}" type="sibTrans" cxnId="{C3D55F5C-C0CF-4539-8BB0-4D6DCBF98374}">
      <dgm:prSet phldrT="2" phldr="0"/>
      <dgm:spPr/>
      <dgm:t>
        <a:bodyPr/>
        <a:lstStyle/>
        <a:p>
          <a:r>
            <a:rPr lang="en-US"/>
            <a:t>2</a:t>
          </a:r>
        </a:p>
      </dgm:t>
    </dgm:pt>
    <dgm:pt modelId="{FD543AD4-EA5B-42A7-927E-1594C337F70C}">
      <dgm:prSet custT="1"/>
      <dgm:spPr/>
      <dgm:t>
        <a:bodyPr/>
        <a:lstStyle/>
        <a:p>
          <a:r>
            <a:rPr lang="en-US" sz="1050" b="1" i="0" dirty="0"/>
            <a:t>Stop Price Tricks: Set rules to prevent people from unfairly raising house prices for profit. Watch how money is lent and invested to prevent housing bubbles.</a:t>
          </a:r>
          <a:endParaRPr lang="en-US" sz="1050" dirty="0"/>
        </a:p>
      </dgm:t>
    </dgm:pt>
    <dgm:pt modelId="{7F12CFC4-676B-4722-A627-049AB4C826B5}" type="parTrans" cxnId="{6509978E-7F2A-44ED-80C5-F33E169ADFE8}">
      <dgm:prSet/>
      <dgm:spPr/>
      <dgm:t>
        <a:bodyPr/>
        <a:lstStyle/>
        <a:p>
          <a:endParaRPr lang="en-US"/>
        </a:p>
      </dgm:t>
    </dgm:pt>
    <dgm:pt modelId="{B11F5B6D-ADAF-4F06-8BC2-21258A12B9E5}" type="sibTrans" cxnId="{6509978E-7F2A-44ED-80C5-F33E169ADFE8}">
      <dgm:prSet phldrT="3" phldr="0"/>
      <dgm:spPr/>
      <dgm:t>
        <a:bodyPr/>
        <a:lstStyle/>
        <a:p>
          <a:r>
            <a:rPr lang="en-US"/>
            <a:t>3</a:t>
          </a:r>
        </a:p>
      </dgm:t>
    </dgm:pt>
    <dgm:pt modelId="{D40C0AC3-6BAE-45B3-858C-BE15B2A0317A}">
      <dgm:prSet/>
      <dgm:spPr/>
      <dgm:t>
        <a:bodyPr/>
        <a:lstStyle/>
        <a:p>
          <a:r>
            <a:rPr lang="en-US" b="1" i="0"/>
            <a:t>Offer Different Kinds of Homes: Build various types of homes like apartments or small houses to suit different needs and budgets.</a:t>
          </a:r>
          <a:endParaRPr lang="en-US"/>
        </a:p>
      </dgm:t>
    </dgm:pt>
    <dgm:pt modelId="{4481DE27-C1D4-46C3-8749-62DA7302DAFB}" type="parTrans" cxnId="{DD04AC5D-D488-48DA-BB17-CCE2E8C0DD8E}">
      <dgm:prSet/>
      <dgm:spPr/>
      <dgm:t>
        <a:bodyPr/>
        <a:lstStyle/>
        <a:p>
          <a:endParaRPr lang="en-US"/>
        </a:p>
      </dgm:t>
    </dgm:pt>
    <dgm:pt modelId="{581276A7-38B1-45CB-BCCD-E8157EBD9778}" type="sibTrans" cxnId="{DD04AC5D-D488-48DA-BB17-CCE2E8C0DD8E}">
      <dgm:prSet phldrT="4" phldr="0"/>
      <dgm:spPr/>
      <dgm:t>
        <a:bodyPr/>
        <a:lstStyle/>
        <a:p>
          <a:r>
            <a:rPr lang="en-US"/>
            <a:t>4</a:t>
          </a:r>
        </a:p>
      </dgm:t>
    </dgm:pt>
    <dgm:pt modelId="{D9579FC4-84DC-462E-972A-4F33C648D5B7}">
      <dgm:prSet/>
      <dgm:spPr/>
      <dgm:t>
        <a:bodyPr/>
        <a:lstStyle/>
        <a:p>
          <a:r>
            <a:rPr lang="en-US" b="1" i="0" dirty="0"/>
            <a:t>Improve Money and Jobs: Create policies that make it easier for people to get good jobs and earn more. This indirectly helps people afford homes.</a:t>
          </a:r>
          <a:endParaRPr lang="en-US" dirty="0"/>
        </a:p>
      </dgm:t>
    </dgm:pt>
    <dgm:pt modelId="{7F0A18C6-6187-4D39-B71A-0E3AE4CF2532}" type="parTrans" cxnId="{26B24BC2-6A5B-4B36-8FC4-4A39FAC5E289}">
      <dgm:prSet/>
      <dgm:spPr/>
      <dgm:t>
        <a:bodyPr/>
        <a:lstStyle/>
        <a:p>
          <a:endParaRPr lang="en-US"/>
        </a:p>
      </dgm:t>
    </dgm:pt>
    <dgm:pt modelId="{CBF769B0-9132-45E2-904D-64BD2A193E0B}" type="sibTrans" cxnId="{26B24BC2-6A5B-4B36-8FC4-4A39FAC5E289}">
      <dgm:prSet phldrT="5" phldr="0"/>
      <dgm:spPr/>
      <dgm:t>
        <a:bodyPr/>
        <a:lstStyle/>
        <a:p>
          <a:r>
            <a:rPr lang="en-US"/>
            <a:t>5</a:t>
          </a:r>
        </a:p>
      </dgm:t>
    </dgm:pt>
    <dgm:pt modelId="{6F3394FA-F045-4562-B05D-F71C6085D857}">
      <dgm:prSet custT="1"/>
      <dgm:spPr/>
      <dgm:t>
        <a:bodyPr/>
        <a:lstStyle/>
        <a:p>
          <a:r>
            <a:rPr lang="en-US" sz="1050" b="1" i="0" dirty="0"/>
            <a:t>Work Together with Communities: Listen to what communities want when planning cities. Build places where everyone can live comfortably and sustainably.</a:t>
          </a:r>
          <a:endParaRPr lang="en-US" sz="1050" dirty="0"/>
        </a:p>
      </dgm:t>
    </dgm:pt>
    <dgm:pt modelId="{19ED8060-8BD9-4F63-A80D-B88536429FE4}" type="parTrans" cxnId="{203EFAB3-71E5-4257-9C92-80C5BAE380BD}">
      <dgm:prSet/>
      <dgm:spPr/>
      <dgm:t>
        <a:bodyPr/>
        <a:lstStyle/>
        <a:p>
          <a:endParaRPr lang="en-US"/>
        </a:p>
      </dgm:t>
    </dgm:pt>
    <dgm:pt modelId="{E1CD8352-3490-454B-92E4-F544CAF98DB2}" type="sibTrans" cxnId="{203EFAB3-71E5-4257-9C92-80C5BAE380BD}">
      <dgm:prSet phldrT="6" phldr="0"/>
      <dgm:spPr/>
      <dgm:t>
        <a:bodyPr/>
        <a:lstStyle/>
        <a:p>
          <a:r>
            <a:rPr lang="en-US"/>
            <a:t>6</a:t>
          </a:r>
        </a:p>
      </dgm:t>
    </dgm:pt>
    <dgm:pt modelId="{D1B3AB50-0FCD-1140-AFE4-8586E1834207}" type="pres">
      <dgm:prSet presAssocID="{702CB4A7-41E7-460F-B2C7-0181D79C521C}" presName="linearFlow" presStyleCnt="0">
        <dgm:presLayoutVars>
          <dgm:dir/>
          <dgm:animLvl val="lvl"/>
          <dgm:resizeHandles val="exact"/>
        </dgm:presLayoutVars>
      </dgm:prSet>
      <dgm:spPr/>
    </dgm:pt>
    <dgm:pt modelId="{4DEFA700-04D8-574A-A3DF-BE0C7018B8CA}" type="pres">
      <dgm:prSet presAssocID="{36536924-E834-49AC-884C-2744AB2BEE77}" presName="compositeNode" presStyleCnt="0"/>
      <dgm:spPr/>
    </dgm:pt>
    <dgm:pt modelId="{9429A226-5B72-974F-96AD-284A675BC198}" type="pres">
      <dgm:prSet presAssocID="{36536924-E834-49AC-884C-2744AB2BEE77}" presName="parTx" presStyleLbl="node1" presStyleIdx="0" presStyleCnt="0">
        <dgm:presLayoutVars>
          <dgm:chMax val="0"/>
          <dgm:chPref val="0"/>
          <dgm:bulletEnabled val="1"/>
        </dgm:presLayoutVars>
      </dgm:prSet>
      <dgm:spPr/>
    </dgm:pt>
    <dgm:pt modelId="{1E1B122B-B495-704E-9B8A-30F197292014}" type="pres">
      <dgm:prSet presAssocID="{36536924-E834-49AC-884C-2744AB2BEE77}" presName="parSh" presStyleCnt="0"/>
      <dgm:spPr/>
    </dgm:pt>
    <dgm:pt modelId="{BF706DFA-6A9C-9A4E-9CC5-F6241398BB0D}" type="pres">
      <dgm:prSet presAssocID="{36536924-E834-49AC-884C-2744AB2BEE77}" presName="lineNode" presStyleLbl="alignAccFollowNode1" presStyleIdx="0" presStyleCnt="18"/>
      <dgm:spPr/>
    </dgm:pt>
    <dgm:pt modelId="{8F96E8BA-AEBC-524E-8D6C-91B01DEBDC5E}" type="pres">
      <dgm:prSet presAssocID="{36536924-E834-49AC-884C-2744AB2BEE77}" presName="lineArrowNode" presStyleLbl="alignAccFollowNode1" presStyleIdx="1" presStyleCnt="18"/>
      <dgm:spPr/>
    </dgm:pt>
    <dgm:pt modelId="{43E8303C-3F17-714D-941D-3DE037281381}" type="pres">
      <dgm:prSet presAssocID="{0CA966B4-8B89-4F7C-980A-E238556CC9FB}" presName="sibTransNodeCircle" presStyleLbl="alignNode1" presStyleIdx="0" presStyleCnt="6">
        <dgm:presLayoutVars>
          <dgm:chMax val="0"/>
          <dgm:bulletEnabled/>
        </dgm:presLayoutVars>
      </dgm:prSet>
      <dgm:spPr/>
    </dgm:pt>
    <dgm:pt modelId="{C180552E-A089-5349-9125-F40DDF306861}" type="pres">
      <dgm:prSet presAssocID="{0CA966B4-8B89-4F7C-980A-E238556CC9FB}" presName="spacerBetweenCircleAndCallout" presStyleCnt="0">
        <dgm:presLayoutVars/>
      </dgm:prSet>
      <dgm:spPr/>
    </dgm:pt>
    <dgm:pt modelId="{FF74255F-B9F0-1644-ADD0-716FACDF336F}" type="pres">
      <dgm:prSet presAssocID="{36536924-E834-49AC-884C-2744AB2BEE77}" presName="nodeText" presStyleLbl="alignAccFollowNode1" presStyleIdx="2" presStyleCnt="18">
        <dgm:presLayoutVars>
          <dgm:bulletEnabled val="1"/>
        </dgm:presLayoutVars>
      </dgm:prSet>
      <dgm:spPr/>
    </dgm:pt>
    <dgm:pt modelId="{D685000E-C8AA-134A-AEA1-549AD102ACCE}" type="pres">
      <dgm:prSet presAssocID="{0CA966B4-8B89-4F7C-980A-E238556CC9FB}" presName="sibTransComposite" presStyleCnt="0"/>
      <dgm:spPr/>
    </dgm:pt>
    <dgm:pt modelId="{2BD49998-CC27-724B-BF96-84B884FCDD75}" type="pres">
      <dgm:prSet presAssocID="{C933B7F6-D0AE-4A78-A611-07C6A035FE64}" presName="compositeNode" presStyleCnt="0"/>
      <dgm:spPr/>
    </dgm:pt>
    <dgm:pt modelId="{CB881EAF-7AF1-4942-9EAC-13AD658905C6}" type="pres">
      <dgm:prSet presAssocID="{C933B7F6-D0AE-4A78-A611-07C6A035FE64}" presName="parTx" presStyleLbl="node1" presStyleIdx="0" presStyleCnt="0">
        <dgm:presLayoutVars>
          <dgm:chMax val="0"/>
          <dgm:chPref val="0"/>
          <dgm:bulletEnabled val="1"/>
        </dgm:presLayoutVars>
      </dgm:prSet>
      <dgm:spPr/>
    </dgm:pt>
    <dgm:pt modelId="{EA57D8B9-74CE-E140-8C68-3C4099108BAC}" type="pres">
      <dgm:prSet presAssocID="{C933B7F6-D0AE-4A78-A611-07C6A035FE64}" presName="parSh" presStyleCnt="0"/>
      <dgm:spPr/>
    </dgm:pt>
    <dgm:pt modelId="{B69CCC6C-8199-634E-8EEF-39CE134CFE10}" type="pres">
      <dgm:prSet presAssocID="{C933B7F6-D0AE-4A78-A611-07C6A035FE64}" presName="lineNode" presStyleLbl="alignAccFollowNode1" presStyleIdx="3" presStyleCnt="18"/>
      <dgm:spPr/>
    </dgm:pt>
    <dgm:pt modelId="{D7E6A020-B307-F14A-BDE4-48D0782FA156}" type="pres">
      <dgm:prSet presAssocID="{C933B7F6-D0AE-4A78-A611-07C6A035FE64}" presName="lineArrowNode" presStyleLbl="alignAccFollowNode1" presStyleIdx="4" presStyleCnt="18"/>
      <dgm:spPr/>
    </dgm:pt>
    <dgm:pt modelId="{DAFE27E3-2810-1342-A791-F72310566A9E}" type="pres">
      <dgm:prSet presAssocID="{DC522830-6EA7-45CC-B37B-C1230F5A95B3}" presName="sibTransNodeCircle" presStyleLbl="alignNode1" presStyleIdx="1" presStyleCnt="6">
        <dgm:presLayoutVars>
          <dgm:chMax val="0"/>
          <dgm:bulletEnabled/>
        </dgm:presLayoutVars>
      </dgm:prSet>
      <dgm:spPr/>
    </dgm:pt>
    <dgm:pt modelId="{559B9D63-CBBB-3B44-B9BB-07B2137BEEA3}" type="pres">
      <dgm:prSet presAssocID="{DC522830-6EA7-45CC-B37B-C1230F5A95B3}" presName="spacerBetweenCircleAndCallout" presStyleCnt="0">
        <dgm:presLayoutVars/>
      </dgm:prSet>
      <dgm:spPr/>
    </dgm:pt>
    <dgm:pt modelId="{5E0B5EC3-FB49-3848-8528-2EB3C022B241}" type="pres">
      <dgm:prSet presAssocID="{C933B7F6-D0AE-4A78-A611-07C6A035FE64}" presName="nodeText" presStyleLbl="alignAccFollowNode1" presStyleIdx="5" presStyleCnt="18">
        <dgm:presLayoutVars>
          <dgm:bulletEnabled val="1"/>
        </dgm:presLayoutVars>
      </dgm:prSet>
      <dgm:spPr/>
    </dgm:pt>
    <dgm:pt modelId="{B0DEF950-1C24-3645-A240-6D72BA236771}" type="pres">
      <dgm:prSet presAssocID="{DC522830-6EA7-45CC-B37B-C1230F5A95B3}" presName="sibTransComposite" presStyleCnt="0"/>
      <dgm:spPr/>
    </dgm:pt>
    <dgm:pt modelId="{42C1618A-0B87-D245-8B6B-792F2019FB72}" type="pres">
      <dgm:prSet presAssocID="{FD543AD4-EA5B-42A7-927E-1594C337F70C}" presName="compositeNode" presStyleCnt="0"/>
      <dgm:spPr/>
    </dgm:pt>
    <dgm:pt modelId="{AD7C298A-8CAD-114A-8F6F-4337A7286FB1}" type="pres">
      <dgm:prSet presAssocID="{FD543AD4-EA5B-42A7-927E-1594C337F70C}" presName="parTx" presStyleLbl="node1" presStyleIdx="0" presStyleCnt="0">
        <dgm:presLayoutVars>
          <dgm:chMax val="0"/>
          <dgm:chPref val="0"/>
          <dgm:bulletEnabled val="1"/>
        </dgm:presLayoutVars>
      </dgm:prSet>
      <dgm:spPr/>
    </dgm:pt>
    <dgm:pt modelId="{255EAD23-96C2-954B-BE37-444014082863}" type="pres">
      <dgm:prSet presAssocID="{FD543AD4-EA5B-42A7-927E-1594C337F70C}" presName="parSh" presStyleCnt="0"/>
      <dgm:spPr/>
    </dgm:pt>
    <dgm:pt modelId="{1F4709F9-1989-AC4B-8BC2-DEDAB4CE3BC8}" type="pres">
      <dgm:prSet presAssocID="{FD543AD4-EA5B-42A7-927E-1594C337F70C}" presName="lineNode" presStyleLbl="alignAccFollowNode1" presStyleIdx="6" presStyleCnt="18"/>
      <dgm:spPr/>
    </dgm:pt>
    <dgm:pt modelId="{0F72D656-C998-9842-A627-E3FA662E83E8}" type="pres">
      <dgm:prSet presAssocID="{FD543AD4-EA5B-42A7-927E-1594C337F70C}" presName="lineArrowNode" presStyleLbl="alignAccFollowNode1" presStyleIdx="7" presStyleCnt="18"/>
      <dgm:spPr/>
    </dgm:pt>
    <dgm:pt modelId="{063893E9-3E2B-9D46-924B-397B34FDB421}" type="pres">
      <dgm:prSet presAssocID="{B11F5B6D-ADAF-4F06-8BC2-21258A12B9E5}" presName="sibTransNodeCircle" presStyleLbl="alignNode1" presStyleIdx="2" presStyleCnt="6">
        <dgm:presLayoutVars>
          <dgm:chMax val="0"/>
          <dgm:bulletEnabled/>
        </dgm:presLayoutVars>
      </dgm:prSet>
      <dgm:spPr/>
    </dgm:pt>
    <dgm:pt modelId="{318E3565-DE46-F44C-A91C-373874A7DCC4}" type="pres">
      <dgm:prSet presAssocID="{B11F5B6D-ADAF-4F06-8BC2-21258A12B9E5}" presName="spacerBetweenCircleAndCallout" presStyleCnt="0">
        <dgm:presLayoutVars/>
      </dgm:prSet>
      <dgm:spPr/>
    </dgm:pt>
    <dgm:pt modelId="{64554569-2E86-E045-A9F5-32052B994D71}" type="pres">
      <dgm:prSet presAssocID="{FD543AD4-EA5B-42A7-927E-1594C337F70C}" presName="nodeText" presStyleLbl="alignAccFollowNode1" presStyleIdx="8" presStyleCnt="18">
        <dgm:presLayoutVars>
          <dgm:bulletEnabled val="1"/>
        </dgm:presLayoutVars>
      </dgm:prSet>
      <dgm:spPr/>
    </dgm:pt>
    <dgm:pt modelId="{1C2B5710-C41B-FE48-A66C-66086E7B50AC}" type="pres">
      <dgm:prSet presAssocID="{B11F5B6D-ADAF-4F06-8BC2-21258A12B9E5}" presName="sibTransComposite" presStyleCnt="0"/>
      <dgm:spPr/>
    </dgm:pt>
    <dgm:pt modelId="{AFDFDEED-D784-CA46-9A27-398434FFE801}" type="pres">
      <dgm:prSet presAssocID="{D40C0AC3-6BAE-45B3-858C-BE15B2A0317A}" presName="compositeNode" presStyleCnt="0"/>
      <dgm:spPr/>
    </dgm:pt>
    <dgm:pt modelId="{F9FCBAD9-288D-144F-94D7-B8F7328ED5E1}" type="pres">
      <dgm:prSet presAssocID="{D40C0AC3-6BAE-45B3-858C-BE15B2A0317A}" presName="parTx" presStyleLbl="node1" presStyleIdx="0" presStyleCnt="0">
        <dgm:presLayoutVars>
          <dgm:chMax val="0"/>
          <dgm:chPref val="0"/>
          <dgm:bulletEnabled val="1"/>
        </dgm:presLayoutVars>
      </dgm:prSet>
      <dgm:spPr/>
    </dgm:pt>
    <dgm:pt modelId="{A6F1CD92-EA75-714B-B51A-9B324D8631C6}" type="pres">
      <dgm:prSet presAssocID="{D40C0AC3-6BAE-45B3-858C-BE15B2A0317A}" presName="parSh" presStyleCnt="0"/>
      <dgm:spPr/>
    </dgm:pt>
    <dgm:pt modelId="{99AB9059-E5D1-B447-8925-0ADF96AD3352}" type="pres">
      <dgm:prSet presAssocID="{D40C0AC3-6BAE-45B3-858C-BE15B2A0317A}" presName="lineNode" presStyleLbl="alignAccFollowNode1" presStyleIdx="9" presStyleCnt="18"/>
      <dgm:spPr/>
    </dgm:pt>
    <dgm:pt modelId="{90D2735F-BC0C-F545-8C51-C87AC1181907}" type="pres">
      <dgm:prSet presAssocID="{D40C0AC3-6BAE-45B3-858C-BE15B2A0317A}" presName="lineArrowNode" presStyleLbl="alignAccFollowNode1" presStyleIdx="10" presStyleCnt="18"/>
      <dgm:spPr/>
    </dgm:pt>
    <dgm:pt modelId="{A779B1E1-394A-4D42-B244-657042099FB1}" type="pres">
      <dgm:prSet presAssocID="{581276A7-38B1-45CB-BCCD-E8157EBD9778}" presName="sibTransNodeCircle" presStyleLbl="alignNode1" presStyleIdx="3" presStyleCnt="6">
        <dgm:presLayoutVars>
          <dgm:chMax val="0"/>
          <dgm:bulletEnabled/>
        </dgm:presLayoutVars>
      </dgm:prSet>
      <dgm:spPr/>
    </dgm:pt>
    <dgm:pt modelId="{697F9B22-8971-DA4A-A9C7-FC8A32608262}" type="pres">
      <dgm:prSet presAssocID="{581276A7-38B1-45CB-BCCD-E8157EBD9778}" presName="spacerBetweenCircleAndCallout" presStyleCnt="0">
        <dgm:presLayoutVars/>
      </dgm:prSet>
      <dgm:spPr/>
    </dgm:pt>
    <dgm:pt modelId="{DD6D0B41-57FC-A546-A28E-78BD76277B9F}" type="pres">
      <dgm:prSet presAssocID="{D40C0AC3-6BAE-45B3-858C-BE15B2A0317A}" presName="nodeText" presStyleLbl="alignAccFollowNode1" presStyleIdx="11" presStyleCnt="18">
        <dgm:presLayoutVars>
          <dgm:bulletEnabled val="1"/>
        </dgm:presLayoutVars>
      </dgm:prSet>
      <dgm:spPr/>
    </dgm:pt>
    <dgm:pt modelId="{26906E3F-B4CD-C14C-B79C-1EB1D5B1A6F3}" type="pres">
      <dgm:prSet presAssocID="{581276A7-38B1-45CB-BCCD-E8157EBD9778}" presName="sibTransComposite" presStyleCnt="0"/>
      <dgm:spPr/>
    </dgm:pt>
    <dgm:pt modelId="{57D419C4-D4FB-084D-B80C-183DC4A674CC}" type="pres">
      <dgm:prSet presAssocID="{D9579FC4-84DC-462E-972A-4F33C648D5B7}" presName="compositeNode" presStyleCnt="0"/>
      <dgm:spPr/>
    </dgm:pt>
    <dgm:pt modelId="{096E5550-9AD9-3249-BEF0-7952B1E18B9C}" type="pres">
      <dgm:prSet presAssocID="{D9579FC4-84DC-462E-972A-4F33C648D5B7}" presName="parTx" presStyleLbl="node1" presStyleIdx="0" presStyleCnt="0">
        <dgm:presLayoutVars>
          <dgm:chMax val="0"/>
          <dgm:chPref val="0"/>
          <dgm:bulletEnabled val="1"/>
        </dgm:presLayoutVars>
      </dgm:prSet>
      <dgm:spPr/>
    </dgm:pt>
    <dgm:pt modelId="{A7D31DD6-E2FA-C74B-B2B8-D92C83552F4D}" type="pres">
      <dgm:prSet presAssocID="{D9579FC4-84DC-462E-972A-4F33C648D5B7}" presName="parSh" presStyleCnt="0"/>
      <dgm:spPr/>
    </dgm:pt>
    <dgm:pt modelId="{E524A07E-3468-F640-AC47-60874D8E6730}" type="pres">
      <dgm:prSet presAssocID="{D9579FC4-84DC-462E-972A-4F33C648D5B7}" presName="lineNode" presStyleLbl="alignAccFollowNode1" presStyleIdx="12" presStyleCnt="18"/>
      <dgm:spPr/>
    </dgm:pt>
    <dgm:pt modelId="{8E17414C-7193-8F49-98D2-53AB30C5AA32}" type="pres">
      <dgm:prSet presAssocID="{D9579FC4-84DC-462E-972A-4F33C648D5B7}" presName="lineArrowNode" presStyleLbl="alignAccFollowNode1" presStyleIdx="13" presStyleCnt="18"/>
      <dgm:spPr/>
    </dgm:pt>
    <dgm:pt modelId="{981A28F5-1883-E546-B4D3-9D49E4CB5565}" type="pres">
      <dgm:prSet presAssocID="{CBF769B0-9132-45E2-904D-64BD2A193E0B}" presName="sibTransNodeCircle" presStyleLbl="alignNode1" presStyleIdx="4" presStyleCnt="6">
        <dgm:presLayoutVars>
          <dgm:chMax val="0"/>
          <dgm:bulletEnabled/>
        </dgm:presLayoutVars>
      </dgm:prSet>
      <dgm:spPr/>
    </dgm:pt>
    <dgm:pt modelId="{72EA76D2-456E-9F4B-8882-E32A29D67302}" type="pres">
      <dgm:prSet presAssocID="{CBF769B0-9132-45E2-904D-64BD2A193E0B}" presName="spacerBetweenCircleAndCallout" presStyleCnt="0">
        <dgm:presLayoutVars/>
      </dgm:prSet>
      <dgm:spPr/>
    </dgm:pt>
    <dgm:pt modelId="{37538A9E-D5E8-8045-B6CC-2B11FD17B7CC}" type="pres">
      <dgm:prSet presAssocID="{D9579FC4-84DC-462E-972A-4F33C648D5B7}" presName="nodeText" presStyleLbl="alignAccFollowNode1" presStyleIdx="14" presStyleCnt="18">
        <dgm:presLayoutVars>
          <dgm:bulletEnabled val="1"/>
        </dgm:presLayoutVars>
      </dgm:prSet>
      <dgm:spPr/>
    </dgm:pt>
    <dgm:pt modelId="{D082D629-3632-6C49-8F4A-786F80FA36DB}" type="pres">
      <dgm:prSet presAssocID="{CBF769B0-9132-45E2-904D-64BD2A193E0B}" presName="sibTransComposite" presStyleCnt="0"/>
      <dgm:spPr/>
    </dgm:pt>
    <dgm:pt modelId="{3C802457-A70D-2149-997F-2B205FBD3623}" type="pres">
      <dgm:prSet presAssocID="{6F3394FA-F045-4562-B05D-F71C6085D857}" presName="compositeNode" presStyleCnt="0"/>
      <dgm:spPr/>
    </dgm:pt>
    <dgm:pt modelId="{B88C2F0E-6740-4E40-833F-1200E1EAA4D0}" type="pres">
      <dgm:prSet presAssocID="{6F3394FA-F045-4562-B05D-F71C6085D857}" presName="parTx" presStyleLbl="node1" presStyleIdx="0" presStyleCnt="0">
        <dgm:presLayoutVars>
          <dgm:chMax val="0"/>
          <dgm:chPref val="0"/>
          <dgm:bulletEnabled val="1"/>
        </dgm:presLayoutVars>
      </dgm:prSet>
      <dgm:spPr/>
    </dgm:pt>
    <dgm:pt modelId="{6A697B77-8617-7847-B27D-46DEB0630BB5}" type="pres">
      <dgm:prSet presAssocID="{6F3394FA-F045-4562-B05D-F71C6085D857}" presName="parSh" presStyleCnt="0"/>
      <dgm:spPr/>
    </dgm:pt>
    <dgm:pt modelId="{0F68A25F-EF8E-2142-B200-3677C263EF67}" type="pres">
      <dgm:prSet presAssocID="{6F3394FA-F045-4562-B05D-F71C6085D857}" presName="lineNode" presStyleLbl="alignAccFollowNode1" presStyleIdx="15" presStyleCnt="18"/>
      <dgm:spPr/>
    </dgm:pt>
    <dgm:pt modelId="{395F9E66-76F1-CA46-A980-69BCD2D97515}" type="pres">
      <dgm:prSet presAssocID="{6F3394FA-F045-4562-B05D-F71C6085D857}" presName="lineArrowNode" presStyleLbl="alignAccFollowNode1" presStyleIdx="16" presStyleCnt="18"/>
      <dgm:spPr/>
    </dgm:pt>
    <dgm:pt modelId="{7F1122B7-864C-934F-A2DF-6D27C7E97D48}" type="pres">
      <dgm:prSet presAssocID="{E1CD8352-3490-454B-92E4-F544CAF98DB2}" presName="sibTransNodeCircle" presStyleLbl="alignNode1" presStyleIdx="5" presStyleCnt="6">
        <dgm:presLayoutVars>
          <dgm:chMax val="0"/>
          <dgm:bulletEnabled/>
        </dgm:presLayoutVars>
      </dgm:prSet>
      <dgm:spPr/>
    </dgm:pt>
    <dgm:pt modelId="{BF627E5B-6BA2-6D4B-8953-E078DCCBB345}" type="pres">
      <dgm:prSet presAssocID="{E1CD8352-3490-454B-92E4-F544CAF98DB2}" presName="spacerBetweenCircleAndCallout" presStyleCnt="0">
        <dgm:presLayoutVars/>
      </dgm:prSet>
      <dgm:spPr/>
    </dgm:pt>
    <dgm:pt modelId="{B7695236-0203-DC4B-8A96-63B155E0F30C}" type="pres">
      <dgm:prSet presAssocID="{6F3394FA-F045-4562-B05D-F71C6085D857}" presName="nodeText" presStyleLbl="alignAccFollowNode1" presStyleIdx="17" presStyleCnt="18" custLinFactNeighborX="1619" custLinFactNeighborY="1105">
        <dgm:presLayoutVars>
          <dgm:bulletEnabled val="1"/>
        </dgm:presLayoutVars>
      </dgm:prSet>
      <dgm:spPr/>
    </dgm:pt>
  </dgm:ptLst>
  <dgm:cxnLst>
    <dgm:cxn modelId="{73B7EE09-B5C6-3B4B-82A2-5AD9B29129E3}" type="presOf" srcId="{581276A7-38B1-45CB-BCCD-E8157EBD9778}" destId="{A779B1E1-394A-4D42-B244-657042099FB1}" srcOrd="0" destOrd="0" presId="urn:microsoft.com/office/officeart/2016/7/layout/LinearArrowProcessNumbered"/>
    <dgm:cxn modelId="{248EBB14-8FBD-EE4A-BE70-6764E0A1F8BD}" type="presOf" srcId="{E1CD8352-3490-454B-92E4-F544CAF98DB2}" destId="{7F1122B7-864C-934F-A2DF-6D27C7E97D48}" srcOrd="0" destOrd="0" presId="urn:microsoft.com/office/officeart/2016/7/layout/LinearArrowProcessNumbered"/>
    <dgm:cxn modelId="{BBD59027-B979-C24C-9148-C73C1CC50CD9}" type="presOf" srcId="{C933B7F6-D0AE-4A78-A611-07C6A035FE64}" destId="{5E0B5EC3-FB49-3848-8528-2EB3C022B241}" srcOrd="0" destOrd="0" presId="urn:microsoft.com/office/officeart/2016/7/layout/LinearArrowProcessNumbered"/>
    <dgm:cxn modelId="{F1CE5C2D-D84C-4C45-84BE-FFD1A68D243C}" type="presOf" srcId="{6F3394FA-F045-4562-B05D-F71C6085D857}" destId="{B7695236-0203-DC4B-8A96-63B155E0F30C}" srcOrd="0" destOrd="0" presId="urn:microsoft.com/office/officeart/2016/7/layout/LinearArrowProcessNumbered"/>
    <dgm:cxn modelId="{28822350-B78D-2945-85DB-B85D16148CB9}" type="presOf" srcId="{CBF769B0-9132-45E2-904D-64BD2A193E0B}" destId="{981A28F5-1883-E546-B4D3-9D49E4CB5565}" srcOrd="0" destOrd="0" presId="urn:microsoft.com/office/officeart/2016/7/layout/LinearArrowProcessNumbered"/>
    <dgm:cxn modelId="{53E02357-57A1-404C-BA39-BCF7ECBD9584}" type="presOf" srcId="{36536924-E834-49AC-884C-2744AB2BEE77}" destId="{FF74255F-B9F0-1644-ADD0-716FACDF336F}" srcOrd="0" destOrd="0" presId="urn:microsoft.com/office/officeart/2016/7/layout/LinearArrowProcessNumbered"/>
    <dgm:cxn modelId="{51271F59-CAF5-4155-87ED-8E5F74A404C1}" srcId="{702CB4A7-41E7-460F-B2C7-0181D79C521C}" destId="{36536924-E834-49AC-884C-2744AB2BEE77}" srcOrd="0" destOrd="0" parTransId="{EEDCC0B1-5C9A-41A1-B1F8-20525B6D978E}" sibTransId="{0CA966B4-8B89-4F7C-980A-E238556CC9FB}"/>
    <dgm:cxn modelId="{4C154C59-13AD-5544-85B7-A9FA2D17EBDC}" type="presOf" srcId="{B11F5B6D-ADAF-4F06-8BC2-21258A12B9E5}" destId="{063893E9-3E2B-9D46-924B-397B34FDB421}" srcOrd="0" destOrd="0" presId="urn:microsoft.com/office/officeart/2016/7/layout/LinearArrowProcessNumbered"/>
    <dgm:cxn modelId="{C3D55F5C-C0CF-4539-8BB0-4D6DCBF98374}" srcId="{702CB4A7-41E7-460F-B2C7-0181D79C521C}" destId="{C933B7F6-D0AE-4A78-A611-07C6A035FE64}" srcOrd="1" destOrd="0" parTransId="{C0DEDF6A-9735-4D57-BEFB-BFC845597058}" sibTransId="{DC522830-6EA7-45CC-B37B-C1230F5A95B3}"/>
    <dgm:cxn modelId="{DD04AC5D-D488-48DA-BB17-CCE2E8C0DD8E}" srcId="{702CB4A7-41E7-460F-B2C7-0181D79C521C}" destId="{D40C0AC3-6BAE-45B3-858C-BE15B2A0317A}" srcOrd="3" destOrd="0" parTransId="{4481DE27-C1D4-46C3-8749-62DA7302DAFB}" sibTransId="{581276A7-38B1-45CB-BCCD-E8157EBD9778}"/>
    <dgm:cxn modelId="{4BBF5F63-F42D-9A49-B35C-5A2A259421C6}" type="presOf" srcId="{0CA966B4-8B89-4F7C-980A-E238556CC9FB}" destId="{43E8303C-3F17-714D-941D-3DE037281381}" srcOrd="0" destOrd="0" presId="urn:microsoft.com/office/officeart/2016/7/layout/LinearArrowProcessNumbered"/>
    <dgm:cxn modelId="{3B69F980-111C-AE45-BEA4-79238FC5A35E}" type="presOf" srcId="{702CB4A7-41E7-460F-B2C7-0181D79C521C}" destId="{D1B3AB50-0FCD-1140-AFE4-8586E1834207}" srcOrd="0" destOrd="0" presId="urn:microsoft.com/office/officeart/2016/7/layout/LinearArrowProcessNumbered"/>
    <dgm:cxn modelId="{6509978E-7F2A-44ED-80C5-F33E169ADFE8}" srcId="{702CB4A7-41E7-460F-B2C7-0181D79C521C}" destId="{FD543AD4-EA5B-42A7-927E-1594C337F70C}" srcOrd="2" destOrd="0" parTransId="{7F12CFC4-676B-4722-A627-049AB4C826B5}" sibTransId="{B11F5B6D-ADAF-4F06-8BC2-21258A12B9E5}"/>
    <dgm:cxn modelId="{47B4169A-E907-DB4F-9D3A-58298E05D329}" type="presOf" srcId="{D40C0AC3-6BAE-45B3-858C-BE15B2A0317A}" destId="{DD6D0B41-57FC-A546-A28E-78BD76277B9F}" srcOrd="0" destOrd="0" presId="urn:microsoft.com/office/officeart/2016/7/layout/LinearArrowProcessNumbered"/>
    <dgm:cxn modelId="{06D0D5B0-BBDF-8142-B21C-805F89697312}" type="presOf" srcId="{D9579FC4-84DC-462E-972A-4F33C648D5B7}" destId="{37538A9E-D5E8-8045-B6CC-2B11FD17B7CC}" srcOrd="0" destOrd="0" presId="urn:microsoft.com/office/officeart/2016/7/layout/LinearArrowProcessNumbered"/>
    <dgm:cxn modelId="{203EFAB3-71E5-4257-9C92-80C5BAE380BD}" srcId="{702CB4A7-41E7-460F-B2C7-0181D79C521C}" destId="{6F3394FA-F045-4562-B05D-F71C6085D857}" srcOrd="5" destOrd="0" parTransId="{19ED8060-8BD9-4F63-A80D-B88536429FE4}" sibTransId="{E1CD8352-3490-454B-92E4-F544CAF98DB2}"/>
    <dgm:cxn modelId="{26B24BC2-6A5B-4B36-8FC4-4A39FAC5E289}" srcId="{702CB4A7-41E7-460F-B2C7-0181D79C521C}" destId="{D9579FC4-84DC-462E-972A-4F33C648D5B7}" srcOrd="4" destOrd="0" parTransId="{7F0A18C6-6187-4D39-B71A-0E3AE4CF2532}" sibTransId="{CBF769B0-9132-45E2-904D-64BD2A193E0B}"/>
    <dgm:cxn modelId="{328AC8CA-EFA8-094F-BB62-C9591928FCCD}" type="presOf" srcId="{FD543AD4-EA5B-42A7-927E-1594C337F70C}" destId="{64554569-2E86-E045-A9F5-32052B994D71}" srcOrd="0" destOrd="0" presId="urn:microsoft.com/office/officeart/2016/7/layout/LinearArrowProcessNumbered"/>
    <dgm:cxn modelId="{4E8610FB-9509-C844-A4E2-D65528D67EC3}" type="presOf" srcId="{DC522830-6EA7-45CC-B37B-C1230F5A95B3}" destId="{DAFE27E3-2810-1342-A791-F72310566A9E}" srcOrd="0" destOrd="0" presId="urn:microsoft.com/office/officeart/2016/7/layout/LinearArrowProcessNumbered"/>
    <dgm:cxn modelId="{49AE7275-7F4A-6347-9388-8EA4CC618189}" type="presParOf" srcId="{D1B3AB50-0FCD-1140-AFE4-8586E1834207}" destId="{4DEFA700-04D8-574A-A3DF-BE0C7018B8CA}" srcOrd="0" destOrd="0" presId="urn:microsoft.com/office/officeart/2016/7/layout/LinearArrowProcessNumbered"/>
    <dgm:cxn modelId="{241E8894-D1F3-AC41-A214-53FC51D2819B}" type="presParOf" srcId="{4DEFA700-04D8-574A-A3DF-BE0C7018B8CA}" destId="{9429A226-5B72-974F-96AD-284A675BC198}" srcOrd="0" destOrd="0" presId="urn:microsoft.com/office/officeart/2016/7/layout/LinearArrowProcessNumbered"/>
    <dgm:cxn modelId="{0710053D-5037-A54A-8529-7302F3063803}" type="presParOf" srcId="{4DEFA700-04D8-574A-A3DF-BE0C7018B8CA}" destId="{1E1B122B-B495-704E-9B8A-30F197292014}" srcOrd="1" destOrd="0" presId="urn:microsoft.com/office/officeart/2016/7/layout/LinearArrowProcessNumbered"/>
    <dgm:cxn modelId="{3EA5A59C-64FA-BD4C-9B08-1C419DE64140}" type="presParOf" srcId="{1E1B122B-B495-704E-9B8A-30F197292014}" destId="{BF706DFA-6A9C-9A4E-9CC5-F6241398BB0D}" srcOrd="0" destOrd="0" presId="urn:microsoft.com/office/officeart/2016/7/layout/LinearArrowProcessNumbered"/>
    <dgm:cxn modelId="{C8611131-C049-3C48-85FD-46E6F4557F5B}" type="presParOf" srcId="{1E1B122B-B495-704E-9B8A-30F197292014}" destId="{8F96E8BA-AEBC-524E-8D6C-91B01DEBDC5E}" srcOrd="1" destOrd="0" presId="urn:microsoft.com/office/officeart/2016/7/layout/LinearArrowProcessNumbered"/>
    <dgm:cxn modelId="{5F73D90A-E3F4-AA4B-89CB-19C31316D2E0}" type="presParOf" srcId="{1E1B122B-B495-704E-9B8A-30F197292014}" destId="{43E8303C-3F17-714D-941D-3DE037281381}" srcOrd="2" destOrd="0" presId="urn:microsoft.com/office/officeart/2016/7/layout/LinearArrowProcessNumbered"/>
    <dgm:cxn modelId="{4C9B1F97-4552-7841-A98F-A3166CF3A4F2}" type="presParOf" srcId="{1E1B122B-B495-704E-9B8A-30F197292014}" destId="{C180552E-A089-5349-9125-F40DDF306861}" srcOrd="3" destOrd="0" presId="urn:microsoft.com/office/officeart/2016/7/layout/LinearArrowProcessNumbered"/>
    <dgm:cxn modelId="{659F166C-F737-3949-A996-0520A3BF4F72}" type="presParOf" srcId="{4DEFA700-04D8-574A-A3DF-BE0C7018B8CA}" destId="{FF74255F-B9F0-1644-ADD0-716FACDF336F}" srcOrd="2" destOrd="0" presId="urn:microsoft.com/office/officeart/2016/7/layout/LinearArrowProcessNumbered"/>
    <dgm:cxn modelId="{17AD332E-27C4-7248-AD38-BCCFB1E617D2}" type="presParOf" srcId="{D1B3AB50-0FCD-1140-AFE4-8586E1834207}" destId="{D685000E-C8AA-134A-AEA1-549AD102ACCE}" srcOrd="1" destOrd="0" presId="urn:microsoft.com/office/officeart/2016/7/layout/LinearArrowProcessNumbered"/>
    <dgm:cxn modelId="{E3B9E3B5-671C-5E46-AD2F-892665716A5A}" type="presParOf" srcId="{D1B3AB50-0FCD-1140-AFE4-8586E1834207}" destId="{2BD49998-CC27-724B-BF96-84B884FCDD75}" srcOrd="2" destOrd="0" presId="urn:microsoft.com/office/officeart/2016/7/layout/LinearArrowProcessNumbered"/>
    <dgm:cxn modelId="{F9B32917-3C6E-2F4A-84F7-A6D3A3E22AC5}" type="presParOf" srcId="{2BD49998-CC27-724B-BF96-84B884FCDD75}" destId="{CB881EAF-7AF1-4942-9EAC-13AD658905C6}" srcOrd="0" destOrd="0" presId="urn:microsoft.com/office/officeart/2016/7/layout/LinearArrowProcessNumbered"/>
    <dgm:cxn modelId="{568E03A2-ADE7-A744-98DF-105D13426D75}" type="presParOf" srcId="{2BD49998-CC27-724B-BF96-84B884FCDD75}" destId="{EA57D8B9-74CE-E140-8C68-3C4099108BAC}" srcOrd="1" destOrd="0" presId="urn:microsoft.com/office/officeart/2016/7/layout/LinearArrowProcessNumbered"/>
    <dgm:cxn modelId="{B1BA7989-8ADA-B641-A452-7F81BE1B55A0}" type="presParOf" srcId="{EA57D8B9-74CE-E140-8C68-3C4099108BAC}" destId="{B69CCC6C-8199-634E-8EEF-39CE134CFE10}" srcOrd="0" destOrd="0" presId="urn:microsoft.com/office/officeart/2016/7/layout/LinearArrowProcessNumbered"/>
    <dgm:cxn modelId="{EF6821A0-3787-F64A-AA60-178FF67D374C}" type="presParOf" srcId="{EA57D8B9-74CE-E140-8C68-3C4099108BAC}" destId="{D7E6A020-B307-F14A-BDE4-48D0782FA156}" srcOrd="1" destOrd="0" presId="urn:microsoft.com/office/officeart/2016/7/layout/LinearArrowProcessNumbered"/>
    <dgm:cxn modelId="{BC7B77E2-4E72-864C-97A8-E74DF61A47AB}" type="presParOf" srcId="{EA57D8B9-74CE-E140-8C68-3C4099108BAC}" destId="{DAFE27E3-2810-1342-A791-F72310566A9E}" srcOrd="2" destOrd="0" presId="urn:microsoft.com/office/officeart/2016/7/layout/LinearArrowProcessNumbered"/>
    <dgm:cxn modelId="{6411DDEB-F081-6943-87AC-81F0AA609F55}" type="presParOf" srcId="{EA57D8B9-74CE-E140-8C68-3C4099108BAC}" destId="{559B9D63-CBBB-3B44-B9BB-07B2137BEEA3}" srcOrd="3" destOrd="0" presId="urn:microsoft.com/office/officeart/2016/7/layout/LinearArrowProcessNumbered"/>
    <dgm:cxn modelId="{A83FE43A-6467-164B-9B4A-0B2F8D70F606}" type="presParOf" srcId="{2BD49998-CC27-724B-BF96-84B884FCDD75}" destId="{5E0B5EC3-FB49-3848-8528-2EB3C022B241}" srcOrd="2" destOrd="0" presId="urn:microsoft.com/office/officeart/2016/7/layout/LinearArrowProcessNumbered"/>
    <dgm:cxn modelId="{6BCBE58D-1A61-4843-8D35-32D76AE20009}" type="presParOf" srcId="{D1B3AB50-0FCD-1140-AFE4-8586E1834207}" destId="{B0DEF950-1C24-3645-A240-6D72BA236771}" srcOrd="3" destOrd="0" presId="urn:microsoft.com/office/officeart/2016/7/layout/LinearArrowProcessNumbered"/>
    <dgm:cxn modelId="{F701D3D5-0B50-1640-8A80-CF3839B3EF84}" type="presParOf" srcId="{D1B3AB50-0FCD-1140-AFE4-8586E1834207}" destId="{42C1618A-0B87-D245-8B6B-792F2019FB72}" srcOrd="4" destOrd="0" presId="urn:microsoft.com/office/officeart/2016/7/layout/LinearArrowProcessNumbered"/>
    <dgm:cxn modelId="{75606A5C-F6EC-4744-A248-02D20E9842FF}" type="presParOf" srcId="{42C1618A-0B87-D245-8B6B-792F2019FB72}" destId="{AD7C298A-8CAD-114A-8F6F-4337A7286FB1}" srcOrd="0" destOrd="0" presId="urn:microsoft.com/office/officeart/2016/7/layout/LinearArrowProcessNumbered"/>
    <dgm:cxn modelId="{B2D0ECE1-04C9-754E-8C8F-08B6B5C2D4A1}" type="presParOf" srcId="{42C1618A-0B87-D245-8B6B-792F2019FB72}" destId="{255EAD23-96C2-954B-BE37-444014082863}" srcOrd="1" destOrd="0" presId="urn:microsoft.com/office/officeart/2016/7/layout/LinearArrowProcessNumbered"/>
    <dgm:cxn modelId="{8E1247A8-95B8-3B4F-A9E0-3C8DD87767B2}" type="presParOf" srcId="{255EAD23-96C2-954B-BE37-444014082863}" destId="{1F4709F9-1989-AC4B-8BC2-DEDAB4CE3BC8}" srcOrd="0" destOrd="0" presId="urn:microsoft.com/office/officeart/2016/7/layout/LinearArrowProcessNumbered"/>
    <dgm:cxn modelId="{65A466BE-E4C0-5C42-BD03-C4DD82E6C787}" type="presParOf" srcId="{255EAD23-96C2-954B-BE37-444014082863}" destId="{0F72D656-C998-9842-A627-E3FA662E83E8}" srcOrd="1" destOrd="0" presId="urn:microsoft.com/office/officeart/2016/7/layout/LinearArrowProcessNumbered"/>
    <dgm:cxn modelId="{1AE9E7CE-9904-5C49-A19F-62382A80709D}" type="presParOf" srcId="{255EAD23-96C2-954B-BE37-444014082863}" destId="{063893E9-3E2B-9D46-924B-397B34FDB421}" srcOrd="2" destOrd="0" presId="urn:microsoft.com/office/officeart/2016/7/layout/LinearArrowProcessNumbered"/>
    <dgm:cxn modelId="{CD2040BF-57F2-B241-A56C-A6AF29A011B9}" type="presParOf" srcId="{255EAD23-96C2-954B-BE37-444014082863}" destId="{318E3565-DE46-F44C-A91C-373874A7DCC4}" srcOrd="3" destOrd="0" presId="urn:microsoft.com/office/officeart/2016/7/layout/LinearArrowProcessNumbered"/>
    <dgm:cxn modelId="{E6055314-5E6D-9048-9A8D-EFAE1F550CB0}" type="presParOf" srcId="{42C1618A-0B87-D245-8B6B-792F2019FB72}" destId="{64554569-2E86-E045-A9F5-32052B994D71}" srcOrd="2" destOrd="0" presId="urn:microsoft.com/office/officeart/2016/7/layout/LinearArrowProcessNumbered"/>
    <dgm:cxn modelId="{586309A4-9E5A-564B-9BB7-6D3A1240E7D0}" type="presParOf" srcId="{D1B3AB50-0FCD-1140-AFE4-8586E1834207}" destId="{1C2B5710-C41B-FE48-A66C-66086E7B50AC}" srcOrd="5" destOrd="0" presId="urn:microsoft.com/office/officeart/2016/7/layout/LinearArrowProcessNumbered"/>
    <dgm:cxn modelId="{8D528210-EF8C-8B47-972C-52F65213FD0D}" type="presParOf" srcId="{D1B3AB50-0FCD-1140-AFE4-8586E1834207}" destId="{AFDFDEED-D784-CA46-9A27-398434FFE801}" srcOrd="6" destOrd="0" presId="urn:microsoft.com/office/officeart/2016/7/layout/LinearArrowProcessNumbered"/>
    <dgm:cxn modelId="{7961F37E-62C1-254F-BC96-744DC11E9060}" type="presParOf" srcId="{AFDFDEED-D784-CA46-9A27-398434FFE801}" destId="{F9FCBAD9-288D-144F-94D7-B8F7328ED5E1}" srcOrd="0" destOrd="0" presId="urn:microsoft.com/office/officeart/2016/7/layout/LinearArrowProcessNumbered"/>
    <dgm:cxn modelId="{8411BA68-AE96-DE49-A881-80A873ECB7D1}" type="presParOf" srcId="{AFDFDEED-D784-CA46-9A27-398434FFE801}" destId="{A6F1CD92-EA75-714B-B51A-9B324D8631C6}" srcOrd="1" destOrd="0" presId="urn:microsoft.com/office/officeart/2016/7/layout/LinearArrowProcessNumbered"/>
    <dgm:cxn modelId="{F9222A10-1A4F-CA44-B6B5-BB77F8993A99}" type="presParOf" srcId="{A6F1CD92-EA75-714B-B51A-9B324D8631C6}" destId="{99AB9059-E5D1-B447-8925-0ADF96AD3352}" srcOrd="0" destOrd="0" presId="urn:microsoft.com/office/officeart/2016/7/layout/LinearArrowProcessNumbered"/>
    <dgm:cxn modelId="{17B4A85B-DB48-DA43-BA8B-FCD61EC45D55}" type="presParOf" srcId="{A6F1CD92-EA75-714B-B51A-9B324D8631C6}" destId="{90D2735F-BC0C-F545-8C51-C87AC1181907}" srcOrd="1" destOrd="0" presId="urn:microsoft.com/office/officeart/2016/7/layout/LinearArrowProcessNumbered"/>
    <dgm:cxn modelId="{CAF2D168-A9E0-774D-8A96-ECAA2B11B073}" type="presParOf" srcId="{A6F1CD92-EA75-714B-B51A-9B324D8631C6}" destId="{A779B1E1-394A-4D42-B244-657042099FB1}" srcOrd="2" destOrd="0" presId="urn:microsoft.com/office/officeart/2016/7/layout/LinearArrowProcessNumbered"/>
    <dgm:cxn modelId="{BD5BF046-B78A-A94A-AE30-1ED790C8E132}" type="presParOf" srcId="{A6F1CD92-EA75-714B-B51A-9B324D8631C6}" destId="{697F9B22-8971-DA4A-A9C7-FC8A32608262}" srcOrd="3" destOrd="0" presId="urn:microsoft.com/office/officeart/2016/7/layout/LinearArrowProcessNumbered"/>
    <dgm:cxn modelId="{26B5AA65-0090-4147-A607-B9E06352FEC7}" type="presParOf" srcId="{AFDFDEED-D784-CA46-9A27-398434FFE801}" destId="{DD6D0B41-57FC-A546-A28E-78BD76277B9F}" srcOrd="2" destOrd="0" presId="urn:microsoft.com/office/officeart/2016/7/layout/LinearArrowProcessNumbered"/>
    <dgm:cxn modelId="{609E4799-3165-BF40-9587-8506B0BDDFF5}" type="presParOf" srcId="{D1B3AB50-0FCD-1140-AFE4-8586E1834207}" destId="{26906E3F-B4CD-C14C-B79C-1EB1D5B1A6F3}" srcOrd="7" destOrd="0" presId="urn:microsoft.com/office/officeart/2016/7/layout/LinearArrowProcessNumbered"/>
    <dgm:cxn modelId="{6C5EEB29-126A-504A-9E6E-E200879027B4}" type="presParOf" srcId="{D1B3AB50-0FCD-1140-AFE4-8586E1834207}" destId="{57D419C4-D4FB-084D-B80C-183DC4A674CC}" srcOrd="8" destOrd="0" presId="urn:microsoft.com/office/officeart/2016/7/layout/LinearArrowProcessNumbered"/>
    <dgm:cxn modelId="{869E2CC3-42F3-A44C-8190-347BE99C315A}" type="presParOf" srcId="{57D419C4-D4FB-084D-B80C-183DC4A674CC}" destId="{096E5550-9AD9-3249-BEF0-7952B1E18B9C}" srcOrd="0" destOrd="0" presId="urn:microsoft.com/office/officeart/2016/7/layout/LinearArrowProcessNumbered"/>
    <dgm:cxn modelId="{CE76A8E9-C240-A148-BE4E-4D00091FBF82}" type="presParOf" srcId="{57D419C4-D4FB-084D-B80C-183DC4A674CC}" destId="{A7D31DD6-E2FA-C74B-B2B8-D92C83552F4D}" srcOrd="1" destOrd="0" presId="urn:microsoft.com/office/officeart/2016/7/layout/LinearArrowProcessNumbered"/>
    <dgm:cxn modelId="{3E99C34A-F75A-0C4C-AFC7-DB33955F65A6}" type="presParOf" srcId="{A7D31DD6-E2FA-C74B-B2B8-D92C83552F4D}" destId="{E524A07E-3468-F640-AC47-60874D8E6730}" srcOrd="0" destOrd="0" presId="urn:microsoft.com/office/officeart/2016/7/layout/LinearArrowProcessNumbered"/>
    <dgm:cxn modelId="{2E6C4DE2-0D65-F44C-9CFA-9AF0BE720465}" type="presParOf" srcId="{A7D31DD6-E2FA-C74B-B2B8-D92C83552F4D}" destId="{8E17414C-7193-8F49-98D2-53AB30C5AA32}" srcOrd="1" destOrd="0" presId="urn:microsoft.com/office/officeart/2016/7/layout/LinearArrowProcessNumbered"/>
    <dgm:cxn modelId="{5ED46F54-AEBA-E549-8ECB-1211C06C4BD2}" type="presParOf" srcId="{A7D31DD6-E2FA-C74B-B2B8-D92C83552F4D}" destId="{981A28F5-1883-E546-B4D3-9D49E4CB5565}" srcOrd="2" destOrd="0" presId="urn:microsoft.com/office/officeart/2016/7/layout/LinearArrowProcessNumbered"/>
    <dgm:cxn modelId="{A3A562E1-93E9-5246-A1F0-23A6C723A6C8}" type="presParOf" srcId="{A7D31DD6-E2FA-C74B-B2B8-D92C83552F4D}" destId="{72EA76D2-456E-9F4B-8882-E32A29D67302}" srcOrd="3" destOrd="0" presId="urn:microsoft.com/office/officeart/2016/7/layout/LinearArrowProcessNumbered"/>
    <dgm:cxn modelId="{8A444D48-6CC6-B245-AE16-6E1AE5216EE7}" type="presParOf" srcId="{57D419C4-D4FB-084D-B80C-183DC4A674CC}" destId="{37538A9E-D5E8-8045-B6CC-2B11FD17B7CC}" srcOrd="2" destOrd="0" presId="urn:microsoft.com/office/officeart/2016/7/layout/LinearArrowProcessNumbered"/>
    <dgm:cxn modelId="{FFAE5ECA-ACCA-5F42-A62F-92A9F9CA393E}" type="presParOf" srcId="{D1B3AB50-0FCD-1140-AFE4-8586E1834207}" destId="{D082D629-3632-6C49-8F4A-786F80FA36DB}" srcOrd="9" destOrd="0" presId="urn:microsoft.com/office/officeart/2016/7/layout/LinearArrowProcessNumbered"/>
    <dgm:cxn modelId="{DED64C31-330C-D245-B687-C3CE15B2DAE4}" type="presParOf" srcId="{D1B3AB50-0FCD-1140-AFE4-8586E1834207}" destId="{3C802457-A70D-2149-997F-2B205FBD3623}" srcOrd="10" destOrd="0" presId="urn:microsoft.com/office/officeart/2016/7/layout/LinearArrowProcessNumbered"/>
    <dgm:cxn modelId="{4E529AF7-057F-5A49-911D-051600A95ADB}" type="presParOf" srcId="{3C802457-A70D-2149-997F-2B205FBD3623}" destId="{B88C2F0E-6740-4E40-833F-1200E1EAA4D0}" srcOrd="0" destOrd="0" presId="urn:microsoft.com/office/officeart/2016/7/layout/LinearArrowProcessNumbered"/>
    <dgm:cxn modelId="{47B0B2DE-52B4-634D-A74C-C81E365C2270}" type="presParOf" srcId="{3C802457-A70D-2149-997F-2B205FBD3623}" destId="{6A697B77-8617-7847-B27D-46DEB0630BB5}" srcOrd="1" destOrd="0" presId="urn:microsoft.com/office/officeart/2016/7/layout/LinearArrowProcessNumbered"/>
    <dgm:cxn modelId="{32375334-0E01-1042-B59A-D888E71C0399}" type="presParOf" srcId="{6A697B77-8617-7847-B27D-46DEB0630BB5}" destId="{0F68A25F-EF8E-2142-B200-3677C263EF67}" srcOrd="0" destOrd="0" presId="urn:microsoft.com/office/officeart/2016/7/layout/LinearArrowProcessNumbered"/>
    <dgm:cxn modelId="{4C1473B9-2ABF-0D4C-98D5-6ED5D5A68CDC}" type="presParOf" srcId="{6A697B77-8617-7847-B27D-46DEB0630BB5}" destId="{395F9E66-76F1-CA46-A980-69BCD2D97515}" srcOrd="1" destOrd="0" presId="urn:microsoft.com/office/officeart/2016/7/layout/LinearArrowProcessNumbered"/>
    <dgm:cxn modelId="{325FCADB-1509-124A-A5F7-450026C80EA9}" type="presParOf" srcId="{6A697B77-8617-7847-B27D-46DEB0630BB5}" destId="{7F1122B7-864C-934F-A2DF-6D27C7E97D48}" srcOrd="2" destOrd="0" presId="urn:microsoft.com/office/officeart/2016/7/layout/LinearArrowProcessNumbered"/>
    <dgm:cxn modelId="{9ED10DC7-5611-6D46-9BD8-3B31309F9428}" type="presParOf" srcId="{6A697B77-8617-7847-B27D-46DEB0630BB5}" destId="{BF627E5B-6BA2-6D4B-8953-E078DCCBB345}" srcOrd="3" destOrd="0" presId="urn:microsoft.com/office/officeart/2016/7/layout/LinearArrowProcessNumbered"/>
    <dgm:cxn modelId="{3F4CFD35-C9DA-4840-B717-4BC66F20F68A}" type="presParOf" srcId="{3C802457-A70D-2149-997F-2B205FBD3623}" destId="{B7695236-0203-DC4B-8A96-63B155E0F30C}" srcOrd="2" destOrd="0" presId="urn:microsoft.com/office/officeart/2016/7/layout/LinearArrowProcessNumbered"/>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06DFA-6A9C-9A4E-9CC5-F6241398BB0D}">
      <dsp:nvSpPr>
        <dsp:cNvPr id="0" name=""/>
        <dsp:cNvSpPr/>
      </dsp:nvSpPr>
      <dsp:spPr>
        <a:xfrm>
          <a:off x="846381" y="1060344"/>
          <a:ext cx="669250" cy="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96E8BA-AEBC-524E-8D6C-91B01DEBDC5E}">
      <dsp:nvSpPr>
        <dsp:cNvPr id="0" name=""/>
        <dsp:cNvSpPr/>
      </dsp:nvSpPr>
      <dsp:spPr>
        <a:xfrm>
          <a:off x="1555787" y="1004108"/>
          <a:ext cx="76963" cy="144699"/>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E8303C-3F17-714D-941D-3DE037281381}">
      <dsp:nvSpPr>
        <dsp:cNvPr id="0" name=""/>
        <dsp:cNvSpPr/>
      </dsp:nvSpPr>
      <dsp:spPr>
        <a:xfrm>
          <a:off x="443582" y="741237"/>
          <a:ext cx="638286" cy="638286"/>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9" tIns="24769" rIns="24769" bIns="24769" numCol="1" spcCol="1270" anchor="ctr" anchorCtr="0">
          <a:noAutofit/>
        </a:bodyPr>
        <a:lstStyle/>
        <a:p>
          <a:pPr marL="0" lvl="0" indent="0" algn="ctr" defTabSz="1289050">
            <a:lnSpc>
              <a:spcPct val="90000"/>
            </a:lnSpc>
            <a:spcBef>
              <a:spcPct val="0"/>
            </a:spcBef>
            <a:spcAft>
              <a:spcPct val="35000"/>
            </a:spcAft>
            <a:buNone/>
          </a:pPr>
          <a:r>
            <a:rPr lang="en-US" sz="2900" kern="1200"/>
            <a:t>1</a:t>
          </a:r>
        </a:p>
      </dsp:txBody>
      <dsp:txXfrm>
        <a:off x="537057" y="834712"/>
        <a:ext cx="451336" cy="451336"/>
      </dsp:txXfrm>
    </dsp:sp>
    <dsp:sp modelId="{FF74255F-B9F0-1644-ADD0-716FACDF336F}">
      <dsp:nvSpPr>
        <dsp:cNvPr id="0" name=""/>
        <dsp:cNvSpPr/>
      </dsp:nvSpPr>
      <dsp:spPr>
        <a:xfrm>
          <a:off x="9817" y="1545123"/>
          <a:ext cx="1505814"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780" tIns="165100" rIns="118780" bIns="165100" numCol="1" spcCol="1270" anchor="t" anchorCtr="0">
          <a:noAutofit/>
        </a:bodyPr>
        <a:lstStyle/>
        <a:p>
          <a:pPr marL="0" lvl="0" indent="0" algn="l" defTabSz="488950">
            <a:lnSpc>
              <a:spcPct val="90000"/>
            </a:lnSpc>
            <a:spcBef>
              <a:spcPct val="0"/>
            </a:spcBef>
            <a:spcAft>
              <a:spcPct val="35000"/>
            </a:spcAft>
            <a:buNone/>
          </a:pPr>
          <a:r>
            <a:rPr lang="en-US" sz="1100" b="1" i="0" kern="1200" dirty="0"/>
            <a:t>Build More Homes: Make it easier to build houses by simplifying rules for land use and construction.</a:t>
          </a:r>
          <a:endParaRPr lang="en-US" sz="1100" kern="1200" dirty="0"/>
        </a:p>
      </dsp:txBody>
      <dsp:txXfrm>
        <a:off x="9817" y="1846286"/>
        <a:ext cx="1505814" cy="1664437"/>
      </dsp:txXfrm>
    </dsp:sp>
    <dsp:sp modelId="{B69CCC6C-8199-634E-8EEF-39CE134CFE10}">
      <dsp:nvSpPr>
        <dsp:cNvPr id="0" name=""/>
        <dsp:cNvSpPr/>
      </dsp:nvSpPr>
      <dsp:spPr>
        <a:xfrm>
          <a:off x="1682945" y="1060344"/>
          <a:ext cx="1505814"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E6A020-B307-F14A-BDE4-48D0782FA156}">
      <dsp:nvSpPr>
        <dsp:cNvPr id="0" name=""/>
        <dsp:cNvSpPr/>
      </dsp:nvSpPr>
      <dsp:spPr>
        <a:xfrm>
          <a:off x="3228914" y="1004108"/>
          <a:ext cx="76963" cy="144699"/>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AFE27E3-2810-1342-A791-F72310566A9E}">
      <dsp:nvSpPr>
        <dsp:cNvPr id="0" name=""/>
        <dsp:cNvSpPr/>
      </dsp:nvSpPr>
      <dsp:spPr>
        <a:xfrm>
          <a:off x="2116709" y="741236"/>
          <a:ext cx="638286" cy="638286"/>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9" tIns="24769" rIns="24769" bIns="24769" numCol="1" spcCol="1270" anchor="ctr" anchorCtr="0">
          <a:noAutofit/>
        </a:bodyPr>
        <a:lstStyle/>
        <a:p>
          <a:pPr marL="0" lvl="0" indent="0" algn="ctr" defTabSz="1289050">
            <a:lnSpc>
              <a:spcPct val="90000"/>
            </a:lnSpc>
            <a:spcBef>
              <a:spcPct val="0"/>
            </a:spcBef>
            <a:spcAft>
              <a:spcPct val="35000"/>
            </a:spcAft>
            <a:buNone/>
          </a:pPr>
          <a:r>
            <a:rPr lang="en-US" sz="2900" kern="1200"/>
            <a:t>2</a:t>
          </a:r>
        </a:p>
      </dsp:txBody>
      <dsp:txXfrm>
        <a:off x="2210184" y="834711"/>
        <a:ext cx="451336" cy="451336"/>
      </dsp:txXfrm>
    </dsp:sp>
    <dsp:sp modelId="{5E0B5EC3-FB49-3848-8528-2EB3C022B241}">
      <dsp:nvSpPr>
        <dsp:cNvPr id="0" name=""/>
        <dsp:cNvSpPr/>
      </dsp:nvSpPr>
      <dsp:spPr>
        <a:xfrm>
          <a:off x="1682945" y="1545123"/>
          <a:ext cx="1505814"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780" tIns="165100" rIns="118780" bIns="165100" numCol="1" spcCol="1270" anchor="t" anchorCtr="0">
          <a:noAutofit/>
        </a:bodyPr>
        <a:lstStyle/>
        <a:p>
          <a:pPr marL="0" lvl="0" indent="0" algn="l" defTabSz="488950">
            <a:lnSpc>
              <a:spcPct val="90000"/>
            </a:lnSpc>
            <a:spcBef>
              <a:spcPct val="0"/>
            </a:spcBef>
            <a:spcAft>
              <a:spcPct val="35000"/>
            </a:spcAft>
            <a:buNone/>
          </a:pPr>
          <a:r>
            <a:rPr lang="en-US" sz="1100" b="1" i="0" kern="1200" dirty="0"/>
            <a:t>Help People Afford Homes: Offer government aid and tax breaks to make housing cheaper for those with lower incomes.</a:t>
          </a:r>
          <a:endParaRPr lang="en-US" sz="1100" kern="1200" dirty="0"/>
        </a:p>
      </dsp:txBody>
      <dsp:txXfrm>
        <a:off x="1682945" y="1846286"/>
        <a:ext cx="1505814" cy="1664437"/>
      </dsp:txXfrm>
    </dsp:sp>
    <dsp:sp modelId="{1F4709F9-1989-AC4B-8BC2-DEDAB4CE3BC8}">
      <dsp:nvSpPr>
        <dsp:cNvPr id="0" name=""/>
        <dsp:cNvSpPr/>
      </dsp:nvSpPr>
      <dsp:spPr>
        <a:xfrm>
          <a:off x="3356072" y="1060344"/>
          <a:ext cx="1505814"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72D656-C998-9842-A627-E3FA662E83E8}">
      <dsp:nvSpPr>
        <dsp:cNvPr id="0" name=""/>
        <dsp:cNvSpPr/>
      </dsp:nvSpPr>
      <dsp:spPr>
        <a:xfrm>
          <a:off x="4902042" y="1004107"/>
          <a:ext cx="76963" cy="144699"/>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3893E9-3E2B-9D46-924B-397B34FDB421}">
      <dsp:nvSpPr>
        <dsp:cNvPr id="0" name=""/>
        <dsp:cNvSpPr/>
      </dsp:nvSpPr>
      <dsp:spPr>
        <a:xfrm>
          <a:off x="3789836" y="741236"/>
          <a:ext cx="638286" cy="638286"/>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9" tIns="24769" rIns="24769" bIns="24769" numCol="1" spcCol="1270" anchor="ctr" anchorCtr="0">
          <a:noAutofit/>
        </a:bodyPr>
        <a:lstStyle/>
        <a:p>
          <a:pPr marL="0" lvl="0" indent="0" algn="ctr" defTabSz="1289050">
            <a:lnSpc>
              <a:spcPct val="90000"/>
            </a:lnSpc>
            <a:spcBef>
              <a:spcPct val="0"/>
            </a:spcBef>
            <a:spcAft>
              <a:spcPct val="35000"/>
            </a:spcAft>
            <a:buNone/>
          </a:pPr>
          <a:r>
            <a:rPr lang="en-US" sz="2900" kern="1200"/>
            <a:t>3</a:t>
          </a:r>
        </a:p>
      </dsp:txBody>
      <dsp:txXfrm>
        <a:off x="3883311" y="834711"/>
        <a:ext cx="451336" cy="451336"/>
      </dsp:txXfrm>
    </dsp:sp>
    <dsp:sp modelId="{64554569-2E86-E045-A9F5-32052B994D71}">
      <dsp:nvSpPr>
        <dsp:cNvPr id="0" name=""/>
        <dsp:cNvSpPr/>
      </dsp:nvSpPr>
      <dsp:spPr>
        <a:xfrm>
          <a:off x="3356072" y="1545123"/>
          <a:ext cx="1505814"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780" tIns="165100" rIns="118780" bIns="165100" numCol="1" spcCol="1270" anchor="t" anchorCtr="0">
          <a:noAutofit/>
        </a:bodyPr>
        <a:lstStyle/>
        <a:p>
          <a:pPr marL="0" lvl="0" indent="0" algn="l" defTabSz="466725">
            <a:lnSpc>
              <a:spcPct val="90000"/>
            </a:lnSpc>
            <a:spcBef>
              <a:spcPct val="0"/>
            </a:spcBef>
            <a:spcAft>
              <a:spcPct val="35000"/>
            </a:spcAft>
            <a:buNone/>
          </a:pPr>
          <a:r>
            <a:rPr lang="en-US" sz="1050" b="1" i="0" kern="1200" dirty="0"/>
            <a:t>Stop Price Tricks: Set rules to prevent people from unfairly raising house prices for profit. Watch how money is lent and invested to prevent housing bubbles.</a:t>
          </a:r>
          <a:endParaRPr lang="en-US" sz="1050" kern="1200" dirty="0"/>
        </a:p>
      </dsp:txBody>
      <dsp:txXfrm>
        <a:off x="3356072" y="1846286"/>
        <a:ext cx="1505814" cy="1664437"/>
      </dsp:txXfrm>
    </dsp:sp>
    <dsp:sp modelId="{99AB9059-E5D1-B447-8925-0ADF96AD3352}">
      <dsp:nvSpPr>
        <dsp:cNvPr id="0" name=""/>
        <dsp:cNvSpPr/>
      </dsp:nvSpPr>
      <dsp:spPr>
        <a:xfrm>
          <a:off x="5029200" y="1060344"/>
          <a:ext cx="1505814"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D2735F-BC0C-F545-8C51-C87AC1181907}">
      <dsp:nvSpPr>
        <dsp:cNvPr id="0" name=""/>
        <dsp:cNvSpPr/>
      </dsp:nvSpPr>
      <dsp:spPr>
        <a:xfrm>
          <a:off x="6575169" y="1004107"/>
          <a:ext cx="76963" cy="144699"/>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79B1E1-394A-4D42-B244-657042099FB1}">
      <dsp:nvSpPr>
        <dsp:cNvPr id="0" name=""/>
        <dsp:cNvSpPr/>
      </dsp:nvSpPr>
      <dsp:spPr>
        <a:xfrm>
          <a:off x="5462964" y="741236"/>
          <a:ext cx="638286" cy="638286"/>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9" tIns="24769" rIns="24769" bIns="24769" numCol="1" spcCol="1270" anchor="ctr" anchorCtr="0">
          <a:noAutofit/>
        </a:bodyPr>
        <a:lstStyle/>
        <a:p>
          <a:pPr marL="0" lvl="0" indent="0" algn="ctr" defTabSz="1289050">
            <a:lnSpc>
              <a:spcPct val="90000"/>
            </a:lnSpc>
            <a:spcBef>
              <a:spcPct val="0"/>
            </a:spcBef>
            <a:spcAft>
              <a:spcPct val="35000"/>
            </a:spcAft>
            <a:buNone/>
          </a:pPr>
          <a:r>
            <a:rPr lang="en-US" sz="2900" kern="1200"/>
            <a:t>4</a:t>
          </a:r>
        </a:p>
      </dsp:txBody>
      <dsp:txXfrm>
        <a:off x="5556439" y="834711"/>
        <a:ext cx="451336" cy="451336"/>
      </dsp:txXfrm>
    </dsp:sp>
    <dsp:sp modelId="{DD6D0B41-57FC-A546-A28E-78BD76277B9F}">
      <dsp:nvSpPr>
        <dsp:cNvPr id="0" name=""/>
        <dsp:cNvSpPr/>
      </dsp:nvSpPr>
      <dsp:spPr>
        <a:xfrm>
          <a:off x="5029200" y="1545123"/>
          <a:ext cx="1505814"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780" tIns="165100" rIns="118780" bIns="165100" numCol="1" spcCol="1270" anchor="t" anchorCtr="0">
          <a:noAutofit/>
        </a:bodyPr>
        <a:lstStyle/>
        <a:p>
          <a:pPr marL="0" lvl="0" indent="0" algn="l" defTabSz="488950">
            <a:lnSpc>
              <a:spcPct val="90000"/>
            </a:lnSpc>
            <a:spcBef>
              <a:spcPct val="0"/>
            </a:spcBef>
            <a:spcAft>
              <a:spcPct val="35000"/>
            </a:spcAft>
            <a:buNone/>
          </a:pPr>
          <a:r>
            <a:rPr lang="en-US" sz="1100" b="1" i="0" kern="1200"/>
            <a:t>Offer Different Kinds of Homes: Build various types of homes like apartments or small houses to suit different needs and budgets.</a:t>
          </a:r>
          <a:endParaRPr lang="en-US" sz="1100" kern="1200"/>
        </a:p>
      </dsp:txBody>
      <dsp:txXfrm>
        <a:off x="5029200" y="1846286"/>
        <a:ext cx="1505814" cy="1664437"/>
      </dsp:txXfrm>
    </dsp:sp>
    <dsp:sp modelId="{E524A07E-3468-F640-AC47-60874D8E6730}">
      <dsp:nvSpPr>
        <dsp:cNvPr id="0" name=""/>
        <dsp:cNvSpPr/>
      </dsp:nvSpPr>
      <dsp:spPr>
        <a:xfrm>
          <a:off x="6702327" y="1060343"/>
          <a:ext cx="1505814"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E17414C-7193-8F49-98D2-53AB30C5AA32}">
      <dsp:nvSpPr>
        <dsp:cNvPr id="0" name=""/>
        <dsp:cNvSpPr/>
      </dsp:nvSpPr>
      <dsp:spPr>
        <a:xfrm>
          <a:off x="8248297" y="1004107"/>
          <a:ext cx="76963" cy="144699"/>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1A28F5-1883-E546-B4D3-9D49E4CB5565}">
      <dsp:nvSpPr>
        <dsp:cNvPr id="0" name=""/>
        <dsp:cNvSpPr/>
      </dsp:nvSpPr>
      <dsp:spPr>
        <a:xfrm>
          <a:off x="7136091" y="741236"/>
          <a:ext cx="638286" cy="638286"/>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9" tIns="24769" rIns="24769" bIns="24769" numCol="1" spcCol="1270" anchor="ctr" anchorCtr="0">
          <a:noAutofit/>
        </a:bodyPr>
        <a:lstStyle/>
        <a:p>
          <a:pPr marL="0" lvl="0" indent="0" algn="ctr" defTabSz="1289050">
            <a:lnSpc>
              <a:spcPct val="90000"/>
            </a:lnSpc>
            <a:spcBef>
              <a:spcPct val="0"/>
            </a:spcBef>
            <a:spcAft>
              <a:spcPct val="35000"/>
            </a:spcAft>
            <a:buNone/>
          </a:pPr>
          <a:r>
            <a:rPr lang="en-US" sz="2900" kern="1200"/>
            <a:t>5</a:t>
          </a:r>
        </a:p>
      </dsp:txBody>
      <dsp:txXfrm>
        <a:off x="7229566" y="834711"/>
        <a:ext cx="451336" cy="451336"/>
      </dsp:txXfrm>
    </dsp:sp>
    <dsp:sp modelId="{37538A9E-D5E8-8045-B6CC-2B11FD17B7CC}">
      <dsp:nvSpPr>
        <dsp:cNvPr id="0" name=""/>
        <dsp:cNvSpPr/>
      </dsp:nvSpPr>
      <dsp:spPr>
        <a:xfrm>
          <a:off x="6702327" y="1545123"/>
          <a:ext cx="1505814"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780" tIns="165100" rIns="118780" bIns="165100" numCol="1" spcCol="1270" anchor="t" anchorCtr="0">
          <a:noAutofit/>
        </a:bodyPr>
        <a:lstStyle/>
        <a:p>
          <a:pPr marL="0" lvl="0" indent="0" algn="l" defTabSz="488950">
            <a:lnSpc>
              <a:spcPct val="90000"/>
            </a:lnSpc>
            <a:spcBef>
              <a:spcPct val="0"/>
            </a:spcBef>
            <a:spcAft>
              <a:spcPct val="35000"/>
            </a:spcAft>
            <a:buNone/>
          </a:pPr>
          <a:r>
            <a:rPr lang="en-US" sz="1100" b="1" i="0" kern="1200" dirty="0"/>
            <a:t>Improve Money and Jobs: Create policies that make it easier for people to get good jobs and earn more. This indirectly helps people afford homes.</a:t>
          </a:r>
          <a:endParaRPr lang="en-US" sz="1100" kern="1200" dirty="0"/>
        </a:p>
      </dsp:txBody>
      <dsp:txXfrm>
        <a:off x="6702327" y="1846286"/>
        <a:ext cx="1505814" cy="1664437"/>
      </dsp:txXfrm>
    </dsp:sp>
    <dsp:sp modelId="{0F68A25F-EF8E-2142-B200-3677C263EF67}">
      <dsp:nvSpPr>
        <dsp:cNvPr id="0" name=""/>
        <dsp:cNvSpPr/>
      </dsp:nvSpPr>
      <dsp:spPr>
        <a:xfrm>
          <a:off x="8375454" y="1060343"/>
          <a:ext cx="752907"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1122B7-864C-934F-A2DF-6D27C7E97D48}">
      <dsp:nvSpPr>
        <dsp:cNvPr id="0" name=""/>
        <dsp:cNvSpPr/>
      </dsp:nvSpPr>
      <dsp:spPr>
        <a:xfrm>
          <a:off x="8809218" y="741236"/>
          <a:ext cx="638286" cy="638286"/>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9" tIns="24769" rIns="24769" bIns="24769" numCol="1" spcCol="1270" anchor="ctr" anchorCtr="0">
          <a:noAutofit/>
        </a:bodyPr>
        <a:lstStyle/>
        <a:p>
          <a:pPr marL="0" lvl="0" indent="0" algn="ctr" defTabSz="1289050">
            <a:lnSpc>
              <a:spcPct val="90000"/>
            </a:lnSpc>
            <a:spcBef>
              <a:spcPct val="0"/>
            </a:spcBef>
            <a:spcAft>
              <a:spcPct val="35000"/>
            </a:spcAft>
            <a:buNone/>
          </a:pPr>
          <a:r>
            <a:rPr lang="en-US" sz="2900" kern="1200"/>
            <a:t>6</a:t>
          </a:r>
        </a:p>
      </dsp:txBody>
      <dsp:txXfrm>
        <a:off x="8902693" y="834711"/>
        <a:ext cx="451336" cy="451336"/>
      </dsp:txXfrm>
    </dsp:sp>
    <dsp:sp modelId="{B7695236-0203-DC4B-8A96-63B155E0F30C}">
      <dsp:nvSpPr>
        <dsp:cNvPr id="0" name=""/>
        <dsp:cNvSpPr/>
      </dsp:nvSpPr>
      <dsp:spPr>
        <a:xfrm>
          <a:off x="8399833" y="1566842"/>
          <a:ext cx="1505814"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780" tIns="165100" rIns="118780" bIns="165100" numCol="1" spcCol="1270" anchor="t" anchorCtr="0">
          <a:noAutofit/>
        </a:bodyPr>
        <a:lstStyle/>
        <a:p>
          <a:pPr marL="0" lvl="0" indent="0" algn="l" defTabSz="466725">
            <a:lnSpc>
              <a:spcPct val="90000"/>
            </a:lnSpc>
            <a:spcBef>
              <a:spcPct val="0"/>
            </a:spcBef>
            <a:spcAft>
              <a:spcPct val="35000"/>
            </a:spcAft>
            <a:buNone/>
          </a:pPr>
          <a:r>
            <a:rPr lang="en-US" sz="1050" b="1" i="0" kern="1200" dirty="0"/>
            <a:t>Work Together with Communities: Listen to what communities want when planning cities. Build places where everyone can live comfortably and sustainably.</a:t>
          </a:r>
          <a:endParaRPr lang="en-US" sz="1050" kern="1200" dirty="0"/>
        </a:p>
      </dsp:txBody>
      <dsp:txXfrm>
        <a:off x="8399833" y="1868005"/>
        <a:ext cx="1505814" cy="1664437"/>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8FA7E9-D292-544A-91E5-07AE49D6F440}" type="datetimeFigureOut">
              <a:rPr lang="en-US" smtClean="0"/>
              <a:t>12/11/23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0B057C2-A393-FC4F-97DB-422404C6C3BD}" type="slidenum">
              <a:rPr lang="en-US" smtClean="0"/>
              <a:t>‹#›</a:t>
            </a:fld>
            <a:endParaRPr lang="en-US"/>
          </a:p>
        </p:txBody>
      </p:sp>
    </p:spTree>
    <p:extLst>
      <p:ext uri="{BB962C8B-B14F-4D97-AF65-F5344CB8AC3E}">
        <p14:creationId xmlns:p14="http://schemas.microsoft.com/office/powerpoint/2010/main" val="3509725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8FA7E9-D292-544A-91E5-07AE49D6F440}" type="datetimeFigureOut">
              <a:rPr lang="en-US" smtClean="0"/>
              <a:t>12/11/23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B057C2-A393-FC4F-97DB-422404C6C3BD}" type="slidenum">
              <a:rPr lang="en-US" smtClean="0"/>
              <a:t>‹#›</a:t>
            </a:fld>
            <a:endParaRPr lang="en-US"/>
          </a:p>
        </p:txBody>
      </p:sp>
    </p:spTree>
    <p:extLst>
      <p:ext uri="{BB962C8B-B14F-4D97-AF65-F5344CB8AC3E}">
        <p14:creationId xmlns:p14="http://schemas.microsoft.com/office/powerpoint/2010/main" val="514612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8FA7E9-D292-544A-91E5-07AE49D6F440}" type="datetimeFigureOut">
              <a:rPr lang="en-US" smtClean="0"/>
              <a:t>12/11/23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B057C2-A393-FC4F-97DB-422404C6C3BD}" type="slidenum">
              <a:rPr lang="en-US" smtClean="0"/>
              <a:t>‹#›</a:t>
            </a:fld>
            <a:endParaRPr lang="en-US"/>
          </a:p>
        </p:txBody>
      </p:sp>
    </p:spTree>
    <p:extLst>
      <p:ext uri="{BB962C8B-B14F-4D97-AF65-F5344CB8AC3E}">
        <p14:creationId xmlns:p14="http://schemas.microsoft.com/office/powerpoint/2010/main" val="4262265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8FA7E9-D292-544A-91E5-07AE49D6F440}" type="datetimeFigureOut">
              <a:rPr lang="en-US" smtClean="0"/>
              <a:t>12/11/23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B057C2-A393-FC4F-97DB-422404C6C3BD}" type="slidenum">
              <a:rPr lang="en-US" smtClean="0"/>
              <a:t>‹#›</a:t>
            </a:fld>
            <a:endParaRPr lang="en-US"/>
          </a:p>
        </p:txBody>
      </p:sp>
    </p:spTree>
    <p:extLst>
      <p:ext uri="{BB962C8B-B14F-4D97-AF65-F5344CB8AC3E}">
        <p14:creationId xmlns:p14="http://schemas.microsoft.com/office/powerpoint/2010/main" val="3779176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B8FA7E9-D292-544A-91E5-07AE49D6F440}" type="datetimeFigureOut">
              <a:rPr lang="en-US" smtClean="0"/>
              <a:t>12/11/23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0B057C2-A393-FC4F-97DB-422404C6C3BD}" type="slidenum">
              <a:rPr lang="en-US" smtClean="0"/>
              <a:t>‹#›</a:t>
            </a:fld>
            <a:endParaRPr lang="en-US"/>
          </a:p>
        </p:txBody>
      </p:sp>
    </p:spTree>
    <p:extLst>
      <p:ext uri="{BB962C8B-B14F-4D97-AF65-F5344CB8AC3E}">
        <p14:creationId xmlns:p14="http://schemas.microsoft.com/office/powerpoint/2010/main" val="989320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8FA7E9-D292-544A-91E5-07AE49D6F440}" type="datetimeFigureOut">
              <a:rPr lang="en-US" smtClean="0"/>
              <a:t>12/11/23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B057C2-A393-FC4F-97DB-422404C6C3BD}" type="slidenum">
              <a:rPr lang="en-US" smtClean="0"/>
              <a:t>‹#›</a:t>
            </a:fld>
            <a:endParaRPr lang="en-US"/>
          </a:p>
        </p:txBody>
      </p:sp>
    </p:spTree>
    <p:extLst>
      <p:ext uri="{BB962C8B-B14F-4D97-AF65-F5344CB8AC3E}">
        <p14:creationId xmlns:p14="http://schemas.microsoft.com/office/powerpoint/2010/main" val="2977888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8FA7E9-D292-544A-91E5-07AE49D6F440}" type="datetimeFigureOut">
              <a:rPr lang="en-US" smtClean="0"/>
              <a:t>12/11/23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B057C2-A393-FC4F-97DB-422404C6C3BD}"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4343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B8FA7E9-D292-544A-91E5-07AE49D6F440}" type="datetimeFigureOut">
              <a:rPr lang="en-US" smtClean="0"/>
              <a:t>12/11/23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B057C2-A393-FC4F-97DB-422404C6C3BD}"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0683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8FA7E9-D292-544A-91E5-07AE49D6F440}" type="datetimeFigureOut">
              <a:rPr lang="en-US" smtClean="0"/>
              <a:t>12/11/23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B057C2-A393-FC4F-97DB-422404C6C3BD}" type="slidenum">
              <a:rPr lang="en-US" smtClean="0"/>
              <a:t>‹#›</a:t>
            </a:fld>
            <a:endParaRPr lang="en-US"/>
          </a:p>
        </p:txBody>
      </p:sp>
    </p:spTree>
    <p:extLst>
      <p:ext uri="{BB962C8B-B14F-4D97-AF65-F5344CB8AC3E}">
        <p14:creationId xmlns:p14="http://schemas.microsoft.com/office/powerpoint/2010/main" val="247280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8FA7E9-D292-544A-91E5-07AE49D6F440}" type="datetimeFigureOut">
              <a:rPr lang="en-US" smtClean="0"/>
              <a:t>12/11/23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C0B057C2-A393-FC4F-97DB-422404C6C3BD}" type="slidenum">
              <a:rPr lang="en-US" smtClean="0"/>
              <a:t>‹#›</a:t>
            </a:fld>
            <a:endParaRPr lang="en-US"/>
          </a:p>
        </p:txBody>
      </p:sp>
    </p:spTree>
    <p:extLst>
      <p:ext uri="{BB962C8B-B14F-4D97-AF65-F5344CB8AC3E}">
        <p14:creationId xmlns:p14="http://schemas.microsoft.com/office/powerpoint/2010/main" val="129334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8FA7E9-D292-544A-91E5-07AE49D6F440}" type="datetimeFigureOut">
              <a:rPr lang="en-US" smtClean="0"/>
              <a:t>12/11/23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C0B057C2-A393-FC4F-97DB-422404C6C3BD}" type="slidenum">
              <a:rPr lang="en-US" smtClean="0"/>
              <a:t>‹#›</a:t>
            </a:fld>
            <a:endParaRPr lang="en-US"/>
          </a:p>
        </p:txBody>
      </p:sp>
    </p:spTree>
    <p:extLst>
      <p:ext uri="{BB962C8B-B14F-4D97-AF65-F5344CB8AC3E}">
        <p14:creationId xmlns:p14="http://schemas.microsoft.com/office/powerpoint/2010/main" val="1043973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B8FA7E9-D292-544A-91E5-07AE49D6F440}" type="datetimeFigureOut">
              <a:rPr lang="en-US" smtClean="0"/>
              <a:t>12/11/23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0B057C2-A393-FC4F-97DB-422404C6C3BD}" type="slidenum">
              <a:rPr lang="en-US" smtClean="0"/>
              <a:t>‹#›</a:t>
            </a:fld>
            <a:endParaRPr lang="en-US"/>
          </a:p>
        </p:txBody>
      </p:sp>
    </p:spTree>
    <p:extLst>
      <p:ext uri="{BB962C8B-B14F-4D97-AF65-F5344CB8AC3E}">
        <p14:creationId xmlns:p14="http://schemas.microsoft.com/office/powerpoint/2010/main" val="328271316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8" Type="http://schemas.openxmlformats.org/officeDocument/2006/relationships/hyperlink" Target="https://www.publicdomainpictures.net/en/view-image.php?image=492452&amp;picture=introduction-and-public-speaking" TargetMode="External"/><Relationship Id="rId3" Type="http://schemas.microsoft.com/office/2007/relationships/hdphoto" Target="../media/hdphoto2.wdp"/><Relationship Id="rId7" Type="http://schemas.openxmlformats.org/officeDocument/2006/relationships/image" Target="../media/image9.jp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openclipart.org/detail/190821/cles-de-serrure-lock-keys" TargetMode="Externa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hyperlink" Target="https://www.flickr.com/photos/124808053@N07/14797376053" TargetMode="External"/><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4.jpeg"/><Relationship Id="rId3" Type="http://schemas.microsoft.com/office/2007/relationships/hdphoto" Target="../media/hdphoto2.wdp"/><Relationship Id="rId7" Type="http://schemas.openxmlformats.org/officeDocument/2006/relationships/hyperlink" Target="https://www.pexels.com/video/stressed-man-holding-his-head-while-working-from-home-6290471/"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2.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6.png"/><Relationship Id="rId7" Type="http://schemas.openxmlformats.org/officeDocument/2006/relationships/diagramQuickStyle" Target="../diagrams/quickStyle1.xml"/><Relationship Id="rId12" Type="http://schemas.openxmlformats.org/officeDocument/2006/relationships/hyperlink" Target="https://www.pngall.com/think-png/download/66109" TargetMode="External"/><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image" Target="../media/image16.png"/><Relationship Id="rId5" Type="http://schemas.openxmlformats.org/officeDocument/2006/relationships/diagramData" Target="../diagrams/data1.xml"/><Relationship Id="rId10" Type="http://schemas.openxmlformats.org/officeDocument/2006/relationships/image" Target="../media/image2.png"/><Relationship Id="rId4" Type="http://schemas.microsoft.com/office/2007/relationships/hdphoto" Target="../media/hdphoto2.wdp"/><Relationship Id="rId9" Type="http://schemas.microsoft.com/office/2007/relationships/diagramDrawing" Target="../diagrams/drawing1.xml"/></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icroscope with lab glassware">
            <a:extLst>
              <a:ext uri="{FF2B5EF4-FFF2-40B4-BE49-F238E27FC236}">
                <a16:creationId xmlns:a16="http://schemas.microsoft.com/office/drawing/2014/main" id="{31CE4624-7416-FA04-44EA-4FEC8DF77984}"/>
              </a:ext>
            </a:extLst>
          </p:cNvPr>
          <p:cNvPicPr>
            <a:picLocks noChangeAspect="1"/>
          </p:cNvPicPr>
          <p:nvPr/>
        </p:nvPicPr>
        <p:blipFill rotWithShape="1">
          <a:blip r:embed="rId2"/>
          <a:srcRect b="15730"/>
          <a:stretch/>
        </p:blipFill>
        <p:spPr>
          <a:xfrm>
            <a:off x="20" y="10"/>
            <a:ext cx="12191980" cy="6857989"/>
          </a:xfrm>
          <a:prstGeom prst="rect">
            <a:avLst/>
          </a:prstGeom>
        </p:spPr>
      </p:pic>
      <p:sp>
        <p:nvSpPr>
          <p:cNvPr id="11" name="Rectangle 10">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540BA31-3966-47BE-1DC1-4031E7FA6FBF}"/>
              </a:ext>
            </a:extLst>
          </p:cNvPr>
          <p:cNvSpPr>
            <a:spLocks noGrp="1"/>
          </p:cNvSpPr>
          <p:nvPr>
            <p:ph type="ctrTitle"/>
          </p:nvPr>
        </p:nvSpPr>
        <p:spPr>
          <a:xfrm>
            <a:off x="1051560" y="1432223"/>
            <a:ext cx="9966960" cy="3035808"/>
          </a:xfrm>
        </p:spPr>
        <p:txBody>
          <a:bodyPr anchor="b">
            <a:normAutofit/>
          </a:bodyPr>
          <a:lstStyle/>
          <a:p>
            <a:r>
              <a:rPr lang="en-US" sz="6000" b="0" i="0" dirty="0">
                <a:solidFill>
                  <a:srgbClr val="FFFFFF"/>
                </a:solidFill>
                <a:effectLst/>
                <a:latin typeface="Söhne"/>
              </a:rPr>
              <a:t>Exploring Housing Costs Across the United States: A Data Science Analysis</a:t>
            </a:r>
            <a:endParaRPr lang="en-US" sz="6000" dirty="0">
              <a:solidFill>
                <a:srgbClr val="FFFFFF"/>
              </a:solidFill>
            </a:endParaRPr>
          </a:p>
        </p:txBody>
      </p:sp>
      <p:sp>
        <p:nvSpPr>
          <p:cNvPr id="3" name="Subtitle 2">
            <a:extLst>
              <a:ext uri="{FF2B5EF4-FFF2-40B4-BE49-F238E27FC236}">
                <a16:creationId xmlns:a16="http://schemas.microsoft.com/office/drawing/2014/main" id="{7D9BC4D5-4635-9BA5-69F5-D628E3E9D2BC}"/>
              </a:ext>
            </a:extLst>
          </p:cNvPr>
          <p:cNvSpPr>
            <a:spLocks noGrp="1"/>
          </p:cNvSpPr>
          <p:nvPr>
            <p:ph type="subTitle" idx="1"/>
          </p:nvPr>
        </p:nvSpPr>
        <p:spPr>
          <a:xfrm>
            <a:off x="1069848" y="4389120"/>
            <a:ext cx="7891272" cy="1069848"/>
          </a:xfrm>
        </p:spPr>
        <p:txBody>
          <a:bodyPr>
            <a:normAutofit/>
          </a:bodyPr>
          <a:lstStyle/>
          <a:p>
            <a:r>
              <a:rPr lang="en-US" dirty="0">
                <a:solidFill>
                  <a:srgbClr val="FFFFFF"/>
                </a:solidFill>
              </a:rPr>
              <a:t>Alpha Bah, CTEC 128, 12/11/2023</a:t>
            </a:r>
          </a:p>
          <a:p>
            <a:r>
              <a:rPr lang="en-US" dirty="0">
                <a:solidFill>
                  <a:srgbClr val="FFFFFF"/>
                </a:solidFill>
              </a:rPr>
              <a:t>Professor Wilson</a:t>
            </a:r>
          </a:p>
        </p:txBody>
      </p:sp>
    </p:spTree>
    <p:extLst>
      <p:ext uri="{BB962C8B-B14F-4D97-AF65-F5344CB8AC3E}">
        <p14:creationId xmlns:p14="http://schemas.microsoft.com/office/powerpoint/2010/main" val="772027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DA90C30-B990-4CCA-B584-40F864DA3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527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EA195-8C77-1E7C-BFE0-70A9BD3F8B6A}"/>
              </a:ext>
            </a:extLst>
          </p:cNvPr>
          <p:cNvSpPr>
            <a:spLocks noGrp="1"/>
          </p:cNvSpPr>
          <p:nvPr>
            <p:ph type="title"/>
          </p:nvPr>
        </p:nvSpPr>
        <p:spPr>
          <a:xfrm>
            <a:off x="382280" y="484632"/>
            <a:ext cx="6743844" cy="1609344"/>
          </a:xfrm>
        </p:spPr>
        <p:txBody>
          <a:bodyPr>
            <a:normAutofit/>
          </a:bodyPr>
          <a:lstStyle/>
          <a:p>
            <a:r>
              <a:rPr lang="en-US" sz="4800" dirty="0"/>
              <a:t>Introduction &amp; Objective</a:t>
            </a:r>
          </a:p>
        </p:txBody>
      </p:sp>
      <p:sp>
        <p:nvSpPr>
          <p:cNvPr id="3" name="Content Placeholder 2">
            <a:extLst>
              <a:ext uri="{FF2B5EF4-FFF2-40B4-BE49-F238E27FC236}">
                <a16:creationId xmlns:a16="http://schemas.microsoft.com/office/drawing/2014/main" id="{092648BB-D37B-4E2E-BB6F-873FFFB8280A}"/>
              </a:ext>
            </a:extLst>
          </p:cNvPr>
          <p:cNvSpPr>
            <a:spLocks noGrp="1"/>
          </p:cNvSpPr>
          <p:nvPr>
            <p:ph idx="1"/>
          </p:nvPr>
        </p:nvSpPr>
        <p:spPr>
          <a:xfrm>
            <a:off x="382279" y="2121408"/>
            <a:ext cx="6743845" cy="4050792"/>
          </a:xfrm>
        </p:spPr>
        <p:txBody>
          <a:bodyPr>
            <a:normAutofit/>
          </a:bodyPr>
          <a:lstStyle/>
          <a:p>
            <a:r>
              <a:rPr lang="en-US" sz="1800" i="0" dirty="0">
                <a:effectLst/>
                <a:latin typeface="arial" panose="020B0604020202020204" pitchFamily="34" charset="0"/>
              </a:rPr>
              <a:t>As a college student and future homeowner, I am passionate about data science because it ties into our everyday lives without data we wouldn't be able to come up with most conclusions and get to the bottom of how things work. I aim with this project to explore and analyze housing costs across various states in the U.S., understand the fluctuations in housing prices, and the influencing price factors. I also intend to collect and analyze datasets from the U.S Census Bureau and other credible sources which will contain information about housing expenses, demographic trends, employment rates, and other economic factors across states. This project will not only help me learn how to become a better data scientist but also help others analyze data in the housing market.</a:t>
            </a:r>
            <a:endParaRPr lang="en-US" sz="1800" dirty="0"/>
          </a:p>
        </p:txBody>
      </p:sp>
      <p:pic>
        <p:nvPicPr>
          <p:cNvPr id="7" name="Graphic 6" descr="Books">
            <a:extLst>
              <a:ext uri="{FF2B5EF4-FFF2-40B4-BE49-F238E27FC236}">
                <a16:creationId xmlns:a16="http://schemas.microsoft.com/office/drawing/2014/main" id="{A0D3C0A1-0F5E-CA86-12C6-7959AEDD56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61147" y="777627"/>
            <a:ext cx="3369177" cy="3369177"/>
          </a:xfrm>
          <a:prstGeom prst="rect">
            <a:avLst/>
          </a:prstGeom>
        </p:spPr>
      </p:pic>
      <p:grpSp>
        <p:nvGrpSpPr>
          <p:cNvPr id="21" name="Group 20">
            <a:extLst>
              <a:ext uri="{FF2B5EF4-FFF2-40B4-BE49-F238E27FC236}">
                <a16:creationId xmlns:a16="http://schemas.microsoft.com/office/drawing/2014/main" id="{D060B936-2771-48DC-842C-14EE9318E3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3" name="Oval 22">
              <a:extLst>
                <a:ext uri="{FF2B5EF4-FFF2-40B4-BE49-F238E27FC236}">
                  <a16:creationId xmlns:a16="http://schemas.microsoft.com/office/drawing/2014/main" id="{DB4EC8B4-4BB2-45C2-A68A-28E36AC10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5" name="Oval 24">
              <a:extLst>
                <a:ext uri="{FF2B5EF4-FFF2-40B4-BE49-F238E27FC236}">
                  <a16:creationId xmlns:a16="http://schemas.microsoft.com/office/drawing/2014/main" id="{1431D296-F8F1-41C3-A211-E83E243C5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6" name="Picture 5" descr="A person standing at a podium&#10;&#10;Description automatically generated">
            <a:extLst>
              <a:ext uri="{FF2B5EF4-FFF2-40B4-BE49-F238E27FC236}">
                <a16:creationId xmlns:a16="http://schemas.microsoft.com/office/drawing/2014/main" id="{8DC9E6BC-3B5C-A55B-E08A-628AE25C6A90}"/>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7508402" y="4064621"/>
            <a:ext cx="3735861" cy="2795819"/>
          </a:xfrm>
          <a:prstGeom prst="rect">
            <a:avLst/>
          </a:prstGeom>
        </p:spPr>
      </p:pic>
    </p:spTree>
    <p:extLst>
      <p:ext uri="{BB962C8B-B14F-4D97-AF65-F5344CB8AC3E}">
        <p14:creationId xmlns:p14="http://schemas.microsoft.com/office/powerpoint/2010/main" val="2900602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908961-9C80-EF55-C3D6-A14F8740C6E5}"/>
              </a:ext>
            </a:extLst>
          </p:cNvPr>
          <p:cNvSpPr>
            <a:spLocks noGrp="1"/>
          </p:cNvSpPr>
          <p:nvPr>
            <p:ph type="title"/>
          </p:nvPr>
        </p:nvSpPr>
        <p:spPr>
          <a:xfrm>
            <a:off x="4970109" y="484632"/>
            <a:ext cx="6730277" cy="1609344"/>
          </a:xfrm>
          <a:ln>
            <a:noFill/>
          </a:ln>
        </p:spPr>
        <p:txBody>
          <a:bodyPr>
            <a:normAutofit/>
          </a:bodyPr>
          <a:lstStyle/>
          <a:p>
            <a:r>
              <a:rPr lang="en-US" sz="4800"/>
              <a:t>Key players in the housing market</a:t>
            </a:r>
          </a:p>
        </p:txBody>
      </p:sp>
      <p:pic>
        <p:nvPicPr>
          <p:cNvPr id="5" name="Picture 4" descr="A set of keys on a black background&#10;&#10;Description automatically generated">
            <a:extLst>
              <a:ext uri="{FF2B5EF4-FFF2-40B4-BE49-F238E27FC236}">
                <a16:creationId xmlns:a16="http://schemas.microsoft.com/office/drawing/2014/main" id="{AC0A0B50-E927-5C1C-090A-6DF6D3223F03}"/>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16716" r="4953"/>
          <a:stretch/>
        </p:blipFill>
        <p:spPr>
          <a:xfrm>
            <a:off x="3344" y="10"/>
            <a:ext cx="4646726" cy="6857990"/>
          </a:xfrm>
          <a:prstGeom prst="rect">
            <a:avLst/>
          </a:prstGeom>
        </p:spPr>
      </p:pic>
      <p:sp>
        <p:nvSpPr>
          <p:cNvPr id="3" name="Content Placeholder 2">
            <a:extLst>
              <a:ext uri="{FF2B5EF4-FFF2-40B4-BE49-F238E27FC236}">
                <a16:creationId xmlns:a16="http://schemas.microsoft.com/office/drawing/2014/main" id="{C8F21E4E-314A-04A0-6D57-062DFA96ABD9}"/>
              </a:ext>
            </a:extLst>
          </p:cNvPr>
          <p:cNvSpPr>
            <a:spLocks noGrp="1"/>
          </p:cNvSpPr>
          <p:nvPr>
            <p:ph idx="1"/>
          </p:nvPr>
        </p:nvSpPr>
        <p:spPr>
          <a:xfrm>
            <a:off x="4970108" y="2092215"/>
            <a:ext cx="6730276" cy="4565474"/>
          </a:xfrm>
        </p:spPr>
        <p:txBody>
          <a:bodyPr>
            <a:normAutofit fontScale="92500" lnSpcReduction="10000"/>
          </a:bodyPr>
          <a:lstStyle/>
          <a:p>
            <a:pPr marL="457200" indent="-457200">
              <a:buFont typeface="+mj-lt"/>
              <a:buAutoNum type="arabicPeriod"/>
            </a:pPr>
            <a:r>
              <a:rPr lang="en-US" sz="1900" b="1" i="0" dirty="0">
                <a:effectLst/>
                <a:latin typeface="Söhne"/>
              </a:rPr>
              <a:t>Buyers and Sellers:</a:t>
            </a:r>
            <a:r>
              <a:rPr lang="en-US" sz="1900" b="0" i="0" dirty="0">
                <a:effectLst/>
                <a:latin typeface="Söhne"/>
              </a:rPr>
              <a:t> These are the primary participants. Buyers seek properties for personal use or investment, while sellers offer properties for sale.</a:t>
            </a:r>
          </a:p>
          <a:p>
            <a:pPr marL="457200" indent="-457200">
              <a:buFont typeface="+mj-lt"/>
              <a:buAutoNum type="arabicPeriod"/>
            </a:pPr>
            <a:r>
              <a:rPr lang="en-US" sz="1900" b="1" i="0" dirty="0">
                <a:effectLst/>
                <a:latin typeface="Söhne"/>
              </a:rPr>
              <a:t>Real Estate Agents:</a:t>
            </a:r>
            <a:r>
              <a:rPr lang="en-US" sz="1900" b="0" i="0" dirty="0">
                <a:effectLst/>
                <a:latin typeface="Söhne"/>
              </a:rPr>
              <a:t> They facilitate transactions between buyers and sellers, earning commissions on sales. They provide market expertise, assist with negotiations, and handle paperwork.</a:t>
            </a:r>
          </a:p>
          <a:p>
            <a:pPr marL="457200" indent="-457200">
              <a:buFont typeface="+mj-lt"/>
              <a:buAutoNum type="arabicPeriod"/>
            </a:pPr>
            <a:r>
              <a:rPr lang="en-US" sz="1900" b="1" i="0" dirty="0">
                <a:effectLst/>
                <a:latin typeface="Söhne"/>
              </a:rPr>
              <a:t>Lenders and Mortgage Brokers:</a:t>
            </a:r>
            <a:r>
              <a:rPr lang="en-US" sz="1900" b="0" i="0" dirty="0">
                <a:effectLst/>
                <a:latin typeface="Söhne"/>
              </a:rPr>
              <a:t> Banks, credit unions, and mortgage brokers provide financing for home purchases through mortgages. They determine eligibility, loan terms, and interest rates.</a:t>
            </a:r>
          </a:p>
          <a:p>
            <a:pPr marL="457200" indent="-457200">
              <a:buFont typeface="+mj-lt"/>
              <a:buAutoNum type="arabicPeriod"/>
            </a:pPr>
            <a:r>
              <a:rPr lang="en-US" sz="1900" b="1" i="0" dirty="0">
                <a:effectLst/>
                <a:latin typeface="Söhne"/>
              </a:rPr>
              <a:t>Developers and Builders:</a:t>
            </a:r>
            <a:r>
              <a:rPr lang="en-US" sz="1900" b="0" i="0" dirty="0">
                <a:effectLst/>
                <a:latin typeface="Söhne"/>
              </a:rPr>
              <a:t> They construct new properties, contributing to the housing supply. They might build single-family homes, condominiums, or apartment complexes.</a:t>
            </a:r>
          </a:p>
          <a:p>
            <a:pPr marL="457200" indent="-457200">
              <a:buFont typeface="+mj-lt"/>
              <a:buAutoNum type="arabicPeriod"/>
            </a:pPr>
            <a:r>
              <a:rPr lang="en-US" sz="1900" b="1" i="0" dirty="0">
                <a:effectLst/>
                <a:latin typeface="Söhne"/>
              </a:rPr>
              <a:t>Government and Other Bodies:</a:t>
            </a:r>
            <a:r>
              <a:rPr lang="en-US" sz="1900" b="0" i="0" dirty="0">
                <a:effectLst/>
                <a:latin typeface="Söhne"/>
              </a:rPr>
              <a:t> Various government agencies regulate the housing market through policies, zoning laws, and tax incentives. These entities influence affordability, accessibility, and market stability.</a:t>
            </a:r>
          </a:p>
          <a:p>
            <a:endParaRPr lang="en-US" sz="1500" dirty="0"/>
          </a:p>
        </p:txBody>
      </p:sp>
      <p:grpSp>
        <p:nvGrpSpPr>
          <p:cNvPr id="12" name="Group 11">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171766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D4734-FD58-1C16-CC62-4BDA82DD5C6B}"/>
              </a:ext>
            </a:extLst>
          </p:cNvPr>
          <p:cNvSpPr>
            <a:spLocks noGrp="1"/>
          </p:cNvSpPr>
          <p:nvPr>
            <p:ph type="title"/>
          </p:nvPr>
        </p:nvSpPr>
        <p:spPr/>
        <p:txBody>
          <a:bodyPr/>
          <a:lstStyle/>
          <a:p>
            <a:r>
              <a:rPr lang="en-US" dirty="0"/>
              <a:t>Factors influencing the housing market </a:t>
            </a:r>
          </a:p>
        </p:txBody>
      </p:sp>
      <p:sp>
        <p:nvSpPr>
          <p:cNvPr id="3" name="Content Placeholder 2">
            <a:extLst>
              <a:ext uri="{FF2B5EF4-FFF2-40B4-BE49-F238E27FC236}">
                <a16:creationId xmlns:a16="http://schemas.microsoft.com/office/drawing/2014/main" id="{5485730D-3962-00A5-94B6-96769897BA78}"/>
              </a:ext>
            </a:extLst>
          </p:cNvPr>
          <p:cNvSpPr>
            <a:spLocks noGrp="1"/>
          </p:cNvSpPr>
          <p:nvPr>
            <p:ph idx="1"/>
          </p:nvPr>
        </p:nvSpPr>
        <p:spPr/>
        <p:txBody>
          <a:bodyPr>
            <a:normAutofit/>
          </a:bodyPr>
          <a:lstStyle/>
          <a:p>
            <a:pPr marL="457200" indent="-457200" algn="l">
              <a:buFont typeface="+mj-lt"/>
              <a:buAutoNum type="arabicPeriod"/>
            </a:pPr>
            <a:r>
              <a:rPr lang="en-US" b="1" i="0" dirty="0">
                <a:solidFill>
                  <a:srgbClr val="374151"/>
                </a:solidFill>
                <a:effectLst/>
                <a:latin typeface="Söhne"/>
              </a:rPr>
              <a:t>Supply and Demand:</a:t>
            </a:r>
            <a:r>
              <a:rPr lang="en-US" b="0" i="0" dirty="0">
                <a:solidFill>
                  <a:srgbClr val="374151"/>
                </a:solidFill>
                <a:effectLst/>
                <a:latin typeface="Söhne"/>
              </a:rPr>
              <a:t> Like any market, the housing market operates on the principles of supply and demand. When the demand for houses is high and the supply is limited, prices tend to rise. Conversely, when supply exceeds demand, prices might decrease.</a:t>
            </a:r>
          </a:p>
          <a:p>
            <a:pPr marL="457200" indent="-457200" algn="l">
              <a:buFont typeface="+mj-lt"/>
              <a:buAutoNum type="arabicPeriod"/>
            </a:pPr>
            <a:r>
              <a:rPr lang="en-US" b="1" i="0" dirty="0">
                <a:solidFill>
                  <a:srgbClr val="374151"/>
                </a:solidFill>
                <a:effectLst/>
                <a:latin typeface="Söhne"/>
              </a:rPr>
              <a:t>Economic Factors:</a:t>
            </a:r>
            <a:r>
              <a:rPr lang="en-US" b="0" i="0" dirty="0">
                <a:solidFill>
                  <a:srgbClr val="374151"/>
                </a:solidFill>
                <a:effectLst/>
                <a:latin typeface="Söhne"/>
              </a:rPr>
              <a:t> Various economic factors influence the housing market. These include interest rates (set by the Federal Reserve), employment rates, income levels, and overall economic stability. For example, low-interest rates often encourage borrowing for mortgages, increasing demand for homes.</a:t>
            </a:r>
          </a:p>
          <a:p>
            <a:pPr marL="457200" indent="-457200" algn="l">
              <a:buFont typeface="+mj-lt"/>
              <a:buAutoNum type="arabicPeriod"/>
            </a:pPr>
            <a:r>
              <a:rPr lang="en-US" b="1" i="0" dirty="0">
                <a:solidFill>
                  <a:srgbClr val="374151"/>
                </a:solidFill>
                <a:effectLst/>
                <a:latin typeface="Söhne"/>
              </a:rPr>
              <a:t>Location, Location, Location:</a:t>
            </a:r>
            <a:r>
              <a:rPr lang="en-US" b="0" i="0" dirty="0">
                <a:solidFill>
                  <a:srgbClr val="374151"/>
                </a:solidFill>
                <a:effectLst/>
                <a:latin typeface="Söhne"/>
              </a:rPr>
              <a:t> The location significantly affects housing prices. Factors like proximity to good schools, job opportunities, amenities the location can offer, and safety </a:t>
            </a:r>
          </a:p>
          <a:p>
            <a:pPr marL="457200" indent="-457200" algn="l">
              <a:buFont typeface="+mj-lt"/>
              <a:buAutoNum type="arabicPeriod"/>
            </a:pPr>
            <a:r>
              <a:rPr lang="en-US" dirty="0">
                <a:solidFill>
                  <a:srgbClr val="374151"/>
                </a:solidFill>
                <a:latin typeface="Söhne"/>
              </a:rPr>
              <a:t> </a:t>
            </a:r>
            <a:r>
              <a:rPr lang="en-US" b="1" i="0" dirty="0">
                <a:solidFill>
                  <a:srgbClr val="374151"/>
                </a:solidFill>
                <a:effectLst/>
                <a:latin typeface="Söhne"/>
              </a:rPr>
              <a:t>Real Estate Cycles:</a:t>
            </a:r>
            <a:r>
              <a:rPr lang="en-US" b="0" i="0" dirty="0">
                <a:solidFill>
                  <a:srgbClr val="374151"/>
                </a:solidFill>
                <a:effectLst/>
                <a:latin typeface="Söhne"/>
              </a:rPr>
              <a:t> The housing market experiences cycles of boom and bust. During a boom, prices rise due to high demand and speculation. In a bust, prices fall, leading to a decrease in market activity. </a:t>
            </a:r>
          </a:p>
          <a:p>
            <a:endParaRPr lang="en-US" dirty="0"/>
          </a:p>
        </p:txBody>
      </p:sp>
      <p:pic>
        <p:nvPicPr>
          <p:cNvPr id="5" name="Picture 4" descr="A house with a red roof and a graph&#10;&#10;Description automatically generated">
            <a:extLst>
              <a:ext uri="{FF2B5EF4-FFF2-40B4-BE49-F238E27FC236}">
                <a16:creationId xmlns:a16="http://schemas.microsoft.com/office/drawing/2014/main" id="{7D66ADD8-80CB-B9C5-D344-E26CC22DB67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0115550" y="247650"/>
            <a:ext cx="1712912" cy="1712912"/>
          </a:xfrm>
          <a:prstGeom prst="rect">
            <a:avLst/>
          </a:prstGeom>
        </p:spPr>
      </p:pic>
    </p:spTree>
    <p:extLst>
      <p:ext uri="{BB962C8B-B14F-4D97-AF65-F5344CB8AC3E}">
        <p14:creationId xmlns:p14="http://schemas.microsoft.com/office/powerpoint/2010/main" val="3746994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056">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D8206E-6A81-545A-ADA6-691EF0C2F263}"/>
              </a:ext>
            </a:extLst>
          </p:cNvPr>
          <p:cNvSpPr>
            <a:spLocks noGrp="1"/>
          </p:cNvSpPr>
          <p:nvPr>
            <p:ph type="title"/>
          </p:nvPr>
        </p:nvSpPr>
        <p:spPr>
          <a:xfrm>
            <a:off x="8156350" y="484632"/>
            <a:ext cx="3544035" cy="1609344"/>
          </a:xfrm>
          <a:ln>
            <a:noFill/>
          </a:ln>
        </p:spPr>
        <p:txBody>
          <a:bodyPr>
            <a:normAutofit/>
          </a:bodyPr>
          <a:lstStyle/>
          <a:p>
            <a:endParaRPr lang="en-US" sz="3200"/>
          </a:p>
        </p:txBody>
      </p:sp>
      <p:pic>
        <p:nvPicPr>
          <p:cNvPr id="2050" name="Picture 2" descr="A chart shows median home sale price up slightly in February after peaking in May 2022.">
            <a:extLst>
              <a:ext uri="{FF2B5EF4-FFF2-40B4-BE49-F238E27FC236}">
                <a16:creationId xmlns:a16="http://schemas.microsoft.com/office/drawing/2014/main" id="{239CB720-4A18-C53A-87F6-E18C0865911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3999" y="982323"/>
            <a:ext cx="6882269" cy="4903615"/>
          </a:xfrm>
          <a:prstGeom prst="rect">
            <a:avLst/>
          </a:prstGeom>
          <a:noFill/>
          <a:extLst>
            <a:ext uri="{909E8E84-426E-40DD-AFC4-6F175D3DCCD1}">
              <a14:hiddenFill xmlns:a14="http://schemas.microsoft.com/office/drawing/2010/main">
                <a:solidFill>
                  <a:srgbClr val="FFFFFF"/>
                </a:solidFill>
              </a14:hiddenFill>
            </a:ext>
          </a:extLst>
        </p:spPr>
      </p:pic>
      <p:grpSp>
        <p:nvGrpSpPr>
          <p:cNvPr id="2059" name="Group 2058">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060" name="Oval 2059">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61" name="Oval 2060">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8" name="Picture 7" descr="A person sleeping on his head&#10;&#10;Description automatically generated">
            <a:extLst>
              <a:ext uri="{FF2B5EF4-FFF2-40B4-BE49-F238E27FC236}">
                <a16:creationId xmlns:a16="http://schemas.microsoft.com/office/drawing/2014/main" id="{E75B09D4-8839-47B1-400E-4F466BBC76DB}"/>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8156350" y="3543014"/>
            <a:ext cx="3757612" cy="2657475"/>
          </a:xfrm>
          <a:prstGeom prst="rect">
            <a:avLst/>
          </a:prstGeom>
        </p:spPr>
      </p:pic>
      <p:pic>
        <p:nvPicPr>
          <p:cNvPr id="2052" name="Picture 4" descr="Cartoon: Fed to crash the housing market">
            <a:extLst>
              <a:ext uri="{FF2B5EF4-FFF2-40B4-BE49-F238E27FC236}">
                <a16:creationId xmlns:a16="http://schemas.microsoft.com/office/drawing/2014/main" id="{FB8F49DF-5C06-01F7-BE5C-711FE4D67FC3}"/>
              </a:ext>
            </a:extLst>
          </p:cNvPr>
          <p:cNvPicPr>
            <a:picLocks noGrp="1" noChangeAspect="1" noChangeArrowheads="1"/>
          </p:cNvPicPr>
          <p:nvPr>
            <p:ph idx="1"/>
          </p:nvPr>
        </p:nvPicPr>
        <p:blipFill>
          <a:blip r:embed="rId8">
            <a:extLst>
              <a:ext uri="{28A0092B-C50C-407E-A947-70E740481C1C}">
                <a14:useLocalDpi xmlns:a14="http://schemas.microsoft.com/office/drawing/2010/main" val="0"/>
              </a:ext>
            </a:extLst>
          </a:blip>
          <a:srcRect/>
          <a:stretch>
            <a:fillRect/>
          </a:stretch>
        </p:blipFill>
        <p:spPr bwMode="auto">
          <a:xfrm>
            <a:off x="7970429" y="171119"/>
            <a:ext cx="4087450" cy="3143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697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descr="Figures of houses in different position and sizes">
            <a:extLst>
              <a:ext uri="{FF2B5EF4-FFF2-40B4-BE49-F238E27FC236}">
                <a16:creationId xmlns:a16="http://schemas.microsoft.com/office/drawing/2014/main" id="{81679B14-3B52-3121-F555-68DB118CE274}"/>
              </a:ext>
            </a:extLst>
          </p:cNvPr>
          <p:cNvPicPr>
            <a:picLocks noChangeAspect="1"/>
          </p:cNvPicPr>
          <p:nvPr/>
        </p:nvPicPr>
        <p:blipFill rotWithShape="1">
          <a:blip r:embed="rId2"/>
          <a:srcRect/>
          <a:stretch/>
        </p:blipFill>
        <p:spPr>
          <a:xfrm>
            <a:off x="-3048" y="10"/>
            <a:ext cx="12191980" cy="6857989"/>
          </a:xfrm>
          <a:prstGeom prst="rect">
            <a:avLst/>
          </a:prstGeom>
        </p:spPr>
      </p:pic>
      <p:sp>
        <p:nvSpPr>
          <p:cNvPr id="18" name="Rectangle 17">
            <a:extLst>
              <a:ext uri="{FF2B5EF4-FFF2-40B4-BE49-F238E27FC236}">
                <a16:creationId xmlns:a16="http://schemas.microsoft.com/office/drawing/2014/main" id="{F79FF99C-BAA9-404F-9C96-6DD456B4F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9C44AFD-C72D-4D9C-84C6-73E615CE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47AB2E-63DC-0DB2-AD8A-54EEB1620828}"/>
              </a:ext>
            </a:extLst>
          </p:cNvPr>
          <p:cNvSpPr>
            <a:spLocks noGrp="1"/>
          </p:cNvSpPr>
          <p:nvPr>
            <p:ph type="title"/>
          </p:nvPr>
        </p:nvSpPr>
        <p:spPr>
          <a:xfrm>
            <a:off x="1069848" y="484632"/>
            <a:ext cx="10058400" cy="1609344"/>
          </a:xfrm>
        </p:spPr>
        <p:txBody>
          <a:bodyPr anchor="ctr">
            <a:normAutofit/>
          </a:bodyPr>
          <a:lstStyle/>
          <a:p>
            <a:r>
              <a:rPr lang="en-US" dirty="0">
                <a:solidFill>
                  <a:schemeClr val="tx1"/>
                </a:solidFill>
              </a:rPr>
              <a:t>What can we do to prevent the elevation in housing prices</a:t>
            </a:r>
          </a:p>
        </p:txBody>
      </p:sp>
      <p:graphicFrame>
        <p:nvGraphicFramePr>
          <p:cNvPr id="22" name="Content Placeholder 2">
            <a:extLst>
              <a:ext uri="{FF2B5EF4-FFF2-40B4-BE49-F238E27FC236}">
                <a16:creationId xmlns:a16="http://schemas.microsoft.com/office/drawing/2014/main" id="{0F89C7DA-8B51-C99C-479D-006F83B25014}"/>
              </a:ext>
            </a:extLst>
          </p:cNvPr>
          <p:cNvGraphicFramePr>
            <a:graphicFrameLocks noGrp="1"/>
          </p:cNvGraphicFramePr>
          <p:nvPr>
            <p:ph idx="1"/>
            <p:extLst>
              <p:ext uri="{D42A27DB-BD31-4B8C-83A1-F6EECF244321}">
                <p14:modId xmlns:p14="http://schemas.microsoft.com/office/powerpoint/2010/main" val="1701471020"/>
              </p:ext>
            </p:extLst>
          </p:nvPr>
        </p:nvGraphicFramePr>
        <p:xfrm>
          <a:off x="1069848" y="2121408"/>
          <a:ext cx="10058400" cy="425196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20" name="Group 19">
            <a:extLst>
              <a:ext uri="{FF2B5EF4-FFF2-40B4-BE49-F238E27FC236}">
                <a16:creationId xmlns:a16="http://schemas.microsoft.com/office/drawing/2014/main" id="{1D25B14F-36E0-41E8-956F-CABEF1ADD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4AFB9EA5-DE4D-4E6B-A302-F55174E4B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10">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E44092F4-4D9B-4D0A-8832-C29E786F8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6" name="Picture 5" descr="A cartoon of a person&#10;&#10;Description automatically generated">
            <a:extLst>
              <a:ext uri="{FF2B5EF4-FFF2-40B4-BE49-F238E27FC236}">
                <a16:creationId xmlns:a16="http://schemas.microsoft.com/office/drawing/2014/main" id="{15ED0C0F-AD03-9067-28EB-493CC4A5DCEE}"/>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10363507" y="53435"/>
            <a:ext cx="1295083" cy="2471737"/>
          </a:xfrm>
          <a:prstGeom prst="rect">
            <a:avLst/>
          </a:prstGeom>
        </p:spPr>
      </p:pic>
    </p:spTree>
    <p:extLst>
      <p:ext uri="{BB962C8B-B14F-4D97-AF65-F5344CB8AC3E}">
        <p14:creationId xmlns:p14="http://schemas.microsoft.com/office/powerpoint/2010/main" val="282659764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B99F-5700-85ED-4867-2A0D4B683673}"/>
              </a:ext>
            </a:extLst>
          </p:cNvPr>
          <p:cNvSpPr>
            <a:spLocks noGrp="1"/>
          </p:cNvSpPr>
          <p:nvPr>
            <p:ph type="title"/>
          </p:nvPr>
        </p:nvSpPr>
        <p:spPr/>
        <p:txBody>
          <a:bodyPr/>
          <a:lstStyle/>
          <a:p>
            <a:r>
              <a:rPr lang="en-US" dirty="0"/>
              <a:t>Forecast for housing market for 2024</a:t>
            </a:r>
          </a:p>
        </p:txBody>
      </p:sp>
      <p:pic>
        <p:nvPicPr>
          <p:cNvPr id="3076" name="Picture 4" descr="Current month-over-month and year-over year U.S. home price growth and projections through October 2024">
            <a:extLst>
              <a:ext uri="{FF2B5EF4-FFF2-40B4-BE49-F238E27FC236}">
                <a16:creationId xmlns:a16="http://schemas.microsoft.com/office/drawing/2014/main" id="{777ED715-15C5-6EAA-0522-5647480C3FE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92096" y="2093976"/>
            <a:ext cx="7607808" cy="4279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569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50BEB-4BC4-F881-54E0-499528895F9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08471BD-47F1-5444-8DEC-92CF61469C0B}"/>
              </a:ext>
            </a:extLst>
          </p:cNvPr>
          <p:cNvSpPr>
            <a:spLocks noGrp="1"/>
          </p:cNvSpPr>
          <p:nvPr>
            <p:ph idx="1"/>
          </p:nvPr>
        </p:nvSpPr>
        <p:spPr/>
        <p:txBody>
          <a:bodyPr/>
          <a:lstStyle/>
          <a:p>
            <a:r>
              <a:rPr lang="en-US" i="1" dirty="0">
                <a:effectLst/>
              </a:rPr>
              <a:t>Census Bureau</a:t>
            </a:r>
            <a:r>
              <a:rPr lang="en-US" dirty="0">
                <a:effectLst/>
              </a:rPr>
              <a:t>. Explore census data. (n.d.). https://</a:t>
            </a:r>
            <a:r>
              <a:rPr lang="en-US" dirty="0" err="1">
                <a:effectLst/>
              </a:rPr>
              <a:t>data.census.gov</a:t>
            </a:r>
            <a:r>
              <a:rPr lang="en-US" dirty="0">
                <a:effectLst/>
              </a:rPr>
              <a:t>/profile/</a:t>
            </a:r>
            <a:r>
              <a:rPr lang="en-US" dirty="0" err="1">
                <a:effectLst/>
              </a:rPr>
              <a:t>United_States?g</a:t>
            </a:r>
            <a:r>
              <a:rPr lang="en-US" dirty="0">
                <a:effectLst/>
              </a:rPr>
              <a:t>=010XX00US </a:t>
            </a:r>
          </a:p>
          <a:p>
            <a:r>
              <a:rPr lang="en-US" i="1" dirty="0">
                <a:effectLst/>
              </a:rPr>
              <a:t>Complete ranking housing markets per state – Complete Data</a:t>
            </a:r>
            <a:r>
              <a:rPr lang="en-US" dirty="0">
                <a:effectLst/>
              </a:rPr>
              <a:t>. Fit Small Business. (2023, December 12). https://</a:t>
            </a:r>
            <a:r>
              <a:rPr lang="en-US" dirty="0" err="1">
                <a:effectLst/>
              </a:rPr>
              <a:t>fitsmallbusiness.com</a:t>
            </a:r>
            <a:r>
              <a:rPr lang="en-US" dirty="0">
                <a:effectLst/>
              </a:rPr>
              <a:t>/complete-ranking-housing-markets-per-state-in-2022-complete-data/ </a:t>
            </a:r>
          </a:p>
          <a:p>
            <a:r>
              <a:rPr lang="en-US" i="1" dirty="0">
                <a:effectLst/>
              </a:rPr>
              <a:t>Crime rate by state 2023</a:t>
            </a:r>
            <a:r>
              <a:rPr lang="en-US" dirty="0">
                <a:effectLst/>
              </a:rPr>
              <a:t>. </a:t>
            </a:r>
            <a:r>
              <a:rPr lang="en-US" dirty="0" err="1">
                <a:effectLst/>
              </a:rPr>
              <a:t>Wisevoter</a:t>
            </a:r>
            <a:r>
              <a:rPr lang="en-US" dirty="0">
                <a:effectLst/>
              </a:rPr>
              <a:t>. (2023, May 11). https://</a:t>
            </a:r>
            <a:r>
              <a:rPr lang="en-US" dirty="0" err="1">
                <a:effectLst/>
              </a:rPr>
              <a:t>wisevoter.com</a:t>
            </a:r>
            <a:r>
              <a:rPr lang="en-US" dirty="0">
                <a:effectLst/>
              </a:rPr>
              <a:t>/state-rankings/crime-rate-by-state/#</a:t>
            </a:r>
            <a:r>
              <a:rPr lang="en-US" dirty="0" err="1">
                <a:effectLst/>
              </a:rPr>
              <a:t>washington</a:t>
            </a:r>
            <a:r>
              <a:rPr lang="en-US" dirty="0">
                <a:effectLst/>
              </a:rPr>
              <a:t> </a:t>
            </a:r>
          </a:p>
          <a:p>
            <a:endParaRPr lang="en-US" dirty="0"/>
          </a:p>
        </p:txBody>
      </p:sp>
    </p:spTree>
    <p:extLst>
      <p:ext uri="{BB962C8B-B14F-4D97-AF65-F5344CB8AC3E}">
        <p14:creationId xmlns:p14="http://schemas.microsoft.com/office/powerpoint/2010/main" val="7959747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{1AD1CB7B-2173-2C4D-B644-5F315FA2D06C}tf10001070</Template>
  <TotalTime>3143</TotalTime>
  <Words>747</Words>
  <Application>Microsoft Macintosh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Rockwell</vt:lpstr>
      <vt:lpstr>Rockwell Condensed</vt:lpstr>
      <vt:lpstr>Rockwell Extra Bold</vt:lpstr>
      <vt:lpstr>Söhne</vt:lpstr>
      <vt:lpstr>Wingdings</vt:lpstr>
      <vt:lpstr>Wood Type</vt:lpstr>
      <vt:lpstr>Exploring Housing Costs Across the United States: A Data Science Analysis</vt:lpstr>
      <vt:lpstr>Introduction &amp; Objective</vt:lpstr>
      <vt:lpstr>Key players in the housing market</vt:lpstr>
      <vt:lpstr>Factors influencing the housing market </vt:lpstr>
      <vt:lpstr>PowerPoint Presentation</vt:lpstr>
      <vt:lpstr>What can we do to prevent the elevation in housing prices</vt:lpstr>
      <vt:lpstr>Forecast for housing market for 2024</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Housing Costs Across the United States: A Data Science Analysis</dc:title>
  <dc:creator>Alpha Bah</dc:creator>
  <cp:lastModifiedBy>alpha bah</cp:lastModifiedBy>
  <cp:revision>3</cp:revision>
  <dcterms:created xsi:type="dcterms:W3CDTF">2023-12-12T01:37:28Z</dcterms:created>
  <dcterms:modified xsi:type="dcterms:W3CDTF">2023-12-14T06:00:32Z</dcterms:modified>
</cp:coreProperties>
</file>