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9" autoAdjust="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2A311-7C01-43FC-80D5-70355455406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B70EF5E-9296-4A78-B862-A93CCCFBA431}">
      <dgm:prSet/>
      <dgm:spPr/>
      <dgm:t>
        <a:bodyPr/>
        <a:lstStyle/>
        <a:p>
          <a:r>
            <a:rPr lang="en-IN"/>
            <a:t>Objective</a:t>
          </a:r>
          <a:endParaRPr lang="en-US"/>
        </a:p>
      </dgm:t>
    </dgm:pt>
    <dgm:pt modelId="{1F40E41A-21FC-4F6C-9718-5546AB8D9B97}" type="parTrans" cxnId="{203C2768-5545-4358-B003-0E61B5DCF2E4}">
      <dgm:prSet/>
      <dgm:spPr/>
      <dgm:t>
        <a:bodyPr/>
        <a:lstStyle/>
        <a:p>
          <a:endParaRPr lang="en-US"/>
        </a:p>
      </dgm:t>
    </dgm:pt>
    <dgm:pt modelId="{8612916F-0DB0-4E8E-BBB7-7778844A929E}" type="sibTrans" cxnId="{203C2768-5545-4358-B003-0E61B5DCF2E4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E3695643-B186-429A-A02D-15BA0CF415FF}">
      <dgm:prSet/>
      <dgm:spPr/>
      <dgm:t>
        <a:bodyPr/>
        <a:lstStyle/>
        <a:p>
          <a:r>
            <a:rPr lang="en-IN"/>
            <a:t>Data Exploration</a:t>
          </a:r>
          <a:endParaRPr lang="en-US"/>
        </a:p>
      </dgm:t>
    </dgm:pt>
    <dgm:pt modelId="{EF24E30C-AF86-497C-9716-309B318331F8}" type="parTrans" cxnId="{DBB75779-35C0-4308-9BAF-5C2252086B0F}">
      <dgm:prSet/>
      <dgm:spPr/>
      <dgm:t>
        <a:bodyPr/>
        <a:lstStyle/>
        <a:p>
          <a:endParaRPr lang="en-US"/>
        </a:p>
      </dgm:t>
    </dgm:pt>
    <dgm:pt modelId="{DCF86573-5D85-4A7A-9E70-5CDDB2762B6F}" type="sibTrans" cxnId="{DBB75779-35C0-4308-9BAF-5C2252086B0F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D9202329-A0AD-4D70-B7A8-67BECD229303}">
      <dgm:prSet/>
      <dgm:spPr/>
      <dgm:t>
        <a:bodyPr/>
        <a:lstStyle/>
        <a:p>
          <a:r>
            <a:rPr lang="en-IN"/>
            <a:t>Segmentation</a:t>
          </a:r>
          <a:endParaRPr lang="en-US"/>
        </a:p>
      </dgm:t>
    </dgm:pt>
    <dgm:pt modelId="{05EB48D4-F2BD-464F-91B0-4E7C5E077DAE}" type="parTrans" cxnId="{AC7A80AB-6735-460C-B18A-6D70A6B3BF2E}">
      <dgm:prSet/>
      <dgm:spPr/>
      <dgm:t>
        <a:bodyPr/>
        <a:lstStyle/>
        <a:p>
          <a:endParaRPr lang="en-US"/>
        </a:p>
      </dgm:t>
    </dgm:pt>
    <dgm:pt modelId="{B0B0C110-03CA-4319-BC3E-00FEFD0FA097}" type="sibTrans" cxnId="{AC7A80AB-6735-460C-B18A-6D70A6B3BF2E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62F72487-4584-4253-8AC9-D2F056C28EEA}">
      <dgm:prSet/>
      <dgm:spPr/>
      <dgm:t>
        <a:bodyPr/>
        <a:lstStyle/>
        <a:p>
          <a:r>
            <a:rPr lang="en-IN"/>
            <a:t>Insights &amp; Recommendations</a:t>
          </a:r>
          <a:endParaRPr lang="en-US"/>
        </a:p>
      </dgm:t>
    </dgm:pt>
    <dgm:pt modelId="{62C5ABC7-2AC4-4A6F-9D2D-5490BA8375EA}" type="parTrans" cxnId="{07BAF393-4E82-4E97-B725-D6124B315CCA}">
      <dgm:prSet/>
      <dgm:spPr/>
      <dgm:t>
        <a:bodyPr/>
        <a:lstStyle/>
        <a:p>
          <a:endParaRPr lang="en-US"/>
        </a:p>
      </dgm:t>
    </dgm:pt>
    <dgm:pt modelId="{90EF1837-FBD0-4682-B10D-CDC51C37A404}" type="sibTrans" cxnId="{07BAF393-4E82-4E97-B725-D6124B315CCA}">
      <dgm:prSet phldrT="5"/>
      <dgm:spPr/>
      <dgm:t>
        <a:bodyPr/>
        <a:lstStyle/>
        <a:p>
          <a:r>
            <a:rPr lang="en-US"/>
            <a:t>4</a:t>
          </a:r>
          <a:endParaRPr lang="en-US" dirty="0"/>
        </a:p>
      </dgm:t>
    </dgm:pt>
    <dgm:pt modelId="{8B57002D-C4EC-4639-9DBE-B0BBEDFC3896}">
      <dgm:prSet/>
      <dgm:spPr/>
      <dgm:t>
        <a:bodyPr/>
        <a:lstStyle/>
        <a:p>
          <a:r>
            <a:rPr lang="en-IN"/>
            <a:t>Results</a:t>
          </a:r>
          <a:endParaRPr lang="en-US"/>
        </a:p>
      </dgm:t>
    </dgm:pt>
    <dgm:pt modelId="{207E5DA1-7EB5-4DD8-BDAE-4A5F0D818AD2}" type="parTrans" cxnId="{DDF66AAD-579E-4B2C-AF69-5DCFB2B162CD}">
      <dgm:prSet/>
      <dgm:spPr/>
      <dgm:t>
        <a:bodyPr/>
        <a:lstStyle/>
        <a:p>
          <a:endParaRPr lang="en-US"/>
        </a:p>
      </dgm:t>
    </dgm:pt>
    <dgm:pt modelId="{1BD08AEE-BC93-4CC6-8FBC-F34C69AF143A}" type="sibTrans" cxnId="{DDF66AAD-579E-4B2C-AF69-5DCFB2B162CD}">
      <dgm:prSet phldrT="6"/>
      <dgm:spPr/>
      <dgm:t>
        <a:bodyPr/>
        <a:lstStyle/>
        <a:p>
          <a:r>
            <a:rPr lang="en-US"/>
            <a:t>5</a:t>
          </a:r>
          <a:endParaRPr lang="en-US" dirty="0"/>
        </a:p>
      </dgm:t>
    </dgm:pt>
    <dgm:pt modelId="{45295508-88E0-4B7A-B30C-47E29C71B12C}" type="pres">
      <dgm:prSet presAssocID="{89F2A311-7C01-43FC-80D5-70355455406C}" presName="Name0" presStyleCnt="0">
        <dgm:presLayoutVars>
          <dgm:animLvl val="lvl"/>
          <dgm:resizeHandles val="exact"/>
        </dgm:presLayoutVars>
      </dgm:prSet>
      <dgm:spPr/>
    </dgm:pt>
    <dgm:pt modelId="{99E4677E-C137-4037-A3E5-D823146F7D26}" type="pres">
      <dgm:prSet presAssocID="{9B70EF5E-9296-4A78-B862-A93CCCFBA431}" presName="compositeNode" presStyleCnt="0">
        <dgm:presLayoutVars>
          <dgm:bulletEnabled val="1"/>
        </dgm:presLayoutVars>
      </dgm:prSet>
      <dgm:spPr/>
    </dgm:pt>
    <dgm:pt modelId="{A6F2DAA3-032C-4CA3-AA70-D4483C0B16A5}" type="pres">
      <dgm:prSet presAssocID="{9B70EF5E-9296-4A78-B862-A93CCCFBA431}" presName="bgRect" presStyleLbl="bgAccFollowNode1" presStyleIdx="0" presStyleCnt="5"/>
      <dgm:spPr/>
    </dgm:pt>
    <dgm:pt modelId="{00F91A80-2BCF-4377-96C8-DB34A68BEAE6}" type="pres">
      <dgm:prSet presAssocID="{8612916F-0DB0-4E8E-BBB7-7778844A929E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BAF036A4-D20E-4026-AF59-B796D7A4CD23}" type="pres">
      <dgm:prSet presAssocID="{9B70EF5E-9296-4A78-B862-A93CCCFBA431}" presName="bottomLine" presStyleLbl="alignNode1" presStyleIdx="1" presStyleCnt="10">
        <dgm:presLayoutVars/>
      </dgm:prSet>
      <dgm:spPr/>
    </dgm:pt>
    <dgm:pt modelId="{88D0CF6A-030B-4D92-84B0-A41D3FB3D2E0}" type="pres">
      <dgm:prSet presAssocID="{9B70EF5E-9296-4A78-B862-A93CCCFBA431}" presName="nodeText" presStyleLbl="bgAccFollowNode1" presStyleIdx="0" presStyleCnt="5">
        <dgm:presLayoutVars>
          <dgm:bulletEnabled val="1"/>
        </dgm:presLayoutVars>
      </dgm:prSet>
      <dgm:spPr/>
    </dgm:pt>
    <dgm:pt modelId="{8E6EAF92-0A6C-4743-927B-EF7071A6049D}" type="pres">
      <dgm:prSet presAssocID="{8612916F-0DB0-4E8E-BBB7-7778844A929E}" presName="sibTrans" presStyleCnt="0"/>
      <dgm:spPr/>
    </dgm:pt>
    <dgm:pt modelId="{41AEF91E-FA1E-4D6C-9DDE-D8C094E21A00}" type="pres">
      <dgm:prSet presAssocID="{E3695643-B186-429A-A02D-15BA0CF415FF}" presName="compositeNode" presStyleCnt="0">
        <dgm:presLayoutVars>
          <dgm:bulletEnabled val="1"/>
        </dgm:presLayoutVars>
      </dgm:prSet>
      <dgm:spPr/>
    </dgm:pt>
    <dgm:pt modelId="{BA6EB059-ACAA-4DFA-A065-13B38F5A130D}" type="pres">
      <dgm:prSet presAssocID="{E3695643-B186-429A-A02D-15BA0CF415FF}" presName="bgRect" presStyleLbl="bgAccFollowNode1" presStyleIdx="1" presStyleCnt="5"/>
      <dgm:spPr/>
    </dgm:pt>
    <dgm:pt modelId="{C9666C1B-047C-467F-9799-A18C3C955A97}" type="pres">
      <dgm:prSet presAssocID="{DCF86573-5D85-4A7A-9E70-5CDDB2762B6F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87DF6C25-4405-4DA5-B76E-D3111FE152E4}" type="pres">
      <dgm:prSet presAssocID="{E3695643-B186-429A-A02D-15BA0CF415FF}" presName="bottomLine" presStyleLbl="alignNode1" presStyleIdx="3" presStyleCnt="10">
        <dgm:presLayoutVars/>
      </dgm:prSet>
      <dgm:spPr/>
    </dgm:pt>
    <dgm:pt modelId="{B4F58146-2162-4F3A-BF62-AC5D88E4DABA}" type="pres">
      <dgm:prSet presAssocID="{E3695643-B186-429A-A02D-15BA0CF415FF}" presName="nodeText" presStyleLbl="bgAccFollowNode1" presStyleIdx="1" presStyleCnt="5">
        <dgm:presLayoutVars>
          <dgm:bulletEnabled val="1"/>
        </dgm:presLayoutVars>
      </dgm:prSet>
      <dgm:spPr/>
    </dgm:pt>
    <dgm:pt modelId="{D5CAA8FC-BA96-428A-AF88-0F0781576574}" type="pres">
      <dgm:prSet presAssocID="{DCF86573-5D85-4A7A-9E70-5CDDB2762B6F}" presName="sibTrans" presStyleCnt="0"/>
      <dgm:spPr/>
    </dgm:pt>
    <dgm:pt modelId="{3C11281C-6784-42D4-A307-5F5EF969C3B7}" type="pres">
      <dgm:prSet presAssocID="{D9202329-A0AD-4D70-B7A8-67BECD229303}" presName="compositeNode" presStyleCnt="0">
        <dgm:presLayoutVars>
          <dgm:bulletEnabled val="1"/>
        </dgm:presLayoutVars>
      </dgm:prSet>
      <dgm:spPr/>
    </dgm:pt>
    <dgm:pt modelId="{1210EB70-7DAC-427C-9B88-3C5ED6908E19}" type="pres">
      <dgm:prSet presAssocID="{D9202329-A0AD-4D70-B7A8-67BECD229303}" presName="bgRect" presStyleLbl="bgAccFollowNode1" presStyleIdx="2" presStyleCnt="5"/>
      <dgm:spPr/>
    </dgm:pt>
    <dgm:pt modelId="{9BB5F71D-A8F1-48B4-BF9F-356E22CEA767}" type="pres">
      <dgm:prSet presAssocID="{B0B0C110-03CA-4319-BC3E-00FEFD0FA097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EB4316DA-A231-41D1-9A50-C78A26C13CA9}" type="pres">
      <dgm:prSet presAssocID="{D9202329-A0AD-4D70-B7A8-67BECD229303}" presName="bottomLine" presStyleLbl="alignNode1" presStyleIdx="5" presStyleCnt="10">
        <dgm:presLayoutVars/>
      </dgm:prSet>
      <dgm:spPr/>
    </dgm:pt>
    <dgm:pt modelId="{EE9FC1B2-84A4-484E-A341-7028E1404350}" type="pres">
      <dgm:prSet presAssocID="{D9202329-A0AD-4D70-B7A8-67BECD229303}" presName="nodeText" presStyleLbl="bgAccFollowNode1" presStyleIdx="2" presStyleCnt="5">
        <dgm:presLayoutVars>
          <dgm:bulletEnabled val="1"/>
        </dgm:presLayoutVars>
      </dgm:prSet>
      <dgm:spPr/>
    </dgm:pt>
    <dgm:pt modelId="{69F0BC2D-615A-43BC-958C-1081D2CE2F9E}" type="pres">
      <dgm:prSet presAssocID="{B0B0C110-03CA-4319-BC3E-00FEFD0FA097}" presName="sibTrans" presStyleCnt="0"/>
      <dgm:spPr/>
    </dgm:pt>
    <dgm:pt modelId="{14FFC096-A740-4ABA-B290-7B6CAF6C652D}" type="pres">
      <dgm:prSet presAssocID="{62F72487-4584-4253-8AC9-D2F056C28EEA}" presName="compositeNode" presStyleCnt="0">
        <dgm:presLayoutVars>
          <dgm:bulletEnabled val="1"/>
        </dgm:presLayoutVars>
      </dgm:prSet>
      <dgm:spPr/>
    </dgm:pt>
    <dgm:pt modelId="{02AF4459-5B5B-4DA5-B3A9-160150B84E00}" type="pres">
      <dgm:prSet presAssocID="{62F72487-4584-4253-8AC9-D2F056C28EEA}" presName="bgRect" presStyleLbl="bgAccFollowNode1" presStyleIdx="3" presStyleCnt="5"/>
      <dgm:spPr/>
    </dgm:pt>
    <dgm:pt modelId="{627208E6-FE82-44D1-8027-B5DD71C59AE4}" type="pres">
      <dgm:prSet presAssocID="{90EF1837-FBD0-4682-B10D-CDC51C37A404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1CCF35C8-0636-4EBB-907A-26D308906090}" type="pres">
      <dgm:prSet presAssocID="{62F72487-4584-4253-8AC9-D2F056C28EEA}" presName="bottomLine" presStyleLbl="alignNode1" presStyleIdx="7" presStyleCnt="10">
        <dgm:presLayoutVars/>
      </dgm:prSet>
      <dgm:spPr/>
    </dgm:pt>
    <dgm:pt modelId="{D24B3403-CB48-4537-B324-07852EFDE3E5}" type="pres">
      <dgm:prSet presAssocID="{62F72487-4584-4253-8AC9-D2F056C28EEA}" presName="nodeText" presStyleLbl="bgAccFollowNode1" presStyleIdx="3" presStyleCnt="5">
        <dgm:presLayoutVars>
          <dgm:bulletEnabled val="1"/>
        </dgm:presLayoutVars>
      </dgm:prSet>
      <dgm:spPr/>
    </dgm:pt>
    <dgm:pt modelId="{DE141D7D-2028-4E17-81E9-68A68E10E2C1}" type="pres">
      <dgm:prSet presAssocID="{90EF1837-FBD0-4682-B10D-CDC51C37A404}" presName="sibTrans" presStyleCnt="0"/>
      <dgm:spPr/>
    </dgm:pt>
    <dgm:pt modelId="{D6552AA8-2711-4312-898E-7060B378755C}" type="pres">
      <dgm:prSet presAssocID="{8B57002D-C4EC-4639-9DBE-B0BBEDFC3896}" presName="compositeNode" presStyleCnt="0">
        <dgm:presLayoutVars>
          <dgm:bulletEnabled val="1"/>
        </dgm:presLayoutVars>
      </dgm:prSet>
      <dgm:spPr/>
    </dgm:pt>
    <dgm:pt modelId="{1D01C3AD-B1D3-4439-8BF5-DF63248893A9}" type="pres">
      <dgm:prSet presAssocID="{8B57002D-C4EC-4639-9DBE-B0BBEDFC3896}" presName="bgRect" presStyleLbl="bgAccFollowNode1" presStyleIdx="4" presStyleCnt="5"/>
      <dgm:spPr/>
    </dgm:pt>
    <dgm:pt modelId="{29CF9850-B784-4915-BB27-D8FC9A286240}" type="pres">
      <dgm:prSet presAssocID="{1BD08AEE-BC93-4CC6-8FBC-F34C69AF143A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9CC431D6-C62E-4411-90CE-617F210E0B40}" type="pres">
      <dgm:prSet presAssocID="{8B57002D-C4EC-4639-9DBE-B0BBEDFC3896}" presName="bottomLine" presStyleLbl="alignNode1" presStyleIdx="9" presStyleCnt="10">
        <dgm:presLayoutVars/>
      </dgm:prSet>
      <dgm:spPr/>
    </dgm:pt>
    <dgm:pt modelId="{B0BF242E-643E-43CA-9414-93F7C0872937}" type="pres">
      <dgm:prSet presAssocID="{8B57002D-C4EC-4639-9DBE-B0BBEDFC3896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5BBF791D-D2E6-43C0-B8C4-D45811233B24}" type="presOf" srcId="{8612916F-0DB0-4E8E-BBB7-7778844A929E}" destId="{00F91A80-2BCF-4377-96C8-DB34A68BEAE6}" srcOrd="0" destOrd="0" presId="urn:microsoft.com/office/officeart/2016/7/layout/BasicLinearProcessNumbered"/>
    <dgm:cxn modelId="{DFB7C434-D6D8-4791-9E9D-4FE46BB015A9}" type="presOf" srcId="{D9202329-A0AD-4D70-B7A8-67BECD229303}" destId="{EE9FC1B2-84A4-484E-A341-7028E1404350}" srcOrd="1" destOrd="0" presId="urn:microsoft.com/office/officeart/2016/7/layout/BasicLinearProcessNumbered"/>
    <dgm:cxn modelId="{66485765-6426-48A7-A011-A2C7AC4DDF52}" type="presOf" srcId="{E3695643-B186-429A-A02D-15BA0CF415FF}" destId="{B4F58146-2162-4F3A-BF62-AC5D88E4DABA}" srcOrd="1" destOrd="0" presId="urn:microsoft.com/office/officeart/2016/7/layout/BasicLinearProcessNumbered"/>
    <dgm:cxn modelId="{203C2768-5545-4358-B003-0E61B5DCF2E4}" srcId="{89F2A311-7C01-43FC-80D5-70355455406C}" destId="{9B70EF5E-9296-4A78-B862-A93CCCFBA431}" srcOrd="0" destOrd="0" parTransId="{1F40E41A-21FC-4F6C-9718-5546AB8D9B97}" sibTransId="{8612916F-0DB0-4E8E-BBB7-7778844A929E}"/>
    <dgm:cxn modelId="{FA41484F-2824-4583-9DB3-2F4321117A84}" type="presOf" srcId="{8B57002D-C4EC-4639-9DBE-B0BBEDFC3896}" destId="{1D01C3AD-B1D3-4439-8BF5-DF63248893A9}" srcOrd="0" destOrd="0" presId="urn:microsoft.com/office/officeart/2016/7/layout/BasicLinearProcessNumbered"/>
    <dgm:cxn modelId="{675BD475-8B61-4171-85FD-C8B678A52A44}" type="presOf" srcId="{90EF1837-FBD0-4682-B10D-CDC51C37A404}" destId="{627208E6-FE82-44D1-8027-B5DD71C59AE4}" srcOrd="0" destOrd="0" presId="urn:microsoft.com/office/officeart/2016/7/layout/BasicLinearProcessNumbered"/>
    <dgm:cxn modelId="{DBB75779-35C0-4308-9BAF-5C2252086B0F}" srcId="{89F2A311-7C01-43FC-80D5-70355455406C}" destId="{E3695643-B186-429A-A02D-15BA0CF415FF}" srcOrd="1" destOrd="0" parTransId="{EF24E30C-AF86-497C-9716-309B318331F8}" sibTransId="{DCF86573-5D85-4A7A-9E70-5CDDB2762B6F}"/>
    <dgm:cxn modelId="{E241375A-A8A8-496B-924D-AC170A053626}" type="presOf" srcId="{62F72487-4584-4253-8AC9-D2F056C28EEA}" destId="{02AF4459-5B5B-4DA5-B3A9-160150B84E00}" srcOrd="0" destOrd="0" presId="urn:microsoft.com/office/officeart/2016/7/layout/BasicLinearProcessNumbered"/>
    <dgm:cxn modelId="{07BAF393-4E82-4E97-B725-D6124B315CCA}" srcId="{89F2A311-7C01-43FC-80D5-70355455406C}" destId="{62F72487-4584-4253-8AC9-D2F056C28EEA}" srcOrd="3" destOrd="0" parTransId="{62C5ABC7-2AC4-4A6F-9D2D-5490BA8375EA}" sibTransId="{90EF1837-FBD0-4682-B10D-CDC51C37A404}"/>
    <dgm:cxn modelId="{36F67695-9FFE-4BA4-8581-1816C6117643}" type="presOf" srcId="{E3695643-B186-429A-A02D-15BA0CF415FF}" destId="{BA6EB059-ACAA-4DFA-A065-13B38F5A130D}" srcOrd="0" destOrd="0" presId="urn:microsoft.com/office/officeart/2016/7/layout/BasicLinearProcessNumbered"/>
    <dgm:cxn modelId="{505C9195-0907-40C8-8B73-5C713A6D6672}" type="presOf" srcId="{9B70EF5E-9296-4A78-B862-A93CCCFBA431}" destId="{88D0CF6A-030B-4D92-84B0-A41D3FB3D2E0}" srcOrd="1" destOrd="0" presId="urn:microsoft.com/office/officeart/2016/7/layout/BasicLinearProcessNumbered"/>
    <dgm:cxn modelId="{AC7A80AB-6735-460C-B18A-6D70A6B3BF2E}" srcId="{89F2A311-7C01-43FC-80D5-70355455406C}" destId="{D9202329-A0AD-4D70-B7A8-67BECD229303}" srcOrd="2" destOrd="0" parTransId="{05EB48D4-F2BD-464F-91B0-4E7C5E077DAE}" sibTransId="{B0B0C110-03CA-4319-BC3E-00FEFD0FA097}"/>
    <dgm:cxn modelId="{DDF66AAD-579E-4B2C-AF69-5DCFB2B162CD}" srcId="{89F2A311-7C01-43FC-80D5-70355455406C}" destId="{8B57002D-C4EC-4639-9DBE-B0BBEDFC3896}" srcOrd="4" destOrd="0" parTransId="{207E5DA1-7EB5-4DD8-BDAE-4A5F0D818AD2}" sibTransId="{1BD08AEE-BC93-4CC6-8FBC-F34C69AF143A}"/>
    <dgm:cxn modelId="{50FE28B2-8884-407D-BB8B-2186E516DA45}" type="presOf" srcId="{B0B0C110-03CA-4319-BC3E-00FEFD0FA097}" destId="{9BB5F71D-A8F1-48B4-BF9F-356E22CEA767}" srcOrd="0" destOrd="0" presId="urn:microsoft.com/office/officeart/2016/7/layout/BasicLinearProcessNumbered"/>
    <dgm:cxn modelId="{8104B4B3-4F62-48EE-B5C8-1BF049444826}" type="presOf" srcId="{89F2A311-7C01-43FC-80D5-70355455406C}" destId="{45295508-88E0-4B7A-B30C-47E29C71B12C}" srcOrd="0" destOrd="0" presId="urn:microsoft.com/office/officeart/2016/7/layout/BasicLinearProcessNumbered"/>
    <dgm:cxn modelId="{5E46E6C2-C4E7-4594-AC72-FFC71D15556B}" type="presOf" srcId="{DCF86573-5D85-4A7A-9E70-5CDDB2762B6F}" destId="{C9666C1B-047C-467F-9799-A18C3C955A97}" srcOrd="0" destOrd="0" presId="urn:microsoft.com/office/officeart/2016/7/layout/BasicLinearProcessNumbered"/>
    <dgm:cxn modelId="{D1233DC9-DFCB-4090-84F6-6449DA54B652}" type="presOf" srcId="{D9202329-A0AD-4D70-B7A8-67BECD229303}" destId="{1210EB70-7DAC-427C-9B88-3C5ED6908E19}" srcOrd="0" destOrd="0" presId="urn:microsoft.com/office/officeart/2016/7/layout/BasicLinearProcessNumbered"/>
    <dgm:cxn modelId="{C3EF01D2-43FB-4DF3-A38F-53E25161FB81}" type="presOf" srcId="{8B57002D-C4EC-4639-9DBE-B0BBEDFC3896}" destId="{B0BF242E-643E-43CA-9414-93F7C0872937}" srcOrd="1" destOrd="0" presId="urn:microsoft.com/office/officeart/2016/7/layout/BasicLinearProcessNumbered"/>
    <dgm:cxn modelId="{C241D4EA-9488-4500-8D6D-8C868B0408E4}" type="presOf" srcId="{9B70EF5E-9296-4A78-B862-A93CCCFBA431}" destId="{A6F2DAA3-032C-4CA3-AA70-D4483C0B16A5}" srcOrd="0" destOrd="0" presId="urn:microsoft.com/office/officeart/2016/7/layout/BasicLinearProcessNumbered"/>
    <dgm:cxn modelId="{3263C9EB-EE12-463F-9949-FF9735938173}" type="presOf" srcId="{1BD08AEE-BC93-4CC6-8FBC-F34C69AF143A}" destId="{29CF9850-B784-4915-BB27-D8FC9A286240}" srcOrd="0" destOrd="0" presId="urn:microsoft.com/office/officeart/2016/7/layout/BasicLinearProcessNumbered"/>
    <dgm:cxn modelId="{C3F30CF5-84FD-4CD3-9865-B7F31EB30EB5}" type="presOf" srcId="{62F72487-4584-4253-8AC9-D2F056C28EEA}" destId="{D24B3403-CB48-4537-B324-07852EFDE3E5}" srcOrd="1" destOrd="0" presId="urn:microsoft.com/office/officeart/2016/7/layout/BasicLinearProcessNumbered"/>
    <dgm:cxn modelId="{FBBDD3C7-359A-40D3-A100-EE01F73210CD}" type="presParOf" srcId="{45295508-88E0-4B7A-B30C-47E29C71B12C}" destId="{99E4677E-C137-4037-A3E5-D823146F7D26}" srcOrd="0" destOrd="0" presId="urn:microsoft.com/office/officeart/2016/7/layout/BasicLinearProcessNumbered"/>
    <dgm:cxn modelId="{274C45D7-0A64-4976-86F3-F5D4E4FCB6F6}" type="presParOf" srcId="{99E4677E-C137-4037-A3E5-D823146F7D26}" destId="{A6F2DAA3-032C-4CA3-AA70-D4483C0B16A5}" srcOrd="0" destOrd="0" presId="urn:microsoft.com/office/officeart/2016/7/layout/BasicLinearProcessNumbered"/>
    <dgm:cxn modelId="{0C81EC27-01BD-4A40-8A48-887CB016DDE6}" type="presParOf" srcId="{99E4677E-C137-4037-A3E5-D823146F7D26}" destId="{00F91A80-2BCF-4377-96C8-DB34A68BEAE6}" srcOrd="1" destOrd="0" presId="urn:microsoft.com/office/officeart/2016/7/layout/BasicLinearProcessNumbered"/>
    <dgm:cxn modelId="{3789F5F6-DC9D-4A8B-B939-70E5FC377DEA}" type="presParOf" srcId="{99E4677E-C137-4037-A3E5-D823146F7D26}" destId="{BAF036A4-D20E-4026-AF59-B796D7A4CD23}" srcOrd="2" destOrd="0" presId="urn:microsoft.com/office/officeart/2016/7/layout/BasicLinearProcessNumbered"/>
    <dgm:cxn modelId="{7BE9552C-ED5C-4D8D-99E8-61A71A19F9A6}" type="presParOf" srcId="{99E4677E-C137-4037-A3E5-D823146F7D26}" destId="{88D0CF6A-030B-4D92-84B0-A41D3FB3D2E0}" srcOrd="3" destOrd="0" presId="urn:microsoft.com/office/officeart/2016/7/layout/BasicLinearProcessNumbered"/>
    <dgm:cxn modelId="{1565B564-6CF8-4301-9DB9-A6138E8AB694}" type="presParOf" srcId="{45295508-88E0-4B7A-B30C-47E29C71B12C}" destId="{8E6EAF92-0A6C-4743-927B-EF7071A6049D}" srcOrd="1" destOrd="0" presId="urn:microsoft.com/office/officeart/2016/7/layout/BasicLinearProcessNumbered"/>
    <dgm:cxn modelId="{402F84B0-850E-4572-818B-E86B81BF15CF}" type="presParOf" srcId="{45295508-88E0-4B7A-B30C-47E29C71B12C}" destId="{41AEF91E-FA1E-4D6C-9DDE-D8C094E21A00}" srcOrd="2" destOrd="0" presId="urn:microsoft.com/office/officeart/2016/7/layout/BasicLinearProcessNumbered"/>
    <dgm:cxn modelId="{11836FF2-848F-47FA-A1E5-03FFEFDC3876}" type="presParOf" srcId="{41AEF91E-FA1E-4D6C-9DDE-D8C094E21A00}" destId="{BA6EB059-ACAA-4DFA-A065-13B38F5A130D}" srcOrd="0" destOrd="0" presId="urn:microsoft.com/office/officeart/2016/7/layout/BasicLinearProcessNumbered"/>
    <dgm:cxn modelId="{8ED52017-D82D-4599-B7AE-92D8C8099587}" type="presParOf" srcId="{41AEF91E-FA1E-4D6C-9DDE-D8C094E21A00}" destId="{C9666C1B-047C-467F-9799-A18C3C955A97}" srcOrd="1" destOrd="0" presId="urn:microsoft.com/office/officeart/2016/7/layout/BasicLinearProcessNumbered"/>
    <dgm:cxn modelId="{54178718-4FEE-4108-B269-01BAAF04A01E}" type="presParOf" srcId="{41AEF91E-FA1E-4D6C-9DDE-D8C094E21A00}" destId="{87DF6C25-4405-4DA5-B76E-D3111FE152E4}" srcOrd="2" destOrd="0" presId="urn:microsoft.com/office/officeart/2016/7/layout/BasicLinearProcessNumbered"/>
    <dgm:cxn modelId="{C6E92F72-2A4F-4C5F-8D86-0E04E53F4BA7}" type="presParOf" srcId="{41AEF91E-FA1E-4D6C-9DDE-D8C094E21A00}" destId="{B4F58146-2162-4F3A-BF62-AC5D88E4DABA}" srcOrd="3" destOrd="0" presId="urn:microsoft.com/office/officeart/2016/7/layout/BasicLinearProcessNumbered"/>
    <dgm:cxn modelId="{17EDC11E-210D-4E5C-9382-F62747C9C6AB}" type="presParOf" srcId="{45295508-88E0-4B7A-B30C-47E29C71B12C}" destId="{D5CAA8FC-BA96-428A-AF88-0F0781576574}" srcOrd="3" destOrd="0" presId="urn:microsoft.com/office/officeart/2016/7/layout/BasicLinearProcessNumbered"/>
    <dgm:cxn modelId="{7A51157C-0135-43C9-8910-607BEBE651FB}" type="presParOf" srcId="{45295508-88E0-4B7A-B30C-47E29C71B12C}" destId="{3C11281C-6784-42D4-A307-5F5EF969C3B7}" srcOrd="4" destOrd="0" presId="urn:microsoft.com/office/officeart/2016/7/layout/BasicLinearProcessNumbered"/>
    <dgm:cxn modelId="{29F2135C-D4AB-4F16-92B3-5565696F0E42}" type="presParOf" srcId="{3C11281C-6784-42D4-A307-5F5EF969C3B7}" destId="{1210EB70-7DAC-427C-9B88-3C5ED6908E19}" srcOrd="0" destOrd="0" presId="urn:microsoft.com/office/officeart/2016/7/layout/BasicLinearProcessNumbered"/>
    <dgm:cxn modelId="{1FEABB47-CA12-41CD-82B2-0C934637E150}" type="presParOf" srcId="{3C11281C-6784-42D4-A307-5F5EF969C3B7}" destId="{9BB5F71D-A8F1-48B4-BF9F-356E22CEA767}" srcOrd="1" destOrd="0" presId="urn:microsoft.com/office/officeart/2016/7/layout/BasicLinearProcessNumbered"/>
    <dgm:cxn modelId="{E7081EF1-9AFD-4A7E-AF98-B7D279E1FC8E}" type="presParOf" srcId="{3C11281C-6784-42D4-A307-5F5EF969C3B7}" destId="{EB4316DA-A231-41D1-9A50-C78A26C13CA9}" srcOrd="2" destOrd="0" presId="urn:microsoft.com/office/officeart/2016/7/layout/BasicLinearProcessNumbered"/>
    <dgm:cxn modelId="{2873E98C-39BB-4B47-9E03-646F86D024BF}" type="presParOf" srcId="{3C11281C-6784-42D4-A307-5F5EF969C3B7}" destId="{EE9FC1B2-84A4-484E-A341-7028E1404350}" srcOrd="3" destOrd="0" presId="urn:microsoft.com/office/officeart/2016/7/layout/BasicLinearProcessNumbered"/>
    <dgm:cxn modelId="{5063115C-B270-48F7-8BE3-ED010CFEA0C9}" type="presParOf" srcId="{45295508-88E0-4B7A-B30C-47E29C71B12C}" destId="{69F0BC2D-615A-43BC-958C-1081D2CE2F9E}" srcOrd="5" destOrd="0" presId="urn:microsoft.com/office/officeart/2016/7/layout/BasicLinearProcessNumbered"/>
    <dgm:cxn modelId="{ADECB444-D5B5-468D-8F7C-5335941C3F99}" type="presParOf" srcId="{45295508-88E0-4B7A-B30C-47E29C71B12C}" destId="{14FFC096-A740-4ABA-B290-7B6CAF6C652D}" srcOrd="6" destOrd="0" presId="urn:microsoft.com/office/officeart/2016/7/layout/BasicLinearProcessNumbered"/>
    <dgm:cxn modelId="{2D7E50A1-B8AB-4423-B41C-81F60D6055F3}" type="presParOf" srcId="{14FFC096-A740-4ABA-B290-7B6CAF6C652D}" destId="{02AF4459-5B5B-4DA5-B3A9-160150B84E00}" srcOrd="0" destOrd="0" presId="urn:microsoft.com/office/officeart/2016/7/layout/BasicLinearProcessNumbered"/>
    <dgm:cxn modelId="{8CA3ED8A-5136-4834-862A-2FBF66611280}" type="presParOf" srcId="{14FFC096-A740-4ABA-B290-7B6CAF6C652D}" destId="{627208E6-FE82-44D1-8027-B5DD71C59AE4}" srcOrd="1" destOrd="0" presId="urn:microsoft.com/office/officeart/2016/7/layout/BasicLinearProcessNumbered"/>
    <dgm:cxn modelId="{CB932DC2-CC00-4F85-888E-9938A1B84B21}" type="presParOf" srcId="{14FFC096-A740-4ABA-B290-7B6CAF6C652D}" destId="{1CCF35C8-0636-4EBB-907A-26D308906090}" srcOrd="2" destOrd="0" presId="urn:microsoft.com/office/officeart/2016/7/layout/BasicLinearProcessNumbered"/>
    <dgm:cxn modelId="{EC72B919-3CFD-4BE6-832C-4D09E13A41C5}" type="presParOf" srcId="{14FFC096-A740-4ABA-B290-7B6CAF6C652D}" destId="{D24B3403-CB48-4537-B324-07852EFDE3E5}" srcOrd="3" destOrd="0" presId="urn:microsoft.com/office/officeart/2016/7/layout/BasicLinearProcessNumbered"/>
    <dgm:cxn modelId="{C5EB81AB-30B2-4D3B-AD36-FE38B1986E54}" type="presParOf" srcId="{45295508-88E0-4B7A-B30C-47E29C71B12C}" destId="{DE141D7D-2028-4E17-81E9-68A68E10E2C1}" srcOrd="7" destOrd="0" presId="urn:microsoft.com/office/officeart/2016/7/layout/BasicLinearProcessNumbered"/>
    <dgm:cxn modelId="{B0564A82-00A8-4D9B-916E-7D1D96074D00}" type="presParOf" srcId="{45295508-88E0-4B7A-B30C-47E29C71B12C}" destId="{D6552AA8-2711-4312-898E-7060B378755C}" srcOrd="8" destOrd="0" presId="urn:microsoft.com/office/officeart/2016/7/layout/BasicLinearProcessNumbered"/>
    <dgm:cxn modelId="{18BEA2E2-3BA8-4B4D-A623-B2EE14FE8BC8}" type="presParOf" srcId="{D6552AA8-2711-4312-898E-7060B378755C}" destId="{1D01C3AD-B1D3-4439-8BF5-DF63248893A9}" srcOrd="0" destOrd="0" presId="urn:microsoft.com/office/officeart/2016/7/layout/BasicLinearProcessNumbered"/>
    <dgm:cxn modelId="{0F339166-5FEC-4093-8E6B-D6CA26234B54}" type="presParOf" srcId="{D6552AA8-2711-4312-898E-7060B378755C}" destId="{29CF9850-B784-4915-BB27-D8FC9A286240}" srcOrd="1" destOrd="0" presId="urn:microsoft.com/office/officeart/2016/7/layout/BasicLinearProcessNumbered"/>
    <dgm:cxn modelId="{6A9B6CAA-0227-4870-8BCB-18B06941E40E}" type="presParOf" srcId="{D6552AA8-2711-4312-898E-7060B378755C}" destId="{9CC431D6-C62E-4411-90CE-617F210E0B40}" srcOrd="2" destOrd="0" presId="urn:microsoft.com/office/officeart/2016/7/layout/BasicLinearProcessNumbered"/>
    <dgm:cxn modelId="{61D29ECA-7EB9-4B21-88F2-B6F27F2C15A9}" type="presParOf" srcId="{D6552AA8-2711-4312-898E-7060B378755C}" destId="{B0BF242E-643E-43CA-9414-93F7C087293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2DAA3-032C-4CA3-AA70-D4483C0B16A5}">
      <dsp:nvSpPr>
        <dsp:cNvPr id="0" name=""/>
        <dsp:cNvSpPr/>
      </dsp:nvSpPr>
      <dsp:spPr>
        <a:xfrm>
          <a:off x="3287" y="800798"/>
          <a:ext cx="1779918" cy="249188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69" tIns="330200" rIns="1387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Objective</a:t>
          </a:r>
          <a:endParaRPr lang="en-US" sz="1400" kern="1200"/>
        </a:p>
      </dsp:txBody>
      <dsp:txXfrm>
        <a:off x="3287" y="1747714"/>
        <a:ext cx="1779918" cy="1495131"/>
      </dsp:txXfrm>
    </dsp:sp>
    <dsp:sp modelId="{00F91A80-2BCF-4377-96C8-DB34A68BEAE6}">
      <dsp:nvSpPr>
        <dsp:cNvPr id="0" name=""/>
        <dsp:cNvSpPr/>
      </dsp:nvSpPr>
      <dsp:spPr>
        <a:xfrm>
          <a:off x="519463" y="1049986"/>
          <a:ext cx="747565" cy="7475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83" tIns="12700" rIns="5828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628941" y="1159464"/>
        <a:ext cx="528609" cy="528609"/>
      </dsp:txXfrm>
    </dsp:sp>
    <dsp:sp modelId="{BAF036A4-D20E-4026-AF59-B796D7A4CD23}">
      <dsp:nvSpPr>
        <dsp:cNvPr id="0" name=""/>
        <dsp:cNvSpPr/>
      </dsp:nvSpPr>
      <dsp:spPr>
        <a:xfrm>
          <a:off x="3287" y="3292611"/>
          <a:ext cx="1779918" cy="72"/>
        </a:xfrm>
        <a:prstGeom prst="rect">
          <a:avLst/>
        </a:prstGeom>
        <a:solidFill>
          <a:schemeClr val="accent2">
            <a:hueOff val="-301383"/>
            <a:satOff val="-184"/>
            <a:lumOff val="719"/>
            <a:alphaOff val="0"/>
          </a:schemeClr>
        </a:solidFill>
        <a:ln w="19050" cap="rnd" cmpd="sng" algn="ctr">
          <a:solidFill>
            <a:schemeClr val="accent2">
              <a:hueOff val="-301383"/>
              <a:satOff val="-184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EB059-ACAA-4DFA-A065-13B38F5A130D}">
      <dsp:nvSpPr>
        <dsp:cNvPr id="0" name=""/>
        <dsp:cNvSpPr/>
      </dsp:nvSpPr>
      <dsp:spPr>
        <a:xfrm>
          <a:off x="1961197" y="800798"/>
          <a:ext cx="1779918" cy="2491885"/>
        </a:xfrm>
        <a:prstGeom prst="rect">
          <a:avLst/>
        </a:prstGeom>
        <a:solidFill>
          <a:schemeClr val="accent2">
            <a:tint val="40000"/>
            <a:alpha val="90000"/>
            <a:hueOff val="-935342"/>
            <a:satOff val="1882"/>
            <a:lumOff val="28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935342"/>
              <a:satOff val="1882"/>
              <a:lumOff val="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69" tIns="330200" rIns="1387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Data Exploration</a:t>
          </a:r>
          <a:endParaRPr lang="en-US" sz="1400" kern="1200"/>
        </a:p>
      </dsp:txBody>
      <dsp:txXfrm>
        <a:off x="1961197" y="1747714"/>
        <a:ext cx="1779918" cy="1495131"/>
      </dsp:txXfrm>
    </dsp:sp>
    <dsp:sp modelId="{C9666C1B-047C-467F-9799-A18C3C955A97}">
      <dsp:nvSpPr>
        <dsp:cNvPr id="0" name=""/>
        <dsp:cNvSpPr/>
      </dsp:nvSpPr>
      <dsp:spPr>
        <a:xfrm>
          <a:off x="2477373" y="1049986"/>
          <a:ext cx="747565" cy="747565"/>
        </a:xfrm>
        <a:prstGeom prst="ellipse">
          <a:avLst/>
        </a:prstGeom>
        <a:solidFill>
          <a:schemeClr val="accent2">
            <a:hueOff val="-602767"/>
            <a:satOff val="-368"/>
            <a:lumOff val="1438"/>
            <a:alphaOff val="0"/>
          </a:schemeClr>
        </a:solidFill>
        <a:ln w="19050" cap="rnd" cmpd="sng" algn="ctr">
          <a:solidFill>
            <a:schemeClr val="accent2">
              <a:hueOff val="-602767"/>
              <a:satOff val="-368"/>
              <a:lumOff val="14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83" tIns="12700" rIns="5828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586851" y="1159464"/>
        <a:ext cx="528609" cy="528609"/>
      </dsp:txXfrm>
    </dsp:sp>
    <dsp:sp modelId="{87DF6C25-4405-4DA5-B76E-D3111FE152E4}">
      <dsp:nvSpPr>
        <dsp:cNvPr id="0" name=""/>
        <dsp:cNvSpPr/>
      </dsp:nvSpPr>
      <dsp:spPr>
        <a:xfrm>
          <a:off x="1961197" y="3292611"/>
          <a:ext cx="1779918" cy="72"/>
        </a:xfrm>
        <a:prstGeom prst="rect">
          <a:avLst/>
        </a:prstGeom>
        <a:solidFill>
          <a:schemeClr val="accent2">
            <a:hueOff val="-904150"/>
            <a:satOff val="-552"/>
            <a:lumOff val="2157"/>
            <a:alphaOff val="0"/>
          </a:schemeClr>
        </a:solidFill>
        <a:ln w="19050" cap="rnd" cmpd="sng" algn="ctr">
          <a:solidFill>
            <a:schemeClr val="accent2">
              <a:hueOff val="-904150"/>
              <a:satOff val="-552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0EB70-7DAC-427C-9B88-3C5ED6908E19}">
      <dsp:nvSpPr>
        <dsp:cNvPr id="0" name=""/>
        <dsp:cNvSpPr/>
      </dsp:nvSpPr>
      <dsp:spPr>
        <a:xfrm>
          <a:off x="3919107" y="800798"/>
          <a:ext cx="1779918" cy="2491885"/>
        </a:xfrm>
        <a:prstGeom prst="rect">
          <a:avLst/>
        </a:prstGeom>
        <a:solidFill>
          <a:schemeClr val="accent2">
            <a:tint val="40000"/>
            <a:alpha val="90000"/>
            <a:hueOff val="-1870684"/>
            <a:satOff val="3763"/>
            <a:lumOff val="57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870684"/>
              <a:satOff val="3763"/>
              <a:lumOff val="5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69" tIns="330200" rIns="1387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Segmentation</a:t>
          </a:r>
          <a:endParaRPr lang="en-US" sz="1400" kern="1200"/>
        </a:p>
      </dsp:txBody>
      <dsp:txXfrm>
        <a:off x="3919107" y="1747714"/>
        <a:ext cx="1779918" cy="1495131"/>
      </dsp:txXfrm>
    </dsp:sp>
    <dsp:sp modelId="{9BB5F71D-A8F1-48B4-BF9F-356E22CEA767}">
      <dsp:nvSpPr>
        <dsp:cNvPr id="0" name=""/>
        <dsp:cNvSpPr/>
      </dsp:nvSpPr>
      <dsp:spPr>
        <a:xfrm>
          <a:off x="4435283" y="1049986"/>
          <a:ext cx="747565" cy="747565"/>
        </a:xfrm>
        <a:prstGeom prst="ellipse">
          <a:avLst/>
        </a:prstGeom>
        <a:solidFill>
          <a:schemeClr val="accent2">
            <a:hueOff val="-1205533"/>
            <a:satOff val="-736"/>
            <a:lumOff val="2876"/>
            <a:alphaOff val="0"/>
          </a:schemeClr>
        </a:solidFill>
        <a:ln w="19050" cap="rnd" cmpd="sng" algn="ctr">
          <a:solidFill>
            <a:schemeClr val="accent2">
              <a:hueOff val="-1205533"/>
              <a:satOff val="-736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83" tIns="12700" rIns="5828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544761" y="1159464"/>
        <a:ext cx="528609" cy="528609"/>
      </dsp:txXfrm>
    </dsp:sp>
    <dsp:sp modelId="{EB4316DA-A231-41D1-9A50-C78A26C13CA9}">
      <dsp:nvSpPr>
        <dsp:cNvPr id="0" name=""/>
        <dsp:cNvSpPr/>
      </dsp:nvSpPr>
      <dsp:spPr>
        <a:xfrm>
          <a:off x="3919107" y="3292611"/>
          <a:ext cx="1779918" cy="72"/>
        </a:xfrm>
        <a:prstGeom prst="rect">
          <a:avLst/>
        </a:prstGeom>
        <a:solidFill>
          <a:schemeClr val="accent2">
            <a:hueOff val="-1506917"/>
            <a:satOff val="-920"/>
            <a:lumOff val="3595"/>
            <a:alphaOff val="0"/>
          </a:schemeClr>
        </a:solidFill>
        <a:ln w="19050" cap="rnd" cmpd="sng" algn="ctr">
          <a:solidFill>
            <a:schemeClr val="accent2">
              <a:hueOff val="-1506917"/>
              <a:satOff val="-920"/>
              <a:lumOff val="35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F4459-5B5B-4DA5-B3A9-160150B84E00}">
      <dsp:nvSpPr>
        <dsp:cNvPr id="0" name=""/>
        <dsp:cNvSpPr/>
      </dsp:nvSpPr>
      <dsp:spPr>
        <a:xfrm>
          <a:off x="5877017" y="800798"/>
          <a:ext cx="1779918" cy="2491885"/>
        </a:xfrm>
        <a:prstGeom prst="rect">
          <a:avLst/>
        </a:prstGeom>
        <a:solidFill>
          <a:schemeClr val="accent2">
            <a:tint val="40000"/>
            <a:alpha val="90000"/>
            <a:hueOff val="-2806026"/>
            <a:satOff val="5645"/>
            <a:lumOff val="86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806026"/>
              <a:satOff val="5645"/>
              <a:lumOff val="8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69" tIns="330200" rIns="1387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Insights &amp; Recommendations</a:t>
          </a:r>
          <a:endParaRPr lang="en-US" sz="1400" kern="1200"/>
        </a:p>
      </dsp:txBody>
      <dsp:txXfrm>
        <a:off x="5877017" y="1747714"/>
        <a:ext cx="1779918" cy="1495131"/>
      </dsp:txXfrm>
    </dsp:sp>
    <dsp:sp modelId="{627208E6-FE82-44D1-8027-B5DD71C59AE4}">
      <dsp:nvSpPr>
        <dsp:cNvPr id="0" name=""/>
        <dsp:cNvSpPr/>
      </dsp:nvSpPr>
      <dsp:spPr>
        <a:xfrm>
          <a:off x="6393193" y="1049986"/>
          <a:ext cx="747565" cy="747565"/>
        </a:xfrm>
        <a:prstGeom prst="ellipse">
          <a:avLst/>
        </a:prstGeom>
        <a:solidFill>
          <a:schemeClr val="accent2">
            <a:hueOff val="-1808300"/>
            <a:satOff val="-1104"/>
            <a:lumOff val="4314"/>
            <a:alphaOff val="0"/>
          </a:schemeClr>
        </a:solidFill>
        <a:ln w="19050" cap="rnd" cmpd="sng" algn="ctr">
          <a:solidFill>
            <a:schemeClr val="accent2">
              <a:hueOff val="-1808300"/>
              <a:satOff val="-1104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83" tIns="12700" rIns="5828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  <a:endParaRPr lang="en-US" sz="3700" kern="1200" dirty="0"/>
        </a:p>
      </dsp:txBody>
      <dsp:txXfrm>
        <a:off x="6502671" y="1159464"/>
        <a:ext cx="528609" cy="528609"/>
      </dsp:txXfrm>
    </dsp:sp>
    <dsp:sp modelId="{1CCF35C8-0636-4EBB-907A-26D308906090}">
      <dsp:nvSpPr>
        <dsp:cNvPr id="0" name=""/>
        <dsp:cNvSpPr/>
      </dsp:nvSpPr>
      <dsp:spPr>
        <a:xfrm>
          <a:off x="5877017" y="3292611"/>
          <a:ext cx="1779918" cy="72"/>
        </a:xfrm>
        <a:prstGeom prst="rect">
          <a:avLst/>
        </a:prstGeom>
        <a:solidFill>
          <a:schemeClr val="accent2">
            <a:hueOff val="-2109684"/>
            <a:satOff val="-1288"/>
            <a:lumOff val="5033"/>
            <a:alphaOff val="0"/>
          </a:schemeClr>
        </a:solidFill>
        <a:ln w="19050" cap="rnd" cmpd="sng" algn="ctr">
          <a:solidFill>
            <a:schemeClr val="accent2">
              <a:hueOff val="-2109684"/>
              <a:satOff val="-1288"/>
              <a:lumOff val="50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1C3AD-B1D3-4439-8BF5-DF63248893A9}">
      <dsp:nvSpPr>
        <dsp:cNvPr id="0" name=""/>
        <dsp:cNvSpPr/>
      </dsp:nvSpPr>
      <dsp:spPr>
        <a:xfrm>
          <a:off x="7834927" y="800798"/>
          <a:ext cx="1779918" cy="2491885"/>
        </a:xfrm>
        <a:prstGeom prst="rect">
          <a:avLst/>
        </a:prstGeom>
        <a:solidFill>
          <a:schemeClr val="accent2">
            <a:tint val="40000"/>
            <a:alpha val="90000"/>
            <a:hueOff val="-3741368"/>
            <a:satOff val="7526"/>
            <a:lumOff val="114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741368"/>
              <a:satOff val="7526"/>
              <a:lumOff val="1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69" tIns="330200" rIns="1387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Results</a:t>
          </a:r>
          <a:endParaRPr lang="en-US" sz="1400" kern="1200"/>
        </a:p>
      </dsp:txBody>
      <dsp:txXfrm>
        <a:off x="7834927" y="1747714"/>
        <a:ext cx="1779918" cy="1495131"/>
      </dsp:txXfrm>
    </dsp:sp>
    <dsp:sp modelId="{29CF9850-B784-4915-BB27-D8FC9A286240}">
      <dsp:nvSpPr>
        <dsp:cNvPr id="0" name=""/>
        <dsp:cNvSpPr/>
      </dsp:nvSpPr>
      <dsp:spPr>
        <a:xfrm>
          <a:off x="8351103" y="1049986"/>
          <a:ext cx="747565" cy="747565"/>
        </a:xfrm>
        <a:prstGeom prst="ellipse">
          <a:avLst/>
        </a:prstGeom>
        <a:solidFill>
          <a:schemeClr val="accent2">
            <a:hueOff val="-2411067"/>
            <a:satOff val="-1472"/>
            <a:lumOff val="5752"/>
            <a:alphaOff val="0"/>
          </a:schemeClr>
        </a:solidFill>
        <a:ln w="19050" cap="rnd" cmpd="sng" algn="ctr">
          <a:solidFill>
            <a:schemeClr val="accent2">
              <a:hueOff val="-2411067"/>
              <a:satOff val="-1472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83" tIns="12700" rIns="5828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5</a:t>
          </a:r>
          <a:endParaRPr lang="en-US" sz="3700" kern="1200" dirty="0"/>
        </a:p>
      </dsp:txBody>
      <dsp:txXfrm>
        <a:off x="8460581" y="1159464"/>
        <a:ext cx="528609" cy="528609"/>
      </dsp:txXfrm>
    </dsp:sp>
    <dsp:sp modelId="{9CC431D6-C62E-4411-90CE-617F210E0B40}">
      <dsp:nvSpPr>
        <dsp:cNvPr id="0" name=""/>
        <dsp:cNvSpPr/>
      </dsp:nvSpPr>
      <dsp:spPr>
        <a:xfrm>
          <a:off x="7834927" y="3292611"/>
          <a:ext cx="1779918" cy="72"/>
        </a:xfrm>
        <a:prstGeom prst="rect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32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4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634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965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7385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727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650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0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16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58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51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97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42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86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28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B3C7-0713-4A77-82DD-9A52ADB5B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939" y="1644162"/>
            <a:ext cx="6128238" cy="1674250"/>
          </a:xfrm>
        </p:spPr>
        <p:txBody>
          <a:bodyPr>
            <a:normAutofit fontScale="90000"/>
          </a:bodyPr>
          <a:lstStyle/>
          <a:p>
            <a:pPr algn="r"/>
            <a:r>
              <a:rPr lang="en-IN" sz="5400" dirty="0"/>
              <a:t>Telco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CACE5-F924-46A1-BEB8-7620B0AF3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5831" y="4586906"/>
            <a:ext cx="1764014" cy="530217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Aditya Bahl</a:t>
            </a:r>
          </a:p>
        </p:txBody>
      </p:sp>
    </p:spTree>
    <p:extLst>
      <p:ext uri="{BB962C8B-B14F-4D97-AF65-F5344CB8AC3E}">
        <p14:creationId xmlns:p14="http://schemas.microsoft.com/office/powerpoint/2010/main" val="3165013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37AB-14AD-4699-B907-35D3F32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Autofit/>
          </a:bodyPr>
          <a:lstStyle/>
          <a:p>
            <a:r>
              <a:rPr lang="en-IN" sz="4000" dirty="0"/>
              <a:t>Cluster 3 </a:t>
            </a:r>
            <a:r>
              <a:rPr lang="en-IN" sz="2800" dirty="0"/>
              <a:t>– Least Churn/Low International Callers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1A4778-644B-4767-9D6B-9993118DD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710" y="1194655"/>
            <a:ext cx="4846027" cy="3105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815373-7F92-43C1-ACD9-449016B9F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83" y="1194655"/>
            <a:ext cx="4733925" cy="311467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D29C68-4BBA-41E5-9036-236A1E3AD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55201"/>
              </p:ext>
            </p:extLst>
          </p:nvPr>
        </p:nvGraphicFramePr>
        <p:xfrm>
          <a:off x="838200" y="4309330"/>
          <a:ext cx="8128000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379885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81169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Customer Churn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Recommendations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5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With Total Charge &gt; $74.13, total night charge &lt; $10.76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Offer discounted day &amp; eve call rates to customers with Total charge &gt; $74.13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68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With Total Charge &lt; $74.13 , having international plan but having total international calls &lt;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Offer 4 free international calls to customers with Total charge &lt; $74.13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87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18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211C-2629-461B-8756-774B4F43F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160"/>
          </a:xfrm>
        </p:spPr>
        <p:txBody>
          <a:bodyPr>
            <a:noAutofit/>
          </a:bodyPr>
          <a:lstStyle/>
          <a:p>
            <a:r>
              <a:rPr lang="en-IN" sz="4000" dirty="0"/>
              <a:t>Cluster 4</a:t>
            </a:r>
            <a:r>
              <a:rPr lang="en-IN" sz="2800" dirty="0"/>
              <a:t> – Most Churn/Customer Service Problems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94B98C-92EC-4159-9A54-6A0282A6E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851" y="1046286"/>
            <a:ext cx="4638675" cy="3162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4FC736-96E6-420B-A9FA-F79337F58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32011"/>
            <a:ext cx="4676775" cy="307657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1FD859-E0AE-4DBC-A568-C86792776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533593"/>
              </p:ext>
            </p:extLst>
          </p:nvPr>
        </p:nvGraphicFramePr>
        <p:xfrm>
          <a:off x="1126477" y="4294311"/>
          <a:ext cx="826609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3049">
                  <a:extLst>
                    <a:ext uri="{9D8B030D-6E8A-4147-A177-3AD203B41FA5}">
                      <a16:colId xmlns:a16="http://schemas.microsoft.com/office/drawing/2014/main" val="1355634957"/>
                    </a:ext>
                  </a:extLst>
                </a:gridCol>
                <a:gridCol w="4133049">
                  <a:extLst>
                    <a:ext uri="{9D8B030D-6E8A-4147-A177-3AD203B41FA5}">
                      <a16:colId xmlns:a16="http://schemas.microsoft.com/office/drawing/2014/main" val="3768871386"/>
                    </a:ext>
                  </a:extLst>
                </a:gridCol>
              </a:tblGrid>
              <a:tr h="2489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Customer Churn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Recommendations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754166"/>
                  </a:ext>
                </a:extLst>
              </a:tr>
              <a:tr h="7467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Number customer service calls &gt; 4 and Total Charge &lt;= $56.73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Prioritized customer service to customers with Total_Charge &lt; $56.73 based on customer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829807"/>
                  </a:ext>
                </a:extLst>
              </a:tr>
              <a:tr h="7467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Number customer service calls &lt; 4 , Total Charge &gt; $73.92 and total day minutes &lt;= 271.85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Offer free day minutes to customers with </a:t>
                      </a:r>
                      <a:r>
                        <a:rPr lang="en-US" sz="1600" dirty="0"/>
                        <a:t>Total Charge &gt; $73.92 &amp; total day minutes &lt;= 271.85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14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584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F258-A7F2-4842-A6BE-8630C335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367"/>
          </a:xfrm>
        </p:spPr>
        <p:txBody>
          <a:bodyPr>
            <a:normAutofit/>
          </a:bodyPr>
          <a:lstStyle/>
          <a:p>
            <a:r>
              <a:rPr lang="en-IN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492A4-E778-4184-9964-987A12F2D67D}"/>
              </a:ext>
            </a:extLst>
          </p:cNvPr>
          <p:cNvSpPr txBox="1"/>
          <p:nvPr/>
        </p:nvSpPr>
        <p:spPr>
          <a:xfrm>
            <a:off x="838200" y="2435468"/>
            <a:ext cx="80449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Potential annual revenue loss of approx. </a:t>
            </a:r>
            <a:r>
              <a:rPr lang="en-IN" sz="2400" u="sng" dirty="0"/>
              <a:t>$555,700 </a:t>
            </a:r>
            <a:r>
              <a:rPr lang="en-IN" sz="2400" dirty="0"/>
              <a:t>averted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Predicted which customer churns and why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Provided targeted recommendations based on Machine Learning models for each customer segment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0964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7C35C-3333-4D51-84C5-91463459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IN" dirty="0"/>
              <a:t>Contents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02764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49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D262-E02E-4888-A6B1-9184E72F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710" y="963877"/>
            <a:ext cx="2282259" cy="592549"/>
          </a:xfrm>
        </p:spPr>
        <p:txBody>
          <a:bodyPr>
            <a:noAutofit/>
          </a:bodyPr>
          <a:lstStyle/>
          <a:p>
            <a:pPr algn="r"/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D9CD-DDA0-48F0-BB2A-6929B8EEC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615" y="1641357"/>
            <a:ext cx="7198647" cy="42060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To predict </a:t>
            </a:r>
          </a:p>
          <a:p>
            <a:pPr lvl="1"/>
            <a:r>
              <a:rPr lang="en-US" sz="2200" dirty="0"/>
              <a:t>Customers who churn*</a:t>
            </a:r>
          </a:p>
          <a:p>
            <a:pPr lvl="1"/>
            <a:r>
              <a:rPr lang="en-US" sz="2200" dirty="0"/>
              <a:t>Cause of Churn</a:t>
            </a:r>
          </a:p>
          <a:p>
            <a:r>
              <a:rPr lang="en-US" sz="2400" dirty="0"/>
              <a:t>Make recommendations to handle churn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B0EEF-B428-4B87-B6DA-BC5507E202DC}"/>
              </a:ext>
            </a:extLst>
          </p:cNvPr>
          <p:cNvSpPr txBox="1"/>
          <p:nvPr/>
        </p:nvSpPr>
        <p:spPr>
          <a:xfrm>
            <a:off x="1380392" y="6361121"/>
            <a:ext cx="5320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*Customers who churn - </a:t>
            </a:r>
            <a:r>
              <a:rPr lang="en-US" sz="1100" dirty="0"/>
              <a:t>customers who cut ties with your service or company </a:t>
            </a: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1893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A4B3-BD1D-451A-8C41-A171DD0B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94889" cy="8021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Data </a:t>
            </a:r>
            <a:r>
              <a:rPr lang="en-US" sz="4000" dirty="0"/>
              <a:t>Exploration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1271F-768B-486D-A971-309747F60403}"/>
              </a:ext>
            </a:extLst>
          </p:cNvPr>
          <p:cNvSpPr txBox="1"/>
          <p:nvPr/>
        </p:nvSpPr>
        <p:spPr>
          <a:xfrm>
            <a:off x="7640493" y="3191375"/>
            <a:ext cx="3800856" cy="1205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Total Customers= 5000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Customers who churned= 707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Imbalanced 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A8EC2A-4913-486E-8A09-A2977C14F5DD}"/>
                  </a:ext>
                </a:extLst>
              </p:cNvPr>
              <p:cNvSpPr txBox="1"/>
              <p:nvPr/>
            </p:nvSpPr>
            <p:spPr>
              <a:xfrm>
                <a:off x="967153" y="1213855"/>
                <a:ext cx="6866793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Cost of Acquiring New Customers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IN" dirty="0"/>
                  <a:t> Retaining Old Customers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A8EC2A-4913-486E-8A09-A2977C14F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53" y="1213855"/>
                <a:ext cx="6866793" cy="669992"/>
              </a:xfrm>
              <a:prstGeom prst="rect">
                <a:avLst/>
              </a:prstGeom>
              <a:blipFill>
                <a:blip r:embed="rId2"/>
                <a:stretch>
                  <a:fillRect l="-799" t="-54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C5DEEA-FF39-445C-B6B4-4C24A5931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0382"/>
            <a:ext cx="6864544" cy="411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3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EF9A9C-15A3-419F-AD89-A3C110E5C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94" y="1445928"/>
            <a:ext cx="5963743" cy="42163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2C500A-5137-40B8-A821-500478CD3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5928"/>
            <a:ext cx="6228257" cy="42163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D81A64-BD8B-488A-9929-4EAF6068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12" y="409123"/>
            <a:ext cx="5008780" cy="62875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Customer Usage 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5A305-B34C-42B0-A9EC-ADCE8D615767}"/>
              </a:ext>
            </a:extLst>
          </p:cNvPr>
          <p:cNvSpPr txBox="1"/>
          <p:nvPr/>
        </p:nvSpPr>
        <p:spPr>
          <a:xfrm>
            <a:off x="1151792" y="5978769"/>
            <a:ext cx="50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Day calls have the largest revenue share</a:t>
            </a:r>
          </a:p>
        </p:txBody>
      </p:sp>
    </p:spTree>
    <p:extLst>
      <p:ext uri="{BB962C8B-B14F-4D97-AF65-F5344CB8AC3E}">
        <p14:creationId xmlns:p14="http://schemas.microsoft.com/office/powerpoint/2010/main" val="170197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2C26-4F0D-49D1-91C4-E6BBFD62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815" y="794978"/>
            <a:ext cx="5655005" cy="1200876"/>
          </a:xfrm>
        </p:spPr>
        <p:txBody>
          <a:bodyPr>
            <a:noAutofit/>
          </a:bodyPr>
          <a:lstStyle/>
          <a:p>
            <a:r>
              <a:rPr lang="en-IN" dirty="0"/>
              <a:t>Customer Segmentation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163015-4540-406B-A476-B8F8B08085E5}"/>
              </a:ext>
            </a:extLst>
          </p:cNvPr>
          <p:cNvSpPr txBox="1"/>
          <p:nvPr/>
        </p:nvSpPr>
        <p:spPr>
          <a:xfrm>
            <a:off x="219807" y="2680343"/>
            <a:ext cx="580292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Algorithm Used: K 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5 Customer clusters based on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Further analysis for each cluster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000" dirty="0"/>
              <a:t>Decision Tree Model - Why customer churns 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000" dirty="0"/>
              <a:t>Random Forest Model – Which customer churns ?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D0CBA-47AB-460C-9FCE-907BFDF4F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820" y="1566781"/>
            <a:ext cx="48863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1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13E4-C2A4-4A71-A107-79BA38FD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>
            <a:normAutofit/>
          </a:bodyPr>
          <a:lstStyle/>
          <a:p>
            <a:r>
              <a:rPr lang="en-IN" sz="3200" dirty="0"/>
              <a:t>Cluster 0 – Low Day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2D5C3-196A-48D5-8F91-AF786AE7E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55077"/>
            <a:ext cx="4772025" cy="3228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84CAB6-7DBD-4453-A8DF-4ED138954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6866"/>
            <a:ext cx="4867275" cy="305752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ADE737-9CC6-4F22-B28D-2EA9C4116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653801"/>
              </p:ext>
            </p:extLst>
          </p:nvPr>
        </p:nvGraphicFramePr>
        <p:xfrm>
          <a:off x="579229" y="4453731"/>
          <a:ext cx="8449361" cy="189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619">
                  <a:extLst>
                    <a:ext uri="{9D8B030D-6E8A-4147-A177-3AD203B41FA5}">
                      <a16:colId xmlns:a16="http://schemas.microsoft.com/office/drawing/2014/main" val="1497793941"/>
                    </a:ext>
                  </a:extLst>
                </a:gridCol>
                <a:gridCol w="4364742">
                  <a:extLst>
                    <a:ext uri="{9D8B030D-6E8A-4147-A177-3AD203B41FA5}">
                      <a16:colId xmlns:a16="http://schemas.microsoft.com/office/drawing/2014/main" val="3876442872"/>
                    </a:ext>
                  </a:extLst>
                </a:gridCol>
              </a:tblGrid>
              <a:tr h="304803">
                <a:tc>
                  <a:txBody>
                    <a:bodyPr/>
                    <a:lstStyle/>
                    <a:p>
                      <a:r>
                        <a:rPr lang="en-IN" dirty="0"/>
                        <a:t>Customer Churn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Recommendation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08309"/>
                  </a:ext>
                </a:extLst>
              </a:tr>
              <a:tr h="7112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With international plan and total international minutes &gt; 13.0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Offer free international minutes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428424"/>
                  </a:ext>
                </a:extLst>
              </a:tr>
              <a:tr h="7112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With international plan ,having total international minutes &lt; 13.0 and total international calls &lt;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Offer 4 free international calls to customers with low international usage.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496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79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668D-BD46-4A92-BBA4-A8584DBDC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IN" sz="3200" dirty="0"/>
              <a:t>Cluster 1 – Oldest Customers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95E6D-44AA-452C-B36D-4D5077D8B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3870"/>
            <a:ext cx="4876800" cy="3171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605630-A92B-492D-BCB7-30D158240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708" y="982908"/>
            <a:ext cx="4791075" cy="333375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678CF9-DAD3-4F33-8D27-257E1C22E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192963"/>
              </p:ext>
            </p:extLst>
          </p:nvPr>
        </p:nvGraphicFramePr>
        <p:xfrm>
          <a:off x="1144233" y="4316658"/>
          <a:ext cx="8186196" cy="1992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3098">
                  <a:extLst>
                    <a:ext uri="{9D8B030D-6E8A-4147-A177-3AD203B41FA5}">
                      <a16:colId xmlns:a16="http://schemas.microsoft.com/office/drawing/2014/main" val="125437683"/>
                    </a:ext>
                  </a:extLst>
                </a:gridCol>
                <a:gridCol w="4093098">
                  <a:extLst>
                    <a:ext uri="{9D8B030D-6E8A-4147-A177-3AD203B41FA5}">
                      <a16:colId xmlns:a16="http://schemas.microsoft.com/office/drawing/2014/main" val="578965654"/>
                    </a:ext>
                  </a:extLst>
                </a:gridCol>
              </a:tblGrid>
              <a:tr h="31835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Customer Churn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Recommendation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51098"/>
                  </a:ext>
                </a:extLst>
              </a:tr>
              <a:tr h="6885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With no international plan ,Total_Charge &gt; $73.97 and day rate &gt; $0.17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Offer day calling discounts to customers with Total charge &gt; $73.97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69249"/>
                  </a:ext>
                </a:extLst>
              </a:tr>
              <a:tr h="9377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With international plan , with Total_Charge &lt;$73.97 &amp; total_intl_charge &gt; $3.535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Offer discounted international calling to Customers with total charge &lt; $73.97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528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1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7F1E-2DE6-4FFB-86E6-9A9B5FDD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62" y="242131"/>
            <a:ext cx="10515600" cy="681160"/>
          </a:xfrm>
        </p:spPr>
        <p:txBody>
          <a:bodyPr>
            <a:noAutofit/>
          </a:bodyPr>
          <a:lstStyle/>
          <a:p>
            <a:r>
              <a:rPr lang="en-IN" sz="4000" dirty="0"/>
              <a:t>Cluster 2</a:t>
            </a:r>
            <a:r>
              <a:rPr lang="en-IN" sz="2800" dirty="0"/>
              <a:t>– Evening Users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6B1550-B431-4612-8FD1-E9CD60682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62" y="923291"/>
            <a:ext cx="4743450" cy="3238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CD4023-A2E2-4BA5-A8C2-49BEC6CC9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043" y="923291"/>
            <a:ext cx="4743450" cy="32766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3FA343-16B2-411F-BC08-7A0C9B9FE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300"/>
              </p:ext>
            </p:extLst>
          </p:nvPr>
        </p:nvGraphicFramePr>
        <p:xfrm>
          <a:off x="903196" y="4199891"/>
          <a:ext cx="8128000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993831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88706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Customer Churn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Recommendations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4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With Total charge greater than $74.23 and with no Voicemail plan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Offer discounted/free Voicemail plans for customers with Total Charge &gt; $74.23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59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With Total charge less than $74.23 , having international plan but having total  international minutes &gt; 13.0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Offer free long duration international calls for customers with Total Charge &lt; $74.23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418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0884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1016</TotalTime>
  <Words>480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Trebuchet MS</vt:lpstr>
      <vt:lpstr>Wingdings</vt:lpstr>
      <vt:lpstr>Wingdings 3</vt:lpstr>
      <vt:lpstr>Facet</vt:lpstr>
      <vt:lpstr>Telco Customer Churn</vt:lpstr>
      <vt:lpstr>Contents</vt:lpstr>
      <vt:lpstr>Objective</vt:lpstr>
      <vt:lpstr>Data Exploration</vt:lpstr>
      <vt:lpstr>Customer Usage details</vt:lpstr>
      <vt:lpstr>Customer Segmentation</vt:lpstr>
      <vt:lpstr>Cluster 0 – Low Day Users</vt:lpstr>
      <vt:lpstr>Cluster 1 – Oldest Customers</vt:lpstr>
      <vt:lpstr>Cluster 2– Evening Users</vt:lpstr>
      <vt:lpstr>Cluster 3 – Least Churn/Low International Callers</vt:lpstr>
      <vt:lpstr>Cluster 4 – Most Churn/Customer Service Problems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Churn</dc:title>
  <dc:creator>Brahma Nand Aditya Bahl</dc:creator>
  <cp:lastModifiedBy>Brahma Nand Aditya Bahl</cp:lastModifiedBy>
  <cp:revision>38</cp:revision>
  <dcterms:created xsi:type="dcterms:W3CDTF">2017-08-15T14:02:28Z</dcterms:created>
  <dcterms:modified xsi:type="dcterms:W3CDTF">2017-08-16T14:30:36Z</dcterms:modified>
</cp:coreProperties>
</file>