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78" r:id="rId4"/>
    <p:sldId id="277" r:id="rId5"/>
    <p:sldId id="279" r:id="rId6"/>
    <p:sldId id="276" r:id="rId7"/>
    <p:sldId id="275" r:id="rId8"/>
    <p:sldId id="280" r:id="rId9"/>
    <p:sldId id="283" r:id="rId10"/>
    <p:sldId id="310" r:id="rId11"/>
    <p:sldId id="293" r:id="rId12"/>
    <p:sldId id="289" r:id="rId13"/>
    <p:sldId id="296" r:id="rId14"/>
    <p:sldId id="297" r:id="rId15"/>
    <p:sldId id="300" r:id="rId16"/>
    <p:sldId id="291" r:id="rId17"/>
    <p:sldId id="305" r:id="rId18"/>
    <p:sldId id="342" r:id="rId19"/>
    <p:sldId id="306" r:id="rId20"/>
    <p:sldId id="307" r:id="rId21"/>
    <p:sldId id="295" r:id="rId22"/>
    <p:sldId id="304" r:id="rId23"/>
    <p:sldId id="302" r:id="rId24"/>
    <p:sldId id="301" r:id="rId25"/>
    <p:sldId id="309" r:id="rId26"/>
    <p:sldId id="303" r:id="rId27"/>
    <p:sldId id="267" r:id="rId28"/>
    <p:sldId id="274" r:id="rId29"/>
    <p:sldId id="284" r:id="rId30"/>
    <p:sldId id="285" r:id="rId31"/>
    <p:sldId id="333" r:id="rId32"/>
    <p:sldId id="317" r:id="rId33"/>
    <p:sldId id="334" r:id="rId34"/>
    <p:sldId id="319" r:id="rId35"/>
    <p:sldId id="321" r:id="rId36"/>
    <p:sldId id="322" r:id="rId37"/>
    <p:sldId id="323" r:id="rId38"/>
    <p:sldId id="324" r:id="rId39"/>
    <p:sldId id="325" r:id="rId40"/>
    <p:sldId id="332" r:id="rId41"/>
    <p:sldId id="326" r:id="rId42"/>
    <p:sldId id="329" r:id="rId43"/>
    <p:sldId id="330" r:id="rId44"/>
    <p:sldId id="331" r:id="rId45"/>
    <p:sldId id="316" r:id="rId46"/>
    <p:sldId id="335" r:id="rId47"/>
    <p:sldId id="336" r:id="rId48"/>
    <p:sldId id="337" r:id="rId49"/>
    <p:sldId id="298" r:id="rId50"/>
    <p:sldId id="338" r:id="rId51"/>
    <p:sldId id="341" r:id="rId52"/>
    <p:sldId id="340" r:id="rId53"/>
    <p:sldId id="343" r:id="rId54"/>
    <p:sldId id="339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a Baies" initials="AB" lastIdx="2" clrIdx="0">
    <p:extLst>
      <p:ext uri="{19B8F6BF-5375-455C-9EA6-DF929625EA0E}">
        <p15:presenceInfo xmlns:p15="http://schemas.microsoft.com/office/powerpoint/2012/main" userId="f61b82d1f60cc9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6049F-73FD-4C06-86DE-329A4CEF3162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7116-73F1-4290-887F-08F55E1A4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9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d0483d1d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4d0483d1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3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888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17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463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913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d0483d1d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4d0483d1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01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d0483d1d8_0_7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4d0483d1d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d0483d1d8_0_7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4d0483d1d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638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d0483d1d8_0_7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4d0483d1d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03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d0483d1d8_0_7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4d0483d1d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818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d0483d1d8_0_7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24d0483d1d8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d0483d1d8_0_7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24d0483d1d8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336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d0483d1d8_0_7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24d0483d1d8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023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d0483d1d8_0_7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24d0483d1d8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886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d0483d1d8_0_7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24d0483d1d8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251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d0483d1d8_0_7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24d0483d1d8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68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84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5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30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58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41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1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0483d1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4d0483d1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34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D316D-5CAC-710F-45CB-C9D742C62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CF18BC-3160-71A4-A890-CEDCFF408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1DC444-B166-A30E-494D-C45E2920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9B847-DF9B-0F2C-68D2-2913AFCB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5F6655-A186-065D-C733-CACFB36E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43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418F3-19AA-7B7C-97DD-9EA381A8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336CCC-0987-7EA4-F514-1A9AF610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48AC2-DCFF-D3B8-0BB9-D77488EC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A43BC-883C-52A9-1B17-8EC2E223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A8B10A-B78E-DB4C-06F8-6F5244F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1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294E0E-E7C1-0B63-04E8-C3C09CE7D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E000B2-F703-435D-1DA9-205D5D2D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F56111-0DB4-EBCB-20C9-682A3499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36A21-2BE3-E59C-62AA-7E9753C1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0C994A-CBE0-9E9C-A8CA-06FACF9F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2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FD986-D2A9-B126-B214-52955D2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2C0F-F3C9-C85C-481C-7517213B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C5FB1-0FB2-B4E1-5BA8-9672719B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FF0B3-5C06-5FAE-B546-1226C12A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5043F-AD9D-45E4-8F80-BC902A05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1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C2031-D10D-30ED-68D6-4960858C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2FBED3-8A2D-0740-9065-A9D9DBBD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1B02D-8BD1-AD86-F862-E25542E1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12BBB8-976F-85FB-147E-46435C3C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DEDE9-3CB4-CFA6-B03B-5DB28C6E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78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DA111-3B1A-7152-82C6-299125EA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3F75D-F442-1D3B-6161-B2BCC2797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A132F7-7C1F-A008-25BC-DC22C18D2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9D656-C991-9765-63EE-FC523BF8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8A63E8-1E20-45A5-0DCE-A58CB6F5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650EBA-B6F4-449B-40CA-A54ABFDC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37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F2781-67C4-C372-A8CE-540C8751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C3B91-5458-D978-8B6B-8E8561F1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859DF9-42DF-B120-4247-794434DB9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268FE6-9BE9-525B-2CE7-0BB60E292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FF851B-5875-1110-442A-1658D95D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C8A1FA-0768-30D1-DF60-1B1D5A37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398279-8DE4-403A-E8AB-725A6F6B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9BB9E2-D1B1-8B23-9CE3-3E8546CD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6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55405-A48D-B4BD-7CB9-823DBD1F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82E093-F594-B6BB-A6AB-CAE2F274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7C0C68-2074-FAA8-434E-FF1F2DEF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ECA78A-BFDD-7171-DDFD-35E7768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11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991CFB-1CED-C2FF-624D-C24FD6B8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CAB336-C923-042E-59CD-F9A6FFD2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E0EAE2-25EB-121F-E2FD-46970883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1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BD0F1-8426-B13F-C6B8-D92993D3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F7A5B-93FB-DFD7-5A9D-5BE313E9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E02610-7E8F-8589-E5E7-C7CE461D7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64FF32-5ACF-7ADB-752B-B643169D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5FC4AA-A35F-9E6D-151B-A43F1708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61F10-7BFC-BA89-5C39-4636E0C7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E07DE-76EC-10D3-DAA9-6B7A0FC4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F1E40E-1503-FEC1-A99A-05B23B986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57EAEA-9490-AFEA-7E9C-5FF10A75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B2EEB-4BBF-55C7-5A64-0B89E042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DB56AC-B431-602D-725F-AF3642D7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3C4794-25E0-9357-30FB-C0F0E581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33227C-6C28-A8D7-1445-9F2C3A52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F9B1CD-6DB7-A9F9-662C-5C1A3E3E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7773F-E284-30FB-51AD-3E923F5A4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24BC-98AE-405B-90B2-38E240FC6E7D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06D1BB-729C-6654-31DD-17D0B2B6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7F31F-77C1-5974-3A90-0A3DE70DB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7325-2604-415B-9194-97B69FB88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8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180112-BA67-DF55-4D72-FD4C3924A477}"/>
              </a:ext>
            </a:extLst>
          </p:cNvPr>
          <p:cNvSpPr txBox="1"/>
          <p:nvPr/>
        </p:nvSpPr>
        <p:spPr>
          <a:xfrm>
            <a:off x="1234374" y="2831978"/>
            <a:ext cx="9723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FFFF00"/>
                </a:solidFill>
                <a:latin typeface="Lucida Sans" panose="020B0602030504020204" pitchFamily="34" charset="0"/>
              </a:rPr>
              <a:t>LYRICS BASED SONG CLASSIFICATION BY ARTIST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6E6A38-9275-F116-A0D5-86354E820008}"/>
              </a:ext>
            </a:extLst>
          </p:cNvPr>
          <p:cNvSpPr txBox="1"/>
          <p:nvPr/>
        </p:nvSpPr>
        <p:spPr>
          <a:xfrm>
            <a:off x="5003800" y="2191772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CSE204 Project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6BD930-26FD-BB81-3663-E329A8A4E0B1}"/>
              </a:ext>
            </a:extLst>
          </p:cNvPr>
          <p:cNvSpPr txBox="1"/>
          <p:nvPr/>
        </p:nvSpPr>
        <p:spPr>
          <a:xfrm>
            <a:off x="134351" y="6022031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Antonia Baies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239FF3-F199-8C33-66FA-97F24BE93E77}"/>
              </a:ext>
            </a:extLst>
          </p:cNvPr>
          <p:cNvSpPr txBox="1"/>
          <p:nvPr/>
        </p:nvSpPr>
        <p:spPr>
          <a:xfrm>
            <a:off x="10223499" y="6022031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Aarrya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Saraf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1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CBD461-3556-0CFC-15D4-55C281729C34}"/>
              </a:ext>
            </a:extLst>
          </p:cNvPr>
          <p:cNvSpPr txBox="1"/>
          <p:nvPr/>
        </p:nvSpPr>
        <p:spPr>
          <a:xfrm>
            <a:off x="474312" y="2708329"/>
            <a:ext cx="69756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Shape: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-   Number of lines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Number of words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Number of words per line</a:t>
            </a:r>
          </a:p>
        </p:txBody>
      </p:sp>
    </p:spTree>
    <p:extLst>
      <p:ext uri="{BB962C8B-B14F-4D97-AF65-F5344CB8AC3E}">
        <p14:creationId xmlns:p14="http://schemas.microsoft.com/office/powerpoint/2010/main" val="1628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CBD461-3556-0CFC-15D4-55C281729C34}"/>
              </a:ext>
            </a:extLst>
          </p:cNvPr>
          <p:cNvSpPr txBox="1"/>
          <p:nvPr/>
        </p:nvSpPr>
        <p:spPr>
          <a:xfrm>
            <a:off x="474312" y="2708329"/>
            <a:ext cx="69756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Structure: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-   Title in song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Type-Token Ratio (TTR)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Lines similarity (&gt;50% similarity)</a:t>
            </a:r>
          </a:p>
        </p:txBody>
      </p:sp>
    </p:spTree>
    <p:extLst>
      <p:ext uri="{BB962C8B-B14F-4D97-AF65-F5344CB8AC3E}">
        <p14:creationId xmlns:p14="http://schemas.microsoft.com/office/powerpoint/2010/main" val="329016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52575-9940-8118-6218-7F65506151CB}"/>
              </a:ext>
            </a:extLst>
          </p:cNvPr>
          <p:cNvSpPr txBox="1"/>
          <p:nvPr/>
        </p:nvSpPr>
        <p:spPr>
          <a:xfrm>
            <a:off x="474312" y="2708329"/>
            <a:ext cx="69756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Structure: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-   Title in song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Type-Token Ratio (TTR)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Lines similarity (&gt;50% similarity)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7B5238-E9E4-0F5B-BE54-914C7A73EBD8}"/>
              </a:ext>
            </a:extLst>
          </p:cNvPr>
          <p:cNvSpPr txBox="1"/>
          <p:nvPr/>
        </p:nvSpPr>
        <p:spPr>
          <a:xfrm>
            <a:off x="1020278" y="4994816"/>
            <a:ext cx="32437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GB" sz="1800" kern="120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With your good credit</a:t>
            </a:r>
            <a:endParaRPr lang="fr-FR" sz="1800" kern="1200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A2CCCE-B382-7C3E-4FAB-38465010DA41}"/>
              </a:ext>
            </a:extLst>
          </p:cNvPr>
          <p:cNvSpPr txBox="1"/>
          <p:nvPr/>
        </p:nvSpPr>
        <p:spPr>
          <a:xfrm>
            <a:off x="6747842" y="4994816"/>
            <a:ext cx="29950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kern="1200" dirty="0">
                <a:solidFill>
                  <a:schemeClr val="tx1"/>
                </a:solidFill>
                <a:effectLst/>
                <a:latin typeface="Lucida Sans" panose="020B0602030504020204" pitchFamily="34" charset="0"/>
                <a:ea typeface="+mn-ea"/>
                <a:cs typeface="+mn-cs"/>
              </a:rPr>
              <a:t>The worm will find a way </a:t>
            </a:r>
            <a:endParaRPr lang="fr-FR" sz="1800" kern="1200" dirty="0">
              <a:solidFill>
                <a:schemeClr val="tx1"/>
              </a:solidFill>
              <a:effectLst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6E456E-830F-F309-CF3B-B4D01E49059B}"/>
              </a:ext>
            </a:extLst>
          </p:cNvPr>
          <p:cNvSpPr txBox="1"/>
          <p:nvPr/>
        </p:nvSpPr>
        <p:spPr>
          <a:xfrm>
            <a:off x="1020278" y="5650087"/>
            <a:ext cx="32437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GB" sz="1800" kern="120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With your good credit</a:t>
            </a:r>
            <a:endParaRPr lang="fr-FR" sz="1800" kern="1200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8BDCC3FE-FFE4-0A8F-3C72-9BEF9A2C2403}"/>
              </a:ext>
            </a:extLst>
          </p:cNvPr>
          <p:cNvSpPr/>
          <p:nvPr/>
        </p:nvSpPr>
        <p:spPr>
          <a:xfrm>
            <a:off x="4329497" y="4950261"/>
            <a:ext cx="306405" cy="1135782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6A10CA-D27A-361E-A19A-83CC25F50ADE}"/>
              </a:ext>
            </a:extLst>
          </p:cNvPr>
          <p:cNvSpPr txBox="1"/>
          <p:nvPr/>
        </p:nvSpPr>
        <p:spPr>
          <a:xfrm>
            <a:off x="6730331" y="5650087"/>
            <a:ext cx="2995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kern="1200" dirty="0">
                <a:solidFill>
                  <a:schemeClr val="tx1"/>
                </a:solidFill>
                <a:effectLst/>
                <a:latin typeface="Lucida Sans" panose="020B0602030504020204" pitchFamily="34" charset="0"/>
                <a:ea typeface="+mn-ea"/>
                <a:cs typeface="+mn-cs"/>
              </a:rPr>
              <a:t>The rat will find a way </a:t>
            </a:r>
            <a:endParaRPr lang="fr-FR" sz="1800" kern="1200" dirty="0">
              <a:solidFill>
                <a:schemeClr val="tx1"/>
              </a:solidFill>
              <a:effectLst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8B56D795-22FD-83A0-C232-FE0FDA4E8A38}"/>
              </a:ext>
            </a:extLst>
          </p:cNvPr>
          <p:cNvSpPr/>
          <p:nvPr/>
        </p:nvSpPr>
        <p:spPr>
          <a:xfrm>
            <a:off x="9839156" y="4922476"/>
            <a:ext cx="306405" cy="1135782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75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8C4B81-F9C9-31B3-EE60-91661079289B}"/>
              </a:ext>
            </a:extLst>
          </p:cNvPr>
          <p:cNvSpPr txBox="1"/>
          <p:nvPr/>
        </p:nvSpPr>
        <p:spPr>
          <a:xfrm>
            <a:off x="474312" y="3105155"/>
            <a:ext cx="10989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Style: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POS tags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Chunk tags</a:t>
            </a:r>
          </a:p>
        </p:txBody>
      </p:sp>
    </p:spTree>
    <p:extLst>
      <p:ext uri="{BB962C8B-B14F-4D97-AF65-F5344CB8AC3E}">
        <p14:creationId xmlns:p14="http://schemas.microsoft.com/office/powerpoint/2010/main" val="13711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8C4B81-F9C9-31B3-EE60-91661079289B}"/>
              </a:ext>
            </a:extLst>
          </p:cNvPr>
          <p:cNvSpPr txBox="1"/>
          <p:nvPr/>
        </p:nvSpPr>
        <p:spPr>
          <a:xfrm>
            <a:off x="474312" y="3105155"/>
            <a:ext cx="10989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Style: </a:t>
            </a:r>
          </a:p>
          <a:p>
            <a:pPr marL="457200" indent="-457200">
              <a:buFontTx/>
              <a:buChar char="-"/>
            </a:pP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POS tags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Chunk tags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FD4B5-009E-E611-E07E-D1D546C76935}"/>
              </a:ext>
            </a:extLst>
          </p:cNvPr>
          <p:cNvSpPr txBox="1"/>
          <p:nvPr/>
        </p:nvSpPr>
        <p:spPr>
          <a:xfrm>
            <a:off x="4353292" y="2714995"/>
            <a:ext cx="2499361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Lucida Sans" panose="020B0602030504020204" pitchFamily="34" charset="0"/>
              </a:rPr>
              <a:t>POS tags : </a:t>
            </a:r>
          </a:p>
          <a:p>
            <a:endParaRPr lang="en-GB" dirty="0">
              <a:latin typeface="Lucida Sans" panose="020B0602030504020204" pitchFamily="34" charset="0"/>
            </a:endParaRP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‘N’</a:t>
            </a:r>
            <a:r>
              <a:rPr lang="en-GB" dirty="0">
                <a:latin typeface="Lucida Sans" panose="020B0602030504020204" pitchFamily="34" charset="0"/>
              </a:rPr>
              <a:t> : noun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‘V’</a:t>
            </a:r>
            <a:r>
              <a:rPr lang="en-GB" dirty="0">
                <a:latin typeface="Lucida Sans" panose="020B0602030504020204" pitchFamily="34" charset="0"/>
              </a:rPr>
              <a:t> : verb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‘ADV’</a:t>
            </a:r>
            <a:r>
              <a:rPr lang="en-GB" dirty="0">
                <a:latin typeface="Lucida Sans" panose="020B0602030504020204" pitchFamily="34" charset="0"/>
              </a:rPr>
              <a:t> : adverb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‘ADJ’ </a:t>
            </a:r>
            <a:r>
              <a:rPr lang="en-GB" dirty="0">
                <a:latin typeface="Lucida Sans" panose="020B0602030504020204" pitchFamily="34" charset="0"/>
              </a:rPr>
              <a:t>: adjective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‘DET’:</a:t>
            </a:r>
            <a:r>
              <a:rPr lang="en-GB" dirty="0">
                <a:latin typeface="Lucida Sans" panose="020B0602030504020204" pitchFamily="34" charset="0"/>
              </a:rPr>
              <a:t> determinant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‘PRON’</a:t>
            </a:r>
            <a:r>
              <a:rPr lang="en-GB" dirty="0">
                <a:latin typeface="Lucida Sans" panose="020B0602030504020204" pitchFamily="34" charset="0"/>
              </a:rPr>
              <a:t>: pronoun</a:t>
            </a:r>
          </a:p>
          <a:p>
            <a:endParaRPr lang="en-GB" dirty="0">
              <a:latin typeface="Lucida Sans" panose="020B0602030504020204" pitchFamily="34" charset="0"/>
            </a:endParaRPr>
          </a:p>
          <a:p>
            <a:endParaRPr lang="en-GB" dirty="0">
              <a:latin typeface="Lucida Sans" panose="020B0602030504020204" pitchFamily="34" charset="0"/>
            </a:endParaRPr>
          </a:p>
          <a:p>
            <a:endParaRPr lang="en-GB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2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8C4B81-F9C9-31B3-EE60-91661079289B}"/>
              </a:ext>
            </a:extLst>
          </p:cNvPr>
          <p:cNvSpPr txBox="1"/>
          <p:nvPr/>
        </p:nvSpPr>
        <p:spPr>
          <a:xfrm>
            <a:off x="474312" y="3105155"/>
            <a:ext cx="10989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Style: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POS tags</a:t>
            </a:r>
          </a:p>
          <a:p>
            <a:pPr marL="457200" indent="-457200">
              <a:buFontTx/>
              <a:buChar char="-"/>
            </a:pP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Chunk tags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FD4B5-009E-E611-E07E-D1D546C76935}"/>
              </a:ext>
            </a:extLst>
          </p:cNvPr>
          <p:cNvSpPr txBox="1"/>
          <p:nvPr/>
        </p:nvSpPr>
        <p:spPr>
          <a:xfrm>
            <a:off x="4353292" y="2714995"/>
            <a:ext cx="2499361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Lucida Sans" panose="020B0602030504020204" pitchFamily="34" charset="0"/>
              </a:rPr>
              <a:t>POS tags : </a:t>
            </a:r>
          </a:p>
          <a:p>
            <a:endParaRPr lang="en-GB" dirty="0">
              <a:latin typeface="Lucida Sans" panose="020B0602030504020204" pitchFamily="34" charset="0"/>
            </a:endParaRP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‘N’</a:t>
            </a:r>
            <a:r>
              <a:rPr lang="en-GB" dirty="0">
                <a:latin typeface="Lucida Sans" panose="020B0602030504020204" pitchFamily="34" charset="0"/>
              </a:rPr>
              <a:t> : noun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‘V’</a:t>
            </a:r>
            <a:r>
              <a:rPr lang="en-GB" dirty="0">
                <a:latin typeface="Lucida Sans" panose="020B0602030504020204" pitchFamily="34" charset="0"/>
              </a:rPr>
              <a:t> : verb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‘ADV’</a:t>
            </a:r>
            <a:r>
              <a:rPr lang="en-GB" dirty="0">
                <a:latin typeface="Lucida Sans" panose="020B0602030504020204" pitchFamily="34" charset="0"/>
              </a:rPr>
              <a:t> : adverb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‘ADJ’ </a:t>
            </a:r>
            <a:r>
              <a:rPr lang="en-GB" dirty="0">
                <a:latin typeface="Lucida Sans" panose="020B0602030504020204" pitchFamily="34" charset="0"/>
              </a:rPr>
              <a:t>: adjective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‘DET’:</a:t>
            </a:r>
            <a:r>
              <a:rPr lang="en-GB" dirty="0">
                <a:latin typeface="Lucida Sans" panose="020B0602030504020204" pitchFamily="34" charset="0"/>
              </a:rPr>
              <a:t> determinant</a:t>
            </a:r>
          </a:p>
          <a:p>
            <a:r>
              <a:rPr lang="en-GB" dirty="0">
                <a:highlight>
                  <a:srgbClr val="FFFF00"/>
                </a:highlight>
                <a:latin typeface="Lucida Sans" panose="020B0602030504020204" pitchFamily="34" charset="0"/>
              </a:rPr>
              <a:t>‘PRON’</a:t>
            </a:r>
            <a:r>
              <a:rPr lang="en-GB" dirty="0">
                <a:latin typeface="Lucida Sans" panose="020B0602030504020204" pitchFamily="34" charset="0"/>
              </a:rPr>
              <a:t>: pronoun</a:t>
            </a:r>
          </a:p>
          <a:p>
            <a:endParaRPr lang="en-GB" dirty="0">
              <a:latin typeface="Lucida Sans" panose="020B0602030504020204" pitchFamily="34" charset="0"/>
            </a:endParaRPr>
          </a:p>
          <a:p>
            <a:endParaRPr lang="en-GB" dirty="0">
              <a:latin typeface="Lucida Sans" panose="020B0602030504020204" pitchFamily="34" charset="0"/>
            </a:endParaRPr>
          </a:p>
          <a:p>
            <a:endParaRPr lang="en-GB" dirty="0">
              <a:latin typeface="Lucida Sans" panose="020B0602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1EFFA1-3EDD-48D7-DFA2-05BA08D32400}"/>
              </a:ext>
            </a:extLst>
          </p:cNvPr>
          <p:cNvSpPr txBox="1"/>
          <p:nvPr/>
        </p:nvSpPr>
        <p:spPr>
          <a:xfrm>
            <a:off x="7199697" y="2714995"/>
            <a:ext cx="4674669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Lucida Sans" panose="020B0602030504020204" pitchFamily="34" charset="0"/>
              </a:rPr>
              <a:t>Chunk tags : </a:t>
            </a:r>
          </a:p>
          <a:p>
            <a:endParaRPr lang="en-GB" dirty="0">
              <a:latin typeface="Lucida Sans" panose="020B0602030504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Lucida Sans" panose="020B0602030504020204" pitchFamily="34" charset="0"/>
              </a:rPr>
              <a:t>‘GPE’</a:t>
            </a:r>
            <a:r>
              <a:rPr lang="en-US" dirty="0">
                <a:latin typeface="Lucida Sans" panose="020B0602030504020204" pitchFamily="34" charset="0"/>
              </a:rPr>
              <a:t>: Geopolitical Entity (countries, cities, states…)</a:t>
            </a:r>
          </a:p>
          <a:p>
            <a:r>
              <a:rPr lang="en-US" dirty="0">
                <a:highlight>
                  <a:srgbClr val="FFFF00"/>
                </a:highlight>
                <a:latin typeface="Lucida Sans" panose="020B0602030504020204" pitchFamily="34" charset="0"/>
              </a:rPr>
              <a:t>‘PERSON’</a:t>
            </a:r>
            <a:r>
              <a:rPr lang="en-US" dirty="0">
                <a:latin typeface="Lucida Sans" panose="020B0602030504020204" pitchFamily="34" charset="0"/>
              </a:rPr>
              <a:t>: individuals or groups of people</a:t>
            </a:r>
          </a:p>
          <a:p>
            <a:r>
              <a:rPr lang="en-US" dirty="0">
                <a:highlight>
                  <a:srgbClr val="FFFF00"/>
                </a:highlight>
                <a:latin typeface="Lucida Sans" panose="020B0602030504020204" pitchFamily="34" charset="0"/>
              </a:rPr>
              <a:t>‘ORGANIZATION’</a:t>
            </a:r>
            <a:r>
              <a:rPr lang="en-US" dirty="0">
                <a:latin typeface="Lucida Sans" panose="020B0602030504020204" pitchFamily="34" charset="0"/>
              </a:rPr>
              <a:t>: companies, institutions</a:t>
            </a:r>
          </a:p>
          <a:p>
            <a:r>
              <a:rPr lang="en-US" dirty="0">
                <a:highlight>
                  <a:srgbClr val="FFFF00"/>
                </a:highlight>
                <a:latin typeface="Lucida Sans" panose="020B0602030504020204" pitchFamily="34" charset="0"/>
              </a:rPr>
              <a:t>‘LOCATION’</a:t>
            </a:r>
            <a:r>
              <a:rPr lang="en-US" dirty="0">
                <a:latin typeface="Lucida Sans" panose="020B0602030504020204" pitchFamily="34" charset="0"/>
              </a:rPr>
              <a:t>: specific places or locations</a:t>
            </a:r>
          </a:p>
          <a:p>
            <a:r>
              <a:rPr lang="en-US" dirty="0">
                <a:highlight>
                  <a:srgbClr val="FFFF00"/>
                </a:highlight>
                <a:latin typeface="Lucida Sans" panose="020B0602030504020204" pitchFamily="34" charset="0"/>
              </a:rPr>
              <a:t>‘FACILITY’</a:t>
            </a:r>
            <a:r>
              <a:rPr lang="en-US" dirty="0">
                <a:latin typeface="Lucida Sans" panose="020B0602030504020204" pitchFamily="34" charset="0"/>
              </a:rPr>
              <a:t>: buildings, structures</a:t>
            </a:r>
          </a:p>
          <a:p>
            <a:r>
              <a:rPr lang="en-US" dirty="0">
                <a:highlight>
                  <a:srgbClr val="FFFF00"/>
                </a:highlight>
                <a:latin typeface="Lucida Sans" panose="020B0602030504020204" pitchFamily="34" charset="0"/>
              </a:rPr>
              <a:t>‘GSP’ </a:t>
            </a:r>
            <a:r>
              <a:rPr lang="en-US" dirty="0">
                <a:latin typeface="Lucida Sans" panose="020B0602030504020204" pitchFamily="34" charset="0"/>
              </a:rPr>
              <a:t>:General Single Purpose </a:t>
            </a:r>
            <a:endParaRPr lang="en-GB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6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8C4B81-F9C9-31B3-EE60-91661079289B}"/>
              </a:ext>
            </a:extLst>
          </p:cNvPr>
          <p:cNvSpPr txBox="1"/>
          <p:nvPr/>
        </p:nvSpPr>
        <p:spPr>
          <a:xfrm>
            <a:off x="474312" y="3105155"/>
            <a:ext cx="5926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Vocabulary: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Slang words frequency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Rare words frequency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294792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8C4B81-F9C9-31B3-EE60-91661079289B}"/>
              </a:ext>
            </a:extLst>
          </p:cNvPr>
          <p:cNvSpPr txBox="1"/>
          <p:nvPr/>
        </p:nvSpPr>
        <p:spPr>
          <a:xfrm>
            <a:off x="474312" y="3105155"/>
            <a:ext cx="5926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Vocabulary: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Slang words frequency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Rare words frequency</a:t>
            </a:r>
          </a:p>
          <a:p>
            <a:pPr marL="457200" indent="-457200">
              <a:buFontTx/>
              <a:buChar char="-"/>
            </a:pP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TF-IDF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17243C-3BF1-44F3-FBC0-E96936C0C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t="53755" r="11263" b="30666"/>
          <a:stretch/>
        </p:blipFill>
        <p:spPr>
          <a:xfrm>
            <a:off x="1071612" y="5188016"/>
            <a:ext cx="10048776" cy="10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8C4B81-F9C9-31B3-EE60-91661079289B}"/>
              </a:ext>
            </a:extLst>
          </p:cNvPr>
          <p:cNvSpPr txBox="1"/>
          <p:nvPr/>
        </p:nvSpPr>
        <p:spPr>
          <a:xfrm>
            <a:off x="474312" y="3105155"/>
            <a:ext cx="5926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Vocabulary: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Slang words frequency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Rare words frequency</a:t>
            </a:r>
          </a:p>
          <a:p>
            <a:pPr marL="457200" indent="-457200">
              <a:buFontTx/>
              <a:buChar char="-"/>
            </a:pP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TF-IDF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17243C-3BF1-44F3-FBC0-E96936C0C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t="53755" r="11263" b="30666"/>
          <a:stretch/>
        </p:blipFill>
        <p:spPr>
          <a:xfrm>
            <a:off x="1071612" y="5188016"/>
            <a:ext cx="10048776" cy="10684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DD70C64-907C-E38C-E801-8A1D2ACE623F}"/>
              </a:ext>
            </a:extLst>
          </p:cNvPr>
          <p:cNvSpPr txBox="1"/>
          <p:nvPr/>
        </p:nvSpPr>
        <p:spPr>
          <a:xfrm>
            <a:off x="6256420" y="3259305"/>
            <a:ext cx="4475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Now we split !</a:t>
            </a:r>
          </a:p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Training size : 16194 </a:t>
            </a:r>
          </a:p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Testing size : 2841</a:t>
            </a:r>
          </a:p>
        </p:txBody>
      </p:sp>
    </p:spTree>
    <p:extLst>
      <p:ext uri="{BB962C8B-B14F-4D97-AF65-F5344CB8AC3E}">
        <p14:creationId xmlns:p14="http://schemas.microsoft.com/office/powerpoint/2010/main" val="45635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8C4B81-F9C9-31B3-EE60-91661079289B}"/>
              </a:ext>
            </a:extLst>
          </p:cNvPr>
          <p:cNvSpPr txBox="1"/>
          <p:nvPr/>
        </p:nvSpPr>
        <p:spPr>
          <a:xfrm>
            <a:off x="474312" y="3105155"/>
            <a:ext cx="5926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Vocabulary: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Slang words frequency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Rare words frequency</a:t>
            </a:r>
          </a:p>
          <a:p>
            <a:pPr marL="457200" indent="-457200">
              <a:buFontTx/>
              <a:buChar char="-"/>
            </a:pP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TF-IDF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17243C-3BF1-44F3-FBC0-E96936C0C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t="53755" r="11263" b="30666"/>
          <a:stretch/>
        </p:blipFill>
        <p:spPr>
          <a:xfrm>
            <a:off x="1071612" y="5188016"/>
            <a:ext cx="10048776" cy="10684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950130-CE9F-8910-3301-609F22C7C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18" y="2540982"/>
            <a:ext cx="1927062" cy="22300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322A391-9EA7-E891-02F9-AAECAB6E2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8" y="2540982"/>
            <a:ext cx="2254691" cy="223000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1BEFE9-0AB4-CE23-3EB9-FAF86836401A}"/>
              </a:ext>
            </a:extLst>
          </p:cNvPr>
          <p:cNvSpPr txBox="1"/>
          <p:nvPr/>
        </p:nvSpPr>
        <p:spPr>
          <a:xfrm>
            <a:off x="4931344" y="2540982"/>
            <a:ext cx="1625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35234 words :</a:t>
            </a:r>
          </a:p>
        </p:txBody>
      </p:sp>
    </p:spTree>
    <p:extLst>
      <p:ext uri="{BB962C8B-B14F-4D97-AF65-F5344CB8AC3E}">
        <p14:creationId xmlns:p14="http://schemas.microsoft.com/office/powerpoint/2010/main" val="324915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963C220-A5F5-D87B-7026-110BB72E41B0}"/>
              </a:ext>
            </a:extLst>
          </p:cNvPr>
          <p:cNvSpPr txBox="1"/>
          <p:nvPr/>
        </p:nvSpPr>
        <p:spPr>
          <a:xfrm>
            <a:off x="785599" y="1443841"/>
            <a:ext cx="806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GETTING THE DATA</a:t>
            </a:r>
            <a:endParaRPr lang="fr-FR" sz="3600" dirty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600" dirty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BUILDING THE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FFFF00"/>
              </a:solidFill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4726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B90D85-6A56-CFE6-B5BD-EA20788E7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0775"/>
            <a:ext cx="5705519" cy="327779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78F9BD2-55BE-A2FB-C19B-AEBE765F42B5}"/>
              </a:ext>
            </a:extLst>
          </p:cNvPr>
          <p:cNvSpPr txBox="1"/>
          <p:nvPr/>
        </p:nvSpPr>
        <p:spPr>
          <a:xfrm>
            <a:off x="2987039" y="6089472"/>
            <a:ext cx="621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Lucida Sans" panose="020B0602030504020204" pitchFamily="34" charset="0"/>
              </a:rPr>
              <a:t>Keep the 200 first principal components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37D1835-D384-01F8-8486-C0E0D1C1D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3" y="2455141"/>
            <a:ext cx="4344444" cy="33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0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C93EFB-CCDC-7702-DD88-139F4AC4EBD4}"/>
              </a:ext>
            </a:extLst>
          </p:cNvPr>
          <p:cNvSpPr txBox="1"/>
          <p:nvPr/>
        </p:nvSpPr>
        <p:spPr>
          <a:xfrm>
            <a:off x="474312" y="2641636"/>
            <a:ext cx="5621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Semantics:</a:t>
            </a:r>
          </a:p>
          <a:p>
            <a:pPr marL="457200" indent="-457200">
              <a:buFontTx/>
              <a:buChar char="-"/>
            </a:pPr>
            <a:r>
              <a:rPr lang="fr-FR" sz="28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Regressive</a:t>
            </a:r>
            <a:r>
              <a:rPr lang="fr-FR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Imagery</a:t>
            </a:r>
            <a:r>
              <a:rPr lang="fr-FR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Dictionary</a:t>
            </a:r>
            <a:r>
              <a:rPr lang="fr-FR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(RID)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Sentimental analysis : polarity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    and subjectivity </a:t>
            </a:r>
          </a:p>
          <a:p>
            <a:endParaRPr lang="fr-FR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6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FFF78DC-5536-1800-F04A-875403627F05}"/>
              </a:ext>
            </a:extLst>
          </p:cNvPr>
          <p:cNvGraphicFramePr>
            <a:graphicFrameLocks noGrp="1"/>
          </p:cNvGraphicFramePr>
          <p:nvPr/>
        </p:nvGraphicFramePr>
        <p:xfrm>
          <a:off x="6539299" y="2708329"/>
          <a:ext cx="5303518" cy="3761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4755">
                  <a:extLst>
                    <a:ext uri="{9D8B030D-6E8A-4147-A177-3AD203B41FA5}">
                      <a16:colId xmlns:a16="http://schemas.microsoft.com/office/drawing/2014/main" val="155148462"/>
                    </a:ext>
                  </a:extLst>
                </a:gridCol>
                <a:gridCol w="2668763">
                  <a:extLst>
                    <a:ext uri="{9D8B030D-6E8A-4147-A177-3AD203B41FA5}">
                      <a16:colId xmlns:a16="http://schemas.microsoft.com/office/drawing/2014/main" val="1677659499"/>
                    </a:ext>
                  </a:extLst>
                </a:gridCol>
              </a:tblGrid>
              <a:tr h="131674">
                <a:tc rowSpan="5">
                  <a:txBody>
                    <a:bodyPr/>
                    <a:lstStyle/>
                    <a:p>
                      <a:r>
                        <a:rPr lang="en-GB" dirty="0">
                          <a:latin typeface="Lucida Sans" panose="020B0602030504020204" pitchFamily="34" charset="0"/>
                        </a:rPr>
                        <a:t>PRIMARY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Lucida Sans" panose="020B0602030504020204" pitchFamily="34" charset="0"/>
                        </a:rPr>
                        <a:t>Need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9453"/>
                  </a:ext>
                </a:extLst>
              </a:tr>
              <a:tr h="2340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Lucida Sans" panose="020B0602030504020204" pitchFamily="34" charset="0"/>
                        </a:rPr>
                        <a:t>Sensation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57976"/>
                  </a:ext>
                </a:extLst>
              </a:tr>
              <a:tr h="13167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Lucida Sans" panose="020B0602030504020204" pitchFamily="34" charset="0"/>
                        </a:rPr>
                        <a:t>Defensive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012830"/>
                  </a:ext>
                </a:extLst>
              </a:tr>
              <a:tr h="1316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Lucida Sans" panose="020B0602030504020204" pitchFamily="34" charset="0"/>
                        </a:rPr>
                        <a:t>Regressive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7790"/>
                  </a:ext>
                </a:extLst>
              </a:tr>
              <a:tr h="13167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err="1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Icarian</a:t>
                      </a:r>
                      <a:r>
                        <a:rPr lang="fr-FR" sz="1400" b="0" i="0" kern="1200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kern="1200" dirty="0" err="1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Imagery</a:t>
                      </a:r>
                      <a:endParaRPr lang="en-GB" sz="14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61875"/>
                  </a:ext>
                </a:extLst>
              </a:tr>
              <a:tr h="130454">
                <a:tc rowSpan="5">
                  <a:txBody>
                    <a:bodyPr/>
                    <a:lstStyle/>
                    <a:p>
                      <a:r>
                        <a:rPr lang="en-GB" dirty="0">
                          <a:latin typeface="Lucida Sans" panose="020B0602030504020204" pitchFamily="34" charset="0"/>
                        </a:rPr>
                        <a:t>SECONDARY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Abstraction</a:t>
                      </a: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43940"/>
                  </a:ext>
                </a:extLst>
              </a:tr>
              <a:tr h="23530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Social </a:t>
                      </a:r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Behavior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44620"/>
                  </a:ext>
                </a:extLst>
              </a:tr>
              <a:tr h="13045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Instrumental </a:t>
                      </a:r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Behavior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09495"/>
                  </a:ext>
                </a:extLst>
              </a:tr>
              <a:tr h="1304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Restraint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68610"/>
                  </a:ext>
                </a:extLst>
              </a:tr>
              <a:tr h="169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Temporal Reference</a:t>
                      </a: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00518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r>
                        <a:rPr lang="en-GB" dirty="0">
                          <a:latin typeface="Lucida Sans" panose="020B0602030504020204" pitchFamily="34" charset="0"/>
                        </a:rPr>
                        <a:t>EMOTIONS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Positive Affect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60566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Anxiety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89331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Sadness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1086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Affection</a:t>
                      </a: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4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Aggression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2199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6A655E8-13AC-B37A-3B77-09C9D702DFF6}"/>
              </a:ext>
            </a:extLst>
          </p:cNvPr>
          <p:cNvSpPr txBox="1"/>
          <p:nvPr/>
        </p:nvSpPr>
        <p:spPr>
          <a:xfrm>
            <a:off x="474312" y="2641636"/>
            <a:ext cx="5621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Semantics:</a:t>
            </a:r>
          </a:p>
          <a:p>
            <a:pPr marL="457200" indent="-457200">
              <a:buFontTx/>
              <a:buChar char="-"/>
            </a:pPr>
            <a:r>
              <a:rPr lang="fr-FR" sz="28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Regressive</a:t>
            </a:r>
            <a:r>
              <a:rPr lang="fr-FR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Imagery</a:t>
            </a:r>
            <a:r>
              <a:rPr lang="fr-FR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Dictionary</a:t>
            </a:r>
            <a:r>
              <a:rPr lang="fr-FR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(RID)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Sentimental analysis : polarity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    and subjectivity </a:t>
            </a:r>
          </a:p>
          <a:p>
            <a:endParaRPr lang="fr-FR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90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FFF78DC-5536-1800-F04A-875403627F05}"/>
              </a:ext>
            </a:extLst>
          </p:cNvPr>
          <p:cNvGraphicFramePr>
            <a:graphicFrameLocks noGrp="1"/>
          </p:cNvGraphicFramePr>
          <p:nvPr/>
        </p:nvGraphicFramePr>
        <p:xfrm>
          <a:off x="6539299" y="2708329"/>
          <a:ext cx="5303518" cy="3761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4755">
                  <a:extLst>
                    <a:ext uri="{9D8B030D-6E8A-4147-A177-3AD203B41FA5}">
                      <a16:colId xmlns:a16="http://schemas.microsoft.com/office/drawing/2014/main" val="155148462"/>
                    </a:ext>
                  </a:extLst>
                </a:gridCol>
                <a:gridCol w="2668763">
                  <a:extLst>
                    <a:ext uri="{9D8B030D-6E8A-4147-A177-3AD203B41FA5}">
                      <a16:colId xmlns:a16="http://schemas.microsoft.com/office/drawing/2014/main" val="1677659499"/>
                    </a:ext>
                  </a:extLst>
                </a:gridCol>
              </a:tblGrid>
              <a:tr h="131674">
                <a:tc rowSpan="5">
                  <a:txBody>
                    <a:bodyPr/>
                    <a:lstStyle/>
                    <a:p>
                      <a:r>
                        <a:rPr lang="en-GB" dirty="0">
                          <a:latin typeface="Lucida Sans" panose="020B0602030504020204" pitchFamily="34" charset="0"/>
                        </a:rPr>
                        <a:t>PRIMARY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Lucida Sans" panose="020B0602030504020204" pitchFamily="34" charset="0"/>
                        </a:rPr>
                        <a:t>Need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9453"/>
                  </a:ext>
                </a:extLst>
              </a:tr>
              <a:tr h="2340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Lucida Sans" panose="020B0602030504020204" pitchFamily="34" charset="0"/>
                        </a:rPr>
                        <a:t>Sensation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57976"/>
                  </a:ext>
                </a:extLst>
              </a:tr>
              <a:tr h="13167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Lucida Sans" panose="020B0602030504020204" pitchFamily="34" charset="0"/>
                        </a:rPr>
                        <a:t>Defensive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012830"/>
                  </a:ext>
                </a:extLst>
              </a:tr>
              <a:tr h="1316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Lucida Sans" panose="020B0602030504020204" pitchFamily="34" charset="0"/>
                        </a:rPr>
                        <a:t>Regressive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7790"/>
                  </a:ext>
                </a:extLst>
              </a:tr>
              <a:tr h="13167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 err="1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Icarian</a:t>
                      </a:r>
                      <a:r>
                        <a:rPr lang="fr-FR" sz="1400" b="0" i="0" kern="1200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kern="1200" dirty="0" err="1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Imagery</a:t>
                      </a:r>
                      <a:endParaRPr lang="en-GB" sz="1400" b="0" dirty="0">
                        <a:latin typeface="Lucida Sans" panose="020B06020305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61875"/>
                  </a:ext>
                </a:extLst>
              </a:tr>
              <a:tr h="130454">
                <a:tc rowSpan="5">
                  <a:txBody>
                    <a:bodyPr/>
                    <a:lstStyle/>
                    <a:p>
                      <a:r>
                        <a:rPr lang="en-GB" dirty="0">
                          <a:latin typeface="Lucida Sans" panose="020B0602030504020204" pitchFamily="34" charset="0"/>
                        </a:rPr>
                        <a:t>SECONDARY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Abstraction</a:t>
                      </a: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43940"/>
                  </a:ext>
                </a:extLst>
              </a:tr>
              <a:tr h="23530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Social </a:t>
                      </a:r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Behavior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44620"/>
                  </a:ext>
                </a:extLst>
              </a:tr>
              <a:tr h="13045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Instrumental </a:t>
                      </a:r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Behavior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09495"/>
                  </a:ext>
                </a:extLst>
              </a:tr>
              <a:tr h="1304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Restraint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68610"/>
                  </a:ext>
                </a:extLst>
              </a:tr>
              <a:tr h="169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Temporal Reference</a:t>
                      </a: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00518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r>
                        <a:rPr lang="en-GB" dirty="0">
                          <a:latin typeface="Lucida Sans" panose="020B0602030504020204" pitchFamily="34" charset="0"/>
                        </a:rPr>
                        <a:t>EMOTIONS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Positive Affect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60566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Anxiety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89331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Sadness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1086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Lucida Sans" panose="020B0602030504020204" pitchFamily="34" charset="0"/>
                        </a:rPr>
                        <a:t>Affection</a:t>
                      </a: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4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  <a:latin typeface="Lucida Sans" panose="020B0602030504020204" pitchFamily="34" charset="0"/>
                        </a:rPr>
                        <a:t>Aggression</a:t>
                      </a:r>
                      <a:endParaRPr lang="fr-FR" sz="1400" dirty="0"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254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2199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2574A3B-D78F-5802-CE94-267DF80CE57E}"/>
              </a:ext>
            </a:extLst>
          </p:cNvPr>
          <p:cNvSpPr txBox="1"/>
          <p:nvPr/>
        </p:nvSpPr>
        <p:spPr>
          <a:xfrm>
            <a:off x="2982686" y="5546841"/>
            <a:ext cx="332980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PRIMARY             	: 25.301205 %</a:t>
            </a:r>
          </a:p>
          <a:p>
            <a:r>
              <a:rPr lang="en-US" dirty="0"/>
              <a:t>SECONDARY           	: 42.168675 %</a:t>
            </a:r>
          </a:p>
          <a:p>
            <a:r>
              <a:rPr lang="en-US" dirty="0"/>
              <a:t>EMOTIONS            	: 32.530120 %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862832-CCF9-5436-E143-16DC8F6AD552}"/>
              </a:ext>
            </a:extLst>
          </p:cNvPr>
          <p:cNvSpPr txBox="1"/>
          <p:nvPr/>
        </p:nvSpPr>
        <p:spPr>
          <a:xfrm>
            <a:off x="474312" y="2641636"/>
            <a:ext cx="5621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Semantics:</a:t>
            </a:r>
          </a:p>
          <a:p>
            <a:pPr marL="457200" indent="-457200">
              <a:buFontTx/>
              <a:buChar char="-"/>
            </a:pPr>
            <a:r>
              <a:rPr lang="fr-FR" sz="28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Regressive</a:t>
            </a:r>
            <a:r>
              <a:rPr lang="fr-FR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Imagery</a:t>
            </a:r>
            <a:r>
              <a:rPr lang="fr-FR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Dictionary</a:t>
            </a:r>
            <a:r>
              <a:rPr lang="fr-FR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(RID) 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Sentimental analysis : polarity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    and subjectivity </a:t>
            </a:r>
          </a:p>
          <a:p>
            <a:endParaRPr lang="fr-FR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5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195D15-F7D3-2DEA-6CBE-723A7F783188}"/>
              </a:ext>
            </a:extLst>
          </p:cNvPr>
          <p:cNvSpPr txBox="1"/>
          <p:nvPr/>
        </p:nvSpPr>
        <p:spPr>
          <a:xfrm>
            <a:off x="701040" y="1547881"/>
            <a:ext cx="10789920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Sans" panose="020B0602030504020204" pitchFamily="34" charset="0"/>
              </a:rPr>
              <a:t>SECONDARY:TEMPORAL REFERENCES                                   				17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   now old sometimes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time yesterday time sometimes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sometimes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latin typeface="Lucida Sans" panose="020B0602030504020204" pitchFamily="34" charset="0"/>
              </a:rPr>
              <a:t>EMOTIONS:AFFECTION                                              					13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married friend like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like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love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love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like love like love like love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love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latin typeface="Lucida Sans" panose="020B0602030504020204" pitchFamily="34" charset="0"/>
              </a:rPr>
              <a:t>EMOTIONS:AGGRESSION                                             				 	10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hate fight hurts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hurts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hate fight hurts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hurts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hurts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hurts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latin typeface="Lucida Sans" panose="020B0602030504020204" pitchFamily="34" charset="0"/>
              </a:rPr>
              <a:t>PRIMARY:REGRESSIVE COGNITION:CONCRETENESS                        	                  		7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back out away over out away over</a:t>
            </a:r>
          </a:p>
          <a:p>
            <a:r>
              <a:rPr lang="en-US" dirty="0">
                <a:latin typeface="Lucida Sans" panose="020B0602030504020204" pitchFamily="34" charset="0"/>
              </a:rPr>
              <a:t>SECONDARY:ABSTRACTION                                            					6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true guess why know compares known</a:t>
            </a:r>
          </a:p>
          <a:p>
            <a:r>
              <a:rPr lang="en-US" dirty="0">
                <a:latin typeface="Lucida Sans" panose="020B0602030504020204" pitchFamily="34" charset="0"/>
              </a:rPr>
              <a:t>SECONDARY:SOCIAL BEHAVIOR                                       					6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reminded said reminded said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said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said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latin typeface="Lucida Sans" panose="020B0602030504020204" pitchFamily="34" charset="0"/>
              </a:rPr>
              <a:t>SECONDARY:INSTRUMENTAL BEHAVIOR                                  				5</a:t>
            </a:r>
          </a:p>
          <a:p>
            <a:r>
              <a:rPr lang="en-US" dirty="0">
                <a:latin typeface="Lucida Sans" panose="020B060203050402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found find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find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find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find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latin typeface="Lucida Sans" panose="020B0602030504020204" pitchFamily="34" charset="0"/>
              </a:rPr>
              <a:t>PRIMARY:SENSATION:VISION                                        					5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light blue see blue see</a:t>
            </a:r>
          </a:p>
          <a:p>
            <a:r>
              <a:rPr lang="en-US" dirty="0">
                <a:latin typeface="Lucida Sans" panose="020B0602030504020204" pitchFamily="34" charset="0"/>
              </a:rPr>
              <a:t>EMOTIONS:ANXIETY                                                 					3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shy worries cares</a:t>
            </a:r>
          </a:p>
        </p:txBody>
      </p:sp>
    </p:spTree>
    <p:extLst>
      <p:ext uri="{BB962C8B-B14F-4D97-AF65-F5344CB8AC3E}">
        <p14:creationId xmlns:p14="http://schemas.microsoft.com/office/powerpoint/2010/main" val="847417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CEECB5-F0DB-5E61-F5EC-337EAB955C25}"/>
              </a:ext>
            </a:extLst>
          </p:cNvPr>
          <p:cNvSpPr txBox="1"/>
          <p:nvPr/>
        </p:nvSpPr>
        <p:spPr>
          <a:xfrm>
            <a:off x="474312" y="2641636"/>
            <a:ext cx="5621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Semantics:</a:t>
            </a:r>
          </a:p>
          <a:p>
            <a:pPr marL="457200" indent="-457200">
              <a:buFontTx/>
              <a:buChar char="-"/>
            </a:pPr>
            <a:r>
              <a:rPr lang="fr-FR" sz="2800" dirty="0" err="1">
                <a:solidFill>
                  <a:schemeClr val="bg1"/>
                </a:solidFill>
                <a:latin typeface="Lucida Sans" panose="020B0602030504020204" pitchFamily="34" charset="0"/>
              </a:rPr>
              <a:t>Regressive</a:t>
            </a:r>
            <a:r>
              <a:rPr lang="fr-FR" sz="28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Imagery</a:t>
            </a:r>
            <a:r>
              <a:rPr lang="fr-FR" sz="28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Lucida Sans" panose="020B0602030504020204" pitchFamily="34" charset="0"/>
              </a:rPr>
              <a:t>Dictionary</a:t>
            </a:r>
            <a:r>
              <a:rPr lang="fr-FR" sz="2800" dirty="0">
                <a:solidFill>
                  <a:schemeClr val="bg1"/>
                </a:solidFill>
                <a:latin typeface="Lucida Sans" panose="020B0602030504020204" pitchFamily="34" charset="0"/>
              </a:rPr>
              <a:t> (RID) </a:t>
            </a:r>
          </a:p>
          <a:p>
            <a:pPr marL="457200" indent="-457200">
              <a:buFontTx/>
              <a:buChar char="-"/>
            </a:pP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Sentimental analysis : polarity</a:t>
            </a:r>
          </a:p>
          <a:p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   and subjectivity </a:t>
            </a:r>
          </a:p>
          <a:p>
            <a:endParaRPr lang="fr-FR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1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4) Getting numerical features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CEECB5-F0DB-5E61-F5EC-337EAB955C25}"/>
              </a:ext>
            </a:extLst>
          </p:cNvPr>
          <p:cNvSpPr txBox="1"/>
          <p:nvPr/>
        </p:nvSpPr>
        <p:spPr>
          <a:xfrm>
            <a:off x="474312" y="2641636"/>
            <a:ext cx="5621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Semantics:</a:t>
            </a:r>
          </a:p>
          <a:p>
            <a:pPr marL="457200" indent="-457200">
              <a:buFontTx/>
              <a:buChar char="-"/>
            </a:pPr>
            <a:r>
              <a:rPr lang="fr-FR" sz="2800" dirty="0" err="1">
                <a:solidFill>
                  <a:schemeClr val="bg1"/>
                </a:solidFill>
                <a:latin typeface="Lucida Sans" panose="020B0602030504020204" pitchFamily="34" charset="0"/>
              </a:rPr>
              <a:t>Regressive</a:t>
            </a:r>
            <a:r>
              <a:rPr lang="fr-FR" sz="28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Imagery</a:t>
            </a:r>
            <a:r>
              <a:rPr lang="fr-FR" sz="28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Lucida Sans" panose="020B0602030504020204" pitchFamily="34" charset="0"/>
              </a:rPr>
              <a:t>Dictionary</a:t>
            </a:r>
            <a:r>
              <a:rPr lang="fr-FR" sz="2800" dirty="0">
                <a:solidFill>
                  <a:schemeClr val="bg1"/>
                </a:solidFill>
                <a:latin typeface="Lucida Sans" panose="020B0602030504020204" pitchFamily="34" charset="0"/>
              </a:rPr>
              <a:t> (RID) </a:t>
            </a:r>
          </a:p>
          <a:p>
            <a:pPr marL="457200" indent="-457200">
              <a:buFontTx/>
              <a:buChar char="-"/>
            </a:pPr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Sentimental analysis : polarity</a:t>
            </a:r>
          </a:p>
          <a:p>
            <a:r>
              <a:rPr lang="en-GB" sz="2800" b="1" dirty="0">
                <a:solidFill>
                  <a:schemeClr val="bg1"/>
                </a:solidFill>
                <a:latin typeface="Lucida Sans" panose="020B0602030504020204" pitchFamily="34" charset="0"/>
              </a:rPr>
              <a:t>    and subjectivity </a:t>
            </a:r>
          </a:p>
          <a:p>
            <a:endParaRPr lang="fr-FR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248145-FB83-ADE1-7F4F-8DC8DE28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33" y="2708329"/>
            <a:ext cx="6774696" cy="34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7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440541-1817-D683-8168-238E1B8E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5615" y="1711108"/>
            <a:ext cx="7863856" cy="48006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657186-DC0C-D2A4-3B1F-A2E060761DEE}"/>
              </a:ext>
            </a:extLst>
          </p:cNvPr>
          <p:cNvSpPr txBox="1"/>
          <p:nvPr/>
        </p:nvSpPr>
        <p:spPr>
          <a:xfrm>
            <a:off x="474312" y="2252313"/>
            <a:ext cx="333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FFFF00"/>
                </a:solidFill>
                <a:latin typeface="Lucida Sans" panose="020B0602030504020204" pitchFamily="34" charset="0"/>
              </a:rPr>
              <a:t>Total</a:t>
            </a:r>
            <a:r>
              <a:rPr lang="en-GB" sz="2400" b="1" dirty="0">
                <a:solidFill>
                  <a:srgbClr val="FFFF00"/>
                </a:solidFill>
                <a:latin typeface="Lucida Sans" panose="020B0602030504020204" pitchFamily="34" charset="0"/>
              </a:rPr>
              <a:t> : 273 features </a:t>
            </a:r>
          </a:p>
        </p:txBody>
      </p:sp>
    </p:spTree>
    <p:extLst>
      <p:ext uri="{BB962C8B-B14F-4D97-AF65-F5344CB8AC3E}">
        <p14:creationId xmlns:p14="http://schemas.microsoft.com/office/powerpoint/2010/main" val="1366593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F2BD3F-2D4C-D6AC-075E-AE1045159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" t="8245" r="3779" b="4867"/>
          <a:stretch/>
        </p:blipFill>
        <p:spPr>
          <a:xfrm>
            <a:off x="2658534" y="1428216"/>
            <a:ext cx="6680200" cy="49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7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d0483d1d8_0_6"/>
          <p:cNvSpPr txBox="1"/>
          <p:nvPr/>
        </p:nvSpPr>
        <p:spPr>
          <a:xfrm>
            <a:off x="1908107" y="3105834"/>
            <a:ext cx="806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963C220-A5F5-D87B-7026-110BB72E41B0}"/>
              </a:ext>
            </a:extLst>
          </p:cNvPr>
          <p:cNvSpPr txBox="1"/>
          <p:nvPr/>
        </p:nvSpPr>
        <p:spPr>
          <a:xfrm>
            <a:off x="1908107" y="3105834"/>
            <a:ext cx="80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FF00"/>
                </a:solidFill>
                <a:latin typeface="Lucida Sans" panose="020B0602030504020204" pitchFamily="34" charset="0"/>
              </a:rPr>
              <a:t>GETTING THE DATA</a:t>
            </a:r>
          </a:p>
        </p:txBody>
      </p:sp>
    </p:spTree>
    <p:extLst>
      <p:ext uri="{BB962C8B-B14F-4D97-AF65-F5344CB8AC3E}">
        <p14:creationId xmlns:p14="http://schemas.microsoft.com/office/powerpoint/2010/main" val="2866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1) CNN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4881F4-BE7B-6782-6A36-60FF71F588C6}"/>
              </a:ext>
            </a:extLst>
          </p:cNvPr>
          <p:cNvSpPr txBox="1"/>
          <p:nvPr/>
        </p:nvSpPr>
        <p:spPr>
          <a:xfrm>
            <a:off x="474312" y="2766405"/>
            <a:ext cx="5621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err="1">
                <a:solidFill>
                  <a:schemeClr val="bg1"/>
                </a:solidFill>
                <a:latin typeface="Lucida Sans" panose="020B0602030504020204" pitchFamily="34" charset="0"/>
              </a:rPr>
              <a:t>GloVe</a:t>
            </a:r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 embedding: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Words becomes numerical vectors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Arithmetic with words  </a:t>
            </a: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Google Shape;324;g24d0483d1d8_0_650">
            <a:extLst>
              <a:ext uri="{FF2B5EF4-FFF2-40B4-BE49-F238E27FC236}">
                <a16:creationId xmlns:a16="http://schemas.microsoft.com/office/drawing/2014/main" id="{B4E25060-8912-5537-16E1-0FBAFBD142B7}"/>
              </a:ext>
            </a:extLst>
          </p:cNvPr>
          <p:cNvSpPr txBox="1"/>
          <p:nvPr/>
        </p:nvSpPr>
        <p:spPr>
          <a:xfrm>
            <a:off x="655991" y="5724995"/>
            <a:ext cx="630762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GB" sz="2800" dirty="0">
                <a:solidFill>
                  <a:srgbClr val="FFFF00"/>
                </a:solidFill>
                <a:latin typeface="Lucida Sans" panose="020B0602030504020204" pitchFamily="34" charset="0"/>
                <a:ea typeface="Calibri"/>
                <a:cs typeface="Calibri"/>
                <a:sym typeface="Calibri"/>
              </a:rPr>
              <a:t>KING  - QUEEN + WOMAN =</a:t>
            </a:r>
            <a:endParaRPr sz="2800" dirty="0">
              <a:solidFill>
                <a:srgbClr val="FFFF00"/>
              </a:solidFill>
              <a:latin typeface="Lucida Sans" panose="020B06020305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E7EAF3-597A-469B-71B8-FB4E1233E15F}"/>
              </a:ext>
            </a:extLst>
          </p:cNvPr>
          <p:cNvSpPr txBox="1"/>
          <p:nvPr/>
        </p:nvSpPr>
        <p:spPr>
          <a:xfrm>
            <a:off x="6451600" y="2782134"/>
            <a:ext cx="55200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fontAlgn="ctr"/>
            <a:r>
              <a:rPr lang="en-US" b="0" i="0" dirty="0">
                <a:effectLst/>
                <a:latin typeface="Lucida Sans" panose="020B0602030504020204" pitchFamily="34" charset="0"/>
              </a:rPr>
              <a:t>('woman', array([-0.51821 , -0.13809 , -0.41185 , -0.13133 , 0.0035659, -0.31205 , -0.31242 , -0.43538 , -0.27017 , -1.1338 , 0.19282 , -0.23786 , 0.0028892, -0.027078 , 0.14747 , -0.051265 , 0.089021 , -0.12337 , -0.40892 , -0.39197 , -0.5665 , 0.40684 , -0.057313 , 0.18613 , -0.33095 , -0.25243 , 0.33452 , -0.23104 , -0.0099149, 0.24269 , -0.57504 ,…</a:t>
            </a:r>
            <a:endParaRPr lang="en-GB"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1) CNN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4881F4-BE7B-6782-6A36-60FF71F588C6}"/>
              </a:ext>
            </a:extLst>
          </p:cNvPr>
          <p:cNvSpPr txBox="1"/>
          <p:nvPr/>
        </p:nvSpPr>
        <p:spPr>
          <a:xfrm>
            <a:off x="474312" y="2766405"/>
            <a:ext cx="5621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err="1">
                <a:solidFill>
                  <a:schemeClr val="bg1"/>
                </a:solidFill>
                <a:latin typeface="Lucida Sans" panose="020B0602030504020204" pitchFamily="34" charset="0"/>
              </a:rPr>
              <a:t>GloVe</a:t>
            </a:r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 embedding: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Words becomes numerical vectors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Arithmetic with words  </a:t>
            </a: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Google Shape;324;g24d0483d1d8_0_650">
            <a:extLst>
              <a:ext uri="{FF2B5EF4-FFF2-40B4-BE49-F238E27FC236}">
                <a16:creationId xmlns:a16="http://schemas.microsoft.com/office/drawing/2014/main" id="{9B0A7FEA-6FBE-919F-988A-FAEFB06F500A}"/>
              </a:ext>
            </a:extLst>
          </p:cNvPr>
          <p:cNvSpPr txBox="1"/>
          <p:nvPr/>
        </p:nvSpPr>
        <p:spPr>
          <a:xfrm>
            <a:off x="655991" y="5724995"/>
            <a:ext cx="630762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GB" sz="2800" dirty="0">
                <a:solidFill>
                  <a:srgbClr val="FFFF00"/>
                </a:solidFill>
                <a:latin typeface="Lucida Sans" panose="020B0602030504020204" pitchFamily="34" charset="0"/>
                <a:ea typeface="Calibri"/>
                <a:cs typeface="Calibri"/>
                <a:sym typeface="Calibri"/>
              </a:rPr>
              <a:t>KING  - QUEEN + WOMAN = MAN</a:t>
            </a:r>
            <a:endParaRPr sz="2800" dirty="0">
              <a:solidFill>
                <a:srgbClr val="FFFF00"/>
              </a:solidFill>
              <a:latin typeface="Lucida Sans" panose="020B06020305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9207C4-600A-594D-C593-044D51FC5FE2}"/>
              </a:ext>
            </a:extLst>
          </p:cNvPr>
          <p:cNvSpPr txBox="1"/>
          <p:nvPr/>
        </p:nvSpPr>
        <p:spPr>
          <a:xfrm>
            <a:off x="6451600" y="2782134"/>
            <a:ext cx="55200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fontAlgn="ctr"/>
            <a:r>
              <a:rPr lang="en-US" b="0" i="0" dirty="0">
                <a:effectLst/>
                <a:latin typeface="Lucida Sans" panose="020B0602030504020204" pitchFamily="34" charset="0"/>
              </a:rPr>
              <a:t>('woman', array([-0.51821 , -0.13809 , -0.41185 , -0.13133 , 0.0035659, -0.31205 , -0.31242 , -0.43538 , -0.27017 , -1.1338 , 0.19282 , -0.23786 , 0.0028892, -0.027078 , 0.14747 , -0.051265 , 0.089021 , -0.12337 , -0.40892 , -0.39197 , -0.5665 , 0.40684 , -0.057313 , 0.18613 , -0.33095 , -0.25243 , 0.33452 , -0.23104 , -0.0099149, 0.24269 , -0.57504 ,…</a:t>
            </a:r>
            <a:endParaRPr lang="en-GB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05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1) CNN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2EF54D3-E69B-0368-439E-0486EFD90503}"/>
              </a:ext>
            </a:extLst>
          </p:cNvPr>
          <p:cNvSpPr/>
          <p:nvPr/>
        </p:nvSpPr>
        <p:spPr>
          <a:xfrm>
            <a:off x="4616712" y="2149252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6B3AB40-370E-AD0F-62C0-4A09F758CC39}"/>
              </a:ext>
            </a:extLst>
          </p:cNvPr>
          <p:cNvSpPr/>
          <p:nvPr/>
        </p:nvSpPr>
        <p:spPr>
          <a:xfrm>
            <a:off x="4625527" y="3134105"/>
            <a:ext cx="231006" cy="837398"/>
          </a:xfrm>
          <a:prstGeom prst="ellipse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5230803-2C84-01D8-2F1D-1411F7C1CD14}"/>
              </a:ext>
            </a:extLst>
          </p:cNvPr>
          <p:cNvSpPr/>
          <p:nvPr/>
        </p:nvSpPr>
        <p:spPr>
          <a:xfrm>
            <a:off x="4616712" y="4793678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89725C6-874B-885E-6673-4206B8B0B7DE}"/>
              </a:ext>
            </a:extLst>
          </p:cNvPr>
          <p:cNvSpPr/>
          <p:nvPr/>
        </p:nvSpPr>
        <p:spPr>
          <a:xfrm>
            <a:off x="4616712" y="5786702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DB2123-A77D-037B-1DC9-1EBF65DF9C91}"/>
              </a:ext>
            </a:extLst>
          </p:cNvPr>
          <p:cNvSpPr txBox="1"/>
          <p:nvPr/>
        </p:nvSpPr>
        <p:spPr>
          <a:xfrm>
            <a:off x="4625527" y="3999792"/>
            <a:ext cx="23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7CB147E6-C033-1AAA-1450-845480025DB4}"/>
              </a:ext>
            </a:extLst>
          </p:cNvPr>
          <p:cNvSpPr/>
          <p:nvPr/>
        </p:nvSpPr>
        <p:spPr>
          <a:xfrm>
            <a:off x="4920044" y="2159801"/>
            <a:ext cx="368813" cy="446429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24DDB3-2340-6BE3-53AB-E08F8F2A7F3F}"/>
              </a:ext>
            </a:extLst>
          </p:cNvPr>
          <p:cNvSpPr txBox="1"/>
          <p:nvPr/>
        </p:nvSpPr>
        <p:spPr>
          <a:xfrm>
            <a:off x="5307388" y="4125374"/>
            <a:ext cx="157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Lucida Sans" panose="020B0602030504020204" pitchFamily="34" charset="0"/>
              </a:rPr>
              <a:t>Embedded song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5A4BEA5-0D19-843D-13F6-EE7501006C43}"/>
              </a:ext>
            </a:extLst>
          </p:cNvPr>
          <p:cNvSpPr txBox="1"/>
          <p:nvPr/>
        </p:nvSpPr>
        <p:spPr>
          <a:xfrm>
            <a:off x="545639" y="2647381"/>
            <a:ext cx="1515125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'lose’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hoohaa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'lose’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saw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yesterday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‘up’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someon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'new’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thing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peopl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lang="fr-FR" altLang="fr-FR" dirty="0">
                <a:latin typeface="Lucida Sans" panose="020B0602030504020204" pitchFamily="34" charset="0"/>
              </a:rPr>
              <a:t>‘</a:t>
            </a:r>
            <a:r>
              <a:rPr lang="fr-FR" altLang="fr-FR" dirty="0" err="1">
                <a:latin typeface="Lucida Sans" panose="020B0602030504020204" pitchFamily="34" charset="0"/>
              </a:rPr>
              <a:t>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ay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  <a:endParaRPr lang="en-GB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BD54B1A-F528-A43E-C827-B17F74DC3020}"/>
              </a:ext>
            </a:extLst>
          </p:cNvPr>
          <p:cNvSpPr/>
          <p:nvPr/>
        </p:nvSpPr>
        <p:spPr>
          <a:xfrm>
            <a:off x="2500566" y="3971503"/>
            <a:ext cx="1515125" cy="6465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06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1) CNN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2EF54D3-E69B-0368-439E-0486EFD90503}"/>
              </a:ext>
            </a:extLst>
          </p:cNvPr>
          <p:cNvSpPr/>
          <p:nvPr/>
        </p:nvSpPr>
        <p:spPr>
          <a:xfrm>
            <a:off x="4616712" y="2149252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6B3AB40-370E-AD0F-62C0-4A09F758CC39}"/>
              </a:ext>
            </a:extLst>
          </p:cNvPr>
          <p:cNvSpPr/>
          <p:nvPr/>
        </p:nvSpPr>
        <p:spPr>
          <a:xfrm>
            <a:off x="4625527" y="3134105"/>
            <a:ext cx="231006" cy="837398"/>
          </a:xfrm>
          <a:prstGeom prst="ellipse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5230803-2C84-01D8-2F1D-1411F7C1CD14}"/>
              </a:ext>
            </a:extLst>
          </p:cNvPr>
          <p:cNvSpPr/>
          <p:nvPr/>
        </p:nvSpPr>
        <p:spPr>
          <a:xfrm>
            <a:off x="4616712" y="4793678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89725C6-874B-885E-6673-4206B8B0B7DE}"/>
              </a:ext>
            </a:extLst>
          </p:cNvPr>
          <p:cNvSpPr/>
          <p:nvPr/>
        </p:nvSpPr>
        <p:spPr>
          <a:xfrm>
            <a:off x="4616712" y="5786702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DB2123-A77D-037B-1DC9-1EBF65DF9C91}"/>
              </a:ext>
            </a:extLst>
          </p:cNvPr>
          <p:cNvSpPr txBox="1"/>
          <p:nvPr/>
        </p:nvSpPr>
        <p:spPr>
          <a:xfrm>
            <a:off x="4625527" y="3999792"/>
            <a:ext cx="23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7CB147E6-C033-1AAA-1450-845480025DB4}"/>
              </a:ext>
            </a:extLst>
          </p:cNvPr>
          <p:cNvSpPr/>
          <p:nvPr/>
        </p:nvSpPr>
        <p:spPr>
          <a:xfrm>
            <a:off x="4920044" y="2159801"/>
            <a:ext cx="368813" cy="446429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5A4BEA5-0D19-843D-13F6-EE7501006C43}"/>
              </a:ext>
            </a:extLst>
          </p:cNvPr>
          <p:cNvSpPr txBox="1"/>
          <p:nvPr/>
        </p:nvSpPr>
        <p:spPr>
          <a:xfrm>
            <a:off x="545639" y="2647381"/>
            <a:ext cx="1515125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'lose’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hoohaa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'lose’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saw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yesterday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‘up’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someon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'new’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thing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peopl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</a:p>
          <a:p>
            <a:r>
              <a:rPr lang="fr-FR" altLang="fr-FR" dirty="0">
                <a:latin typeface="Lucida Sans" panose="020B0602030504020204" pitchFamily="34" charset="0"/>
              </a:rPr>
              <a:t>‘</a:t>
            </a:r>
            <a:r>
              <a:rPr lang="fr-FR" altLang="fr-FR" dirty="0" err="1">
                <a:latin typeface="Lucida Sans" panose="020B0602030504020204" pitchFamily="34" charset="0"/>
              </a:rPr>
              <a:t>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ay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’</a:t>
            </a:r>
            <a:endParaRPr lang="en-GB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BD54B1A-F528-A43E-C827-B17F74DC3020}"/>
              </a:ext>
            </a:extLst>
          </p:cNvPr>
          <p:cNvSpPr/>
          <p:nvPr/>
        </p:nvSpPr>
        <p:spPr>
          <a:xfrm>
            <a:off x="2500566" y="3971503"/>
            <a:ext cx="1515125" cy="6465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FFA4DF5A-A0FD-208E-1E8B-569927617F2E}"/>
              </a:ext>
            </a:extLst>
          </p:cNvPr>
          <p:cNvSpPr/>
          <p:nvPr/>
        </p:nvSpPr>
        <p:spPr>
          <a:xfrm>
            <a:off x="9820504" y="2187161"/>
            <a:ext cx="431461" cy="338869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14B2108-C670-51D9-3B53-5AF60B9C08A7}"/>
              </a:ext>
            </a:extLst>
          </p:cNvPr>
          <p:cNvSpPr/>
          <p:nvPr/>
        </p:nvSpPr>
        <p:spPr>
          <a:xfrm>
            <a:off x="9561424" y="3706675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C5DB6B9-E6B5-5FD1-84FE-9ADD9D5C79D3}"/>
              </a:ext>
            </a:extLst>
          </p:cNvPr>
          <p:cNvSpPr/>
          <p:nvPr/>
        </p:nvSpPr>
        <p:spPr>
          <a:xfrm>
            <a:off x="9574732" y="5683285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7FE6182-7E18-6DC9-82A9-B4352B091B89}"/>
              </a:ext>
            </a:extLst>
          </p:cNvPr>
          <p:cNvSpPr/>
          <p:nvPr/>
        </p:nvSpPr>
        <p:spPr>
          <a:xfrm>
            <a:off x="9561424" y="2149252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4E354E-82B8-9136-4BD5-DD3244D19822}"/>
              </a:ext>
            </a:extLst>
          </p:cNvPr>
          <p:cNvSpPr txBox="1"/>
          <p:nvPr/>
        </p:nvSpPr>
        <p:spPr>
          <a:xfrm>
            <a:off x="9576190" y="2986650"/>
            <a:ext cx="23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1EE11A1-82B2-96F3-877D-98287B85F4B1}"/>
              </a:ext>
            </a:extLst>
          </p:cNvPr>
          <p:cNvSpPr/>
          <p:nvPr/>
        </p:nvSpPr>
        <p:spPr>
          <a:xfrm>
            <a:off x="9574732" y="4738456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2361B1-1E96-C400-5450-D241FA5E9F4C}"/>
              </a:ext>
            </a:extLst>
          </p:cNvPr>
          <p:cNvSpPr txBox="1"/>
          <p:nvPr/>
        </p:nvSpPr>
        <p:spPr>
          <a:xfrm>
            <a:off x="10265272" y="3551079"/>
            <a:ext cx="132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Lucida Sans" panose="020B0602030504020204" pitchFamily="34" charset="0"/>
              </a:rPr>
              <a:t>Truncated song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ABB023E-BAC7-59A3-9421-009FE6E120F7}"/>
              </a:ext>
            </a:extLst>
          </p:cNvPr>
          <p:cNvSpPr txBox="1"/>
          <p:nvPr/>
        </p:nvSpPr>
        <p:spPr>
          <a:xfrm>
            <a:off x="5307388" y="4125374"/>
            <a:ext cx="157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Lucida Sans" panose="020B0602030504020204" pitchFamily="34" charset="0"/>
              </a:rPr>
              <a:t>Embedded song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49A1487-BF26-D59E-3283-83C8EA667585}"/>
              </a:ext>
            </a:extLst>
          </p:cNvPr>
          <p:cNvCxnSpPr>
            <a:cxnSpLocks/>
          </p:cNvCxnSpPr>
          <p:nvPr/>
        </p:nvCxnSpPr>
        <p:spPr>
          <a:xfrm flipH="1">
            <a:off x="9474781" y="5693369"/>
            <a:ext cx="430908" cy="8765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735D15C-DD90-E8AD-763A-1E7D7E8690F7}"/>
              </a:ext>
            </a:extLst>
          </p:cNvPr>
          <p:cNvCxnSpPr>
            <a:cxnSpLocks/>
          </p:cNvCxnSpPr>
          <p:nvPr/>
        </p:nvCxnSpPr>
        <p:spPr>
          <a:xfrm>
            <a:off x="9474781" y="5718844"/>
            <a:ext cx="434919" cy="8532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48BE7124-4C45-8D0B-88B8-9FFC0F9B89A9}"/>
              </a:ext>
            </a:extLst>
          </p:cNvPr>
          <p:cNvSpPr/>
          <p:nvPr/>
        </p:nvSpPr>
        <p:spPr>
          <a:xfrm>
            <a:off x="6958251" y="4045874"/>
            <a:ext cx="1515125" cy="6465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31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1) CNN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2EF54D3-E69B-0368-439E-0486EFD90503}"/>
              </a:ext>
            </a:extLst>
          </p:cNvPr>
          <p:cNvSpPr/>
          <p:nvPr/>
        </p:nvSpPr>
        <p:spPr>
          <a:xfrm>
            <a:off x="2572998" y="2705501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5230803-2C84-01D8-2F1D-1411F7C1CD14}"/>
              </a:ext>
            </a:extLst>
          </p:cNvPr>
          <p:cNvSpPr/>
          <p:nvPr/>
        </p:nvSpPr>
        <p:spPr>
          <a:xfrm>
            <a:off x="2572998" y="5440923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DB2123-A77D-037B-1DC9-1EBF65DF9C91}"/>
              </a:ext>
            </a:extLst>
          </p:cNvPr>
          <p:cNvSpPr txBox="1"/>
          <p:nvPr/>
        </p:nvSpPr>
        <p:spPr>
          <a:xfrm>
            <a:off x="2593205" y="3542899"/>
            <a:ext cx="23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2" name="Graphique 11" descr="Utilisateur">
            <a:extLst>
              <a:ext uri="{FF2B5EF4-FFF2-40B4-BE49-F238E27FC236}">
                <a16:creationId xmlns:a16="http://schemas.microsoft.com/office/drawing/2014/main" id="{7E0E529D-1189-0CAC-20DC-93FEC4CA6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3031" y="3165990"/>
            <a:ext cx="697673" cy="697673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CD9F0E30-4924-F0EE-91F7-42CFD993F959}"/>
              </a:ext>
            </a:extLst>
          </p:cNvPr>
          <p:cNvSpPr/>
          <p:nvPr/>
        </p:nvSpPr>
        <p:spPr>
          <a:xfrm>
            <a:off x="2593206" y="4442544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que 21" descr="Utilisateur">
            <a:extLst>
              <a:ext uri="{FF2B5EF4-FFF2-40B4-BE49-F238E27FC236}">
                <a16:creationId xmlns:a16="http://schemas.microsoft.com/office/drawing/2014/main" id="{80195F41-2962-E18D-C18C-874AF355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3032" y="4214747"/>
            <a:ext cx="697673" cy="697673"/>
          </a:xfrm>
          <a:prstGeom prst="rect">
            <a:avLst/>
          </a:prstGeom>
        </p:spPr>
      </p:pic>
      <p:pic>
        <p:nvPicPr>
          <p:cNvPr id="23" name="Graphique 22" descr="Utilisateur">
            <a:extLst>
              <a:ext uri="{FF2B5EF4-FFF2-40B4-BE49-F238E27FC236}">
                <a16:creationId xmlns:a16="http://schemas.microsoft.com/office/drawing/2014/main" id="{46585E9B-E021-FDAC-A902-A81F5D6D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4767" y="5256364"/>
            <a:ext cx="697673" cy="6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46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1) CNN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2EF54D3-E69B-0368-439E-0486EFD90503}"/>
              </a:ext>
            </a:extLst>
          </p:cNvPr>
          <p:cNvSpPr/>
          <p:nvPr/>
        </p:nvSpPr>
        <p:spPr>
          <a:xfrm>
            <a:off x="2572998" y="2705501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5230803-2C84-01D8-2F1D-1411F7C1CD14}"/>
              </a:ext>
            </a:extLst>
          </p:cNvPr>
          <p:cNvSpPr/>
          <p:nvPr/>
        </p:nvSpPr>
        <p:spPr>
          <a:xfrm>
            <a:off x="2572998" y="5440923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DB2123-A77D-037B-1DC9-1EBF65DF9C91}"/>
              </a:ext>
            </a:extLst>
          </p:cNvPr>
          <p:cNvSpPr txBox="1"/>
          <p:nvPr/>
        </p:nvSpPr>
        <p:spPr>
          <a:xfrm>
            <a:off x="2593205" y="3542899"/>
            <a:ext cx="231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  <a:p>
            <a:r>
              <a:rPr lang="en-GB" sz="1400" b="1" dirty="0">
                <a:solidFill>
                  <a:srgbClr val="FFFF00"/>
                </a:solidFill>
              </a:rPr>
              <a:t>.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b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2" name="Graphique 11" descr="Utilisateur">
            <a:extLst>
              <a:ext uri="{FF2B5EF4-FFF2-40B4-BE49-F238E27FC236}">
                <a16:creationId xmlns:a16="http://schemas.microsoft.com/office/drawing/2014/main" id="{7E0E529D-1189-0CAC-20DC-93FEC4CA6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3031" y="3165990"/>
            <a:ext cx="697673" cy="697673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CD9F0E30-4924-F0EE-91F7-42CFD993F959}"/>
              </a:ext>
            </a:extLst>
          </p:cNvPr>
          <p:cNvSpPr/>
          <p:nvPr/>
        </p:nvSpPr>
        <p:spPr>
          <a:xfrm>
            <a:off x="2593206" y="4442544"/>
            <a:ext cx="231006" cy="83739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que 21" descr="Utilisateur">
            <a:extLst>
              <a:ext uri="{FF2B5EF4-FFF2-40B4-BE49-F238E27FC236}">
                <a16:creationId xmlns:a16="http://schemas.microsoft.com/office/drawing/2014/main" id="{80195F41-2962-E18D-C18C-874AF355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3032" y="4214747"/>
            <a:ext cx="697673" cy="697673"/>
          </a:xfrm>
          <a:prstGeom prst="rect">
            <a:avLst/>
          </a:prstGeom>
        </p:spPr>
      </p:pic>
      <p:pic>
        <p:nvPicPr>
          <p:cNvPr id="23" name="Graphique 22" descr="Utilisateur">
            <a:extLst>
              <a:ext uri="{FF2B5EF4-FFF2-40B4-BE49-F238E27FC236}">
                <a16:creationId xmlns:a16="http://schemas.microsoft.com/office/drawing/2014/main" id="{46585E9B-E021-FDAC-A902-A81F5D6D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4767" y="5256364"/>
            <a:ext cx="697673" cy="697673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4188CBB1-43A1-C87D-D8A0-1CA911D3A240}"/>
              </a:ext>
            </a:extLst>
          </p:cNvPr>
          <p:cNvSpPr/>
          <p:nvPr/>
        </p:nvSpPr>
        <p:spPr>
          <a:xfrm>
            <a:off x="4286415" y="2684404"/>
            <a:ext cx="510139" cy="3572820"/>
          </a:xfrm>
          <a:prstGeom prst="ellipse">
            <a:avLst/>
          </a:prstGeom>
          <a:solidFill>
            <a:srgbClr val="FFFF9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2CBF56D-2A6F-6093-A10E-A4E4E775BED8}"/>
              </a:ext>
            </a:extLst>
          </p:cNvPr>
          <p:cNvSpPr txBox="1"/>
          <p:nvPr/>
        </p:nvSpPr>
        <p:spPr>
          <a:xfrm>
            <a:off x="4943008" y="4078037"/>
            <a:ext cx="760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99"/>
                </a:solidFill>
              </a:rPr>
              <a:t>. . .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451A332-2B4B-E1A0-FDC8-26A51DD16F2C}"/>
              </a:ext>
            </a:extLst>
          </p:cNvPr>
          <p:cNvSpPr/>
          <p:nvPr/>
        </p:nvSpPr>
        <p:spPr>
          <a:xfrm>
            <a:off x="7116790" y="2737903"/>
            <a:ext cx="510139" cy="3572820"/>
          </a:xfrm>
          <a:prstGeom prst="ellipse">
            <a:avLst/>
          </a:prstGeom>
          <a:solidFill>
            <a:srgbClr val="FFFF9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FDD0AE-56BC-ACA8-DB2B-90404BDC062B}"/>
              </a:ext>
            </a:extLst>
          </p:cNvPr>
          <p:cNvSpPr/>
          <p:nvPr/>
        </p:nvSpPr>
        <p:spPr>
          <a:xfrm>
            <a:off x="6363832" y="2762134"/>
            <a:ext cx="510139" cy="3572820"/>
          </a:xfrm>
          <a:prstGeom prst="ellipse">
            <a:avLst/>
          </a:prstGeom>
          <a:solidFill>
            <a:srgbClr val="FFFF9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6743564A-A55E-DD1F-3584-36049DE6AA7F}"/>
              </a:ext>
            </a:extLst>
          </p:cNvPr>
          <p:cNvSpPr/>
          <p:nvPr/>
        </p:nvSpPr>
        <p:spPr>
          <a:xfrm>
            <a:off x="5639464" y="2737903"/>
            <a:ext cx="510139" cy="3572820"/>
          </a:xfrm>
          <a:prstGeom prst="ellipse">
            <a:avLst/>
          </a:prstGeom>
          <a:solidFill>
            <a:srgbClr val="FFFF9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C372EF92-F4A4-290C-9549-C5EA52D2EBC9}"/>
              </a:ext>
            </a:extLst>
          </p:cNvPr>
          <p:cNvCxnSpPr>
            <a:cxnSpLocks/>
          </p:cNvCxnSpPr>
          <p:nvPr/>
        </p:nvCxnSpPr>
        <p:spPr>
          <a:xfrm flipV="1">
            <a:off x="2906043" y="3042704"/>
            <a:ext cx="1394898" cy="1544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52F49EBD-5EF0-F4E9-198B-0C86481A58B6}"/>
              </a:ext>
            </a:extLst>
          </p:cNvPr>
          <p:cNvCxnSpPr>
            <a:cxnSpLocks/>
          </p:cNvCxnSpPr>
          <p:nvPr/>
        </p:nvCxnSpPr>
        <p:spPr>
          <a:xfrm flipV="1">
            <a:off x="2953350" y="3429000"/>
            <a:ext cx="1347591" cy="1199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>
            <a:extLst>
              <a:ext uri="{FF2B5EF4-FFF2-40B4-BE49-F238E27FC236}">
                <a16:creationId xmlns:a16="http://schemas.microsoft.com/office/drawing/2014/main" id="{F9AB8F1F-4BAF-92B2-3554-ED91842095FB}"/>
              </a:ext>
            </a:extLst>
          </p:cNvPr>
          <p:cNvCxnSpPr>
            <a:cxnSpLocks/>
          </p:cNvCxnSpPr>
          <p:nvPr/>
        </p:nvCxnSpPr>
        <p:spPr>
          <a:xfrm flipV="1">
            <a:off x="2953350" y="4028615"/>
            <a:ext cx="1203927" cy="6765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6439629C-EC9B-2419-44D9-A537C2F1513D}"/>
              </a:ext>
            </a:extLst>
          </p:cNvPr>
          <p:cNvCxnSpPr>
            <a:cxnSpLocks/>
          </p:cNvCxnSpPr>
          <p:nvPr/>
        </p:nvCxnSpPr>
        <p:spPr>
          <a:xfrm>
            <a:off x="2925687" y="4986530"/>
            <a:ext cx="1424419" cy="11604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D9826852-8742-3435-3FFC-3F82D4ACE686}"/>
              </a:ext>
            </a:extLst>
          </p:cNvPr>
          <p:cNvCxnSpPr>
            <a:cxnSpLocks/>
          </p:cNvCxnSpPr>
          <p:nvPr/>
        </p:nvCxnSpPr>
        <p:spPr>
          <a:xfrm>
            <a:off x="2953350" y="4756491"/>
            <a:ext cx="11188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CDF4DE92-D919-9C64-F0F9-4208D29D459F}"/>
              </a:ext>
            </a:extLst>
          </p:cNvPr>
          <p:cNvCxnSpPr>
            <a:cxnSpLocks/>
          </p:cNvCxnSpPr>
          <p:nvPr/>
        </p:nvCxnSpPr>
        <p:spPr>
          <a:xfrm>
            <a:off x="7555832" y="2965711"/>
            <a:ext cx="1536919" cy="463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307">
            <a:extLst>
              <a:ext uri="{FF2B5EF4-FFF2-40B4-BE49-F238E27FC236}">
                <a16:creationId xmlns:a16="http://schemas.microsoft.com/office/drawing/2014/main" id="{708787FD-9DF9-304F-7FED-1E6C2B73FD2E}"/>
              </a:ext>
            </a:extLst>
          </p:cNvPr>
          <p:cNvCxnSpPr>
            <a:cxnSpLocks/>
          </p:cNvCxnSpPr>
          <p:nvPr/>
        </p:nvCxnSpPr>
        <p:spPr>
          <a:xfrm>
            <a:off x="7642388" y="3197355"/>
            <a:ext cx="1429868" cy="317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>
            <a:extLst>
              <a:ext uri="{FF2B5EF4-FFF2-40B4-BE49-F238E27FC236}">
                <a16:creationId xmlns:a16="http://schemas.microsoft.com/office/drawing/2014/main" id="{C0A4A5CC-A9A0-F474-ACE0-A2D11EF55E07}"/>
              </a:ext>
            </a:extLst>
          </p:cNvPr>
          <p:cNvCxnSpPr>
            <a:cxnSpLocks/>
          </p:cNvCxnSpPr>
          <p:nvPr/>
        </p:nvCxnSpPr>
        <p:spPr>
          <a:xfrm flipV="1">
            <a:off x="7727704" y="3673561"/>
            <a:ext cx="1360011" cy="4044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>
            <a:extLst>
              <a:ext uri="{FF2B5EF4-FFF2-40B4-BE49-F238E27FC236}">
                <a16:creationId xmlns:a16="http://schemas.microsoft.com/office/drawing/2014/main" id="{92A0F298-D433-4AAD-74F1-6E785AF85573}"/>
              </a:ext>
            </a:extLst>
          </p:cNvPr>
          <p:cNvCxnSpPr>
            <a:cxnSpLocks/>
          </p:cNvCxnSpPr>
          <p:nvPr/>
        </p:nvCxnSpPr>
        <p:spPr>
          <a:xfrm flipV="1">
            <a:off x="7727704" y="3847299"/>
            <a:ext cx="1394939" cy="124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80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1) CNN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A13FB-5483-DA9D-D3B4-C7144F4F5AC4}"/>
              </a:ext>
            </a:extLst>
          </p:cNvPr>
          <p:cNvSpPr txBox="1"/>
          <p:nvPr/>
        </p:nvSpPr>
        <p:spPr>
          <a:xfrm>
            <a:off x="474312" y="2802546"/>
            <a:ext cx="56216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For 16 artists :  30% accuracy</a:t>
            </a: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Realistically not usable for a higher number of artists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4DACA3-2F1B-6FF1-0F1A-C07CA98F5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88" y="2409926"/>
            <a:ext cx="4927600" cy="38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9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2) LOGISTIC REGRESSION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40601-F68F-62AA-D0A8-AF8E4197A084}"/>
              </a:ext>
            </a:extLst>
          </p:cNvPr>
          <p:cNvSpPr txBox="1"/>
          <p:nvPr/>
        </p:nvSpPr>
        <p:spPr>
          <a:xfrm>
            <a:off x="609066" y="2643254"/>
            <a:ext cx="668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Approach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 : binary classification </a:t>
            </a:r>
          </a:p>
        </p:txBody>
      </p:sp>
      <p:pic>
        <p:nvPicPr>
          <p:cNvPr id="12" name="Graphique 11" descr="Utilisateur">
            <a:extLst>
              <a:ext uri="{FF2B5EF4-FFF2-40B4-BE49-F238E27FC236}">
                <a16:creationId xmlns:a16="http://schemas.microsoft.com/office/drawing/2014/main" id="{3D27B782-5A78-584B-5D34-366AA05AA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5264" y="3741657"/>
            <a:ext cx="697673" cy="69767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580C912-8138-1F16-C3C6-BCEFE035653F}"/>
              </a:ext>
            </a:extLst>
          </p:cNvPr>
          <p:cNvCxnSpPr>
            <a:cxnSpLocks/>
          </p:cNvCxnSpPr>
          <p:nvPr/>
        </p:nvCxnSpPr>
        <p:spPr>
          <a:xfrm flipV="1">
            <a:off x="6096000" y="4498975"/>
            <a:ext cx="0" cy="955675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666405D-D603-B4E0-AB93-2F7DF4F417C7}"/>
              </a:ext>
            </a:extLst>
          </p:cNvPr>
          <p:cNvSpPr txBox="1"/>
          <p:nvPr/>
        </p:nvSpPr>
        <p:spPr>
          <a:xfrm>
            <a:off x="6191451" y="4649731"/>
            <a:ext cx="317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Lucida Sans" panose="020B0602030504020204" pitchFamily="34" charset="0"/>
              </a:rPr>
              <a:t>Probability of belonging to this artist</a:t>
            </a:r>
          </a:p>
        </p:txBody>
      </p:sp>
      <p:pic>
        <p:nvPicPr>
          <p:cNvPr id="23" name="Graphique 22" descr="Musique">
            <a:extLst>
              <a:ext uri="{FF2B5EF4-FFF2-40B4-BE49-F238E27FC236}">
                <a16:creationId xmlns:a16="http://schemas.microsoft.com/office/drawing/2014/main" id="{86A23DFA-4B16-AEDC-DD20-B8A47CA13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8263" y="5503566"/>
            <a:ext cx="713874" cy="7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2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2) LOGISTIC REGRESSION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40601-F68F-62AA-D0A8-AF8E4197A084}"/>
              </a:ext>
            </a:extLst>
          </p:cNvPr>
          <p:cNvSpPr txBox="1"/>
          <p:nvPr/>
        </p:nvSpPr>
        <p:spPr>
          <a:xfrm>
            <a:off x="609066" y="2643254"/>
            <a:ext cx="668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Approach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 : binary classification </a:t>
            </a:r>
          </a:p>
        </p:txBody>
      </p:sp>
      <p:pic>
        <p:nvPicPr>
          <p:cNvPr id="7" name="Graphique 6" descr="Musique">
            <a:extLst>
              <a:ext uri="{FF2B5EF4-FFF2-40B4-BE49-F238E27FC236}">
                <a16:creationId xmlns:a16="http://schemas.microsoft.com/office/drawing/2014/main" id="{201D81D2-0DFA-096E-F967-9804C0CF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63" y="5503566"/>
            <a:ext cx="713874" cy="713874"/>
          </a:xfrm>
          <a:prstGeom prst="rect">
            <a:avLst/>
          </a:prstGeom>
        </p:spPr>
      </p:pic>
      <p:pic>
        <p:nvPicPr>
          <p:cNvPr id="12" name="Graphique 11" descr="Utilisateur">
            <a:extLst>
              <a:ext uri="{FF2B5EF4-FFF2-40B4-BE49-F238E27FC236}">
                <a16:creationId xmlns:a16="http://schemas.microsoft.com/office/drawing/2014/main" id="{3D27B782-5A78-584B-5D34-366AA05AA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5264" y="3741657"/>
            <a:ext cx="697673" cy="69767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580C912-8138-1F16-C3C6-BCEFE035653F}"/>
              </a:ext>
            </a:extLst>
          </p:cNvPr>
          <p:cNvCxnSpPr>
            <a:cxnSpLocks/>
          </p:cNvCxnSpPr>
          <p:nvPr/>
        </p:nvCxnSpPr>
        <p:spPr>
          <a:xfrm flipH="1" flipV="1">
            <a:off x="3949188" y="4514248"/>
            <a:ext cx="1806076" cy="914400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387A3196-C0B5-F819-0D30-EDB51377D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346" y="3730184"/>
            <a:ext cx="697673" cy="697673"/>
          </a:xfrm>
          <a:prstGeom prst="rect">
            <a:avLst/>
          </a:prstGeom>
        </p:spPr>
      </p:pic>
      <p:pic>
        <p:nvPicPr>
          <p:cNvPr id="5" name="Graphique 4" descr="Utilisateur">
            <a:extLst>
              <a:ext uri="{FF2B5EF4-FFF2-40B4-BE49-F238E27FC236}">
                <a16:creationId xmlns:a16="http://schemas.microsoft.com/office/drawing/2014/main" id="{82C2E260-5723-E46E-45A2-65164180C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0473" y="3730184"/>
            <a:ext cx="697673" cy="697673"/>
          </a:xfrm>
          <a:prstGeom prst="rect">
            <a:avLst/>
          </a:prstGeom>
        </p:spPr>
      </p:pic>
      <p:pic>
        <p:nvPicPr>
          <p:cNvPr id="6" name="Graphique 5" descr="Utilisateur">
            <a:extLst>
              <a:ext uri="{FF2B5EF4-FFF2-40B4-BE49-F238E27FC236}">
                <a16:creationId xmlns:a16="http://schemas.microsoft.com/office/drawing/2014/main" id="{FE15FC91-5A72-34DC-FBBB-B083174CC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2555" y="3697620"/>
            <a:ext cx="697673" cy="697673"/>
          </a:xfrm>
          <a:prstGeom prst="rect">
            <a:avLst/>
          </a:prstGeom>
        </p:spPr>
      </p:pic>
      <p:pic>
        <p:nvPicPr>
          <p:cNvPr id="8" name="Graphique 7" descr="Utilisateur">
            <a:extLst>
              <a:ext uri="{FF2B5EF4-FFF2-40B4-BE49-F238E27FC236}">
                <a16:creationId xmlns:a16="http://schemas.microsoft.com/office/drawing/2014/main" id="{78EBB674-45DE-2120-93F8-FEC2CCBAC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609" y="3697619"/>
            <a:ext cx="697673" cy="69767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C67D259-C99B-E8CB-2AB0-F782994C6113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981392" y="4395293"/>
            <a:ext cx="930755" cy="946728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A8B5DC0-A4BC-B9F9-6CD7-B4A4F9CBA40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104100" y="4439330"/>
            <a:ext cx="1" cy="902691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0F98D60-1446-4154-3A64-E6D23FF3339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296054" y="4427857"/>
            <a:ext cx="993256" cy="914164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AB7573-CAF2-A454-0DFB-F12DC2249FE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36738" y="4395292"/>
            <a:ext cx="2002708" cy="1054365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CE462-6327-A36B-16CA-292A1584F2F1}"/>
              </a:ext>
            </a:extLst>
          </p:cNvPr>
          <p:cNvSpPr txBox="1"/>
          <p:nvPr/>
        </p:nvSpPr>
        <p:spPr>
          <a:xfrm>
            <a:off x="4172872" y="4822079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0.6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185F1E-E66E-386C-1C7C-823CBD36FDB5}"/>
              </a:ext>
            </a:extLst>
          </p:cNvPr>
          <p:cNvSpPr txBox="1"/>
          <p:nvPr/>
        </p:nvSpPr>
        <p:spPr>
          <a:xfrm>
            <a:off x="5259132" y="4465745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AA79D9-E791-F6D5-380D-7019B1CC0C60}"/>
              </a:ext>
            </a:extLst>
          </p:cNvPr>
          <p:cNvSpPr txBox="1"/>
          <p:nvPr/>
        </p:nvSpPr>
        <p:spPr>
          <a:xfrm>
            <a:off x="6127547" y="4560880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0933EDF-6931-45E0-3DE1-7A0BBD44F691}"/>
              </a:ext>
            </a:extLst>
          </p:cNvPr>
          <p:cNvSpPr txBox="1"/>
          <p:nvPr/>
        </p:nvSpPr>
        <p:spPr>
          <a:xfrm>
            <a:off x="7036945" y="4514302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0.1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D0B90AD6-166C-1AF7-8D23-B8F5FF3FD7BC}"/>
              </a:ext>
            </a:extLst>
          </p:cNvPr>
          <p:cNvSpPr txBox="1"/>
          <p:nvPr/>
        </p:nvSpPr>
        <p:spPr>
          <a:xfrm>
            <a:off x="7803106" y="4776775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3405474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2) LOGISTIC REGRESSION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40601-F68F-62AA-D0A8-AF8E4197A084}"/>
              </a:ext>
            </a:extLst>
          </p:cNvPr>
          <p:cNvSpPr txBox="1"/>
          <p:nvPr/>
        </p:nvSpPr>
        <p:spPr>
          <a:xfrm>
            <a:off x="609066" y="2643254"/>
            <a:ext cx="668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Approach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 : binary classification </a:t>
            </a:r>
          </a:p>
        </p:txBody>
      </p:sp>
      <p:pic>
        <p:nvPicPr>
          <p:cNvPr id="7" name="Graphique 6" descr="Musique">
            <a:extLst>
              <a:ext uri="{FF2B5EF4-FFF2-40B4-BE49-F238E27FC236}">
                <a16:creationId xmlns:a16="http://schemas.microsoft.com/office/drawing/2014/main" id="{201D81D2-0DFA-096E-F967-9804C0CF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63" y="5503566"/>
            <a:ext cx="713874" cy="713874"/>
          </a:xfrm>
          <a:prstGeom prst="rect">
            <a:avLst/>
          </a:prstGeom>
        </p:spPr>
      </p:pic>
      <p:pic>
        <p:nvPicPr>
          <p:cNvPr id="12" name="Graphique 11" descr="Utilisateur">
            <a:extLst>
              <a:ext uri="{FF2B5EF4-FFF2-40B4-BE49-F238E27FC236}">
                <a16:creationId xmlns:a16="http://schemas.microsoft.com/office/drawing/2014/main" id="{3D27B782-5A78-584B-5D34-366AA05AA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5264" y="3741657"/>
            <a:ext cx="697673" cy="69767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580C912-8138-1F16-C3C6-BCEFE035653F}"/>
              </a:ext>
            </a:extLst>
          </p:cNvPr>
          <p:cNvCxnSpPr>
            <a:cxnSpLocks/>
          </p:cNvCxnSpPr>
          <p:nvPr/>
        </p:nvCxnSpPr>
        <p:spPr>
          <a:xfrm flipH="1" flipV="1">
            <a:off x="3949188" y="4514248"/>
            <a:ext cx="1806076" cy="914400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387A3196-C0B5-F819-0D30-EDB51377D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346" y="3730184"/>
            <a:ext cx="697673" cy="697673"/>
          </a:xfrm>
          <a:prstGeom prst="rect">
            <a:avLst/>
          </a:prstGeom>
        </p:spPr>
      </p:pic>
      <p:pic>
        <p:nvPicPr>
          <p:cNvPr id="5" name="Graphique 4" descr="Utilisateur">
            <a:extLst>
              <a:ext uri="{FF2B5EF4-FFF2-40B4-BE49-F238E27FC236}">
                <a16:creationId xmlns:a16="http://schemas.microsoft.com/office/drawing/2014/main" id="{82C2E260-5723-E46E-45A2-65164180C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0473" y="3730184"/>
            <a:ext cx="697673" cy="697673"/>
          </a:xfrm>
          <a:prstGeom prst="rect">
            <a:avLst/>
          </a:prstGeom>
        </p:spPr>
      </p:pic>
      <p:pic>
        <p:nvPicPr>
          <p:cNvPr id="6" name="Graphique 5" descr="Utilisateur">
            <a:extLst>
              <a:ext uri="{FF2B5EF4-FFF2-40B4-BE49-F238E27FC236}">
                <a16:creationId xmlns:a16="http://schemas.microsoft.com/office/drawing/2014/main" id="{FE15FC91-5A72-34DC-FBBB-B083174CC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2555" y="3697620"/>
            <a:ext cx="697673" cy="697673"/>
          </a:xfrm>
          <a:prstGeom prst="rect">
            <a:avLst/>
          </a:prstGeom>
        </p:spPr>
      </p:pic>
      <p:pic>
        <p:nvPicPr>
          <p:cNvPr id="8" name="Graphique 7" descr="Utilisateur">
            <a:extLst>
              <a:ext uri="{FF2B5EF4-FFF2-40B4-BE49-F238E27FC236}">
                <a16:creationId xmlns:a16="http://schemas.microsoft.com/office/drawing/2014/main" id="{78EBB674-45DE-2120-93F8-FEC2CCBAC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609" y="3697619"/>
            <a:ext cx="697673" cy="69767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C67D259-C99B-E8CB-2AB0-F782994C6113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981392" y="4395293"/>
            <a:ext cx="930755" cy="946728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A8B5DC0-A4BC-B9F9-6CD7-B4A4F9CBA40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104100" y="4439330"/>
            <a:ext cx="1" cy="902691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0F98D60-1446-4154-3A64-E6D23FF3339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296054" y="4427857"/>
            <a:ext cx="993256" cy="914164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AB7573-CAF2-A454-0DFB-F12DC2249FE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36738" y="4395292"/>
            <a:ext cx="2002708" cy="10543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CE462-6327-A36B-16CA-292A1584F2F1}"/>
              </a:ext>
            </a:extLst>
          </p:cNvPr>
          <p:cNvSpPr txBox="1"/>
          <p:nvPr/>
        </p:nvSpPr>
        <p:spPr>
          <a:xfrm>
            <a:off x="4172872" y="4822079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0.6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185F1E-E66E-386C-1C7C-823CBD36FDB5}"/>
              </a:ext>
            </a:extLst>
          </p:cNvPr>
          <p:cNvSpPr txBox="1"/>
          <p:nvPr/>
        </p:nvSpPr>
        <p:spPr>
          <a:xfrm>
            <a:off x="5259132" y="4465745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AA79D9-E791-F6D5-380D-7019B1CC0C60}"/>
              </a:ext>
            </a:extLst>
          </p:cNvPr>
          <p:cNvSpPr txBox="1"/>
          <p:nvPr/>
        </p:nvSpPr>
        <p:spPr>
          <a:xfrm>
            <a:off x="6127547" y="4560880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0933EDF-6931-45E0-3DE1-7A0BBD44F691}"/>
              </a:ext>
            </a:extLst>
          </p:cNvPr>
          <p:cNvSpPr txBox="1"/>
          <p:nvPr/>
        </p:nvSpPr>
        <p:spPr>
          <a:xfrm>
            <a:off x="7036945" y="4514302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0.1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D0B90AD6-166C-1AF7-8D23-B8F5FF3FD7BC}"/>
              </a:ext>
            </a:extLst>
          </p:cNvPr>
          <p:cNvSpPr txBox="1"/>
          <p:nvPr/>
        </p:nvSpPr>
        <p:spPr>
          <a:xfrm>
            <a:off x="7803106" y="4776775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2625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GETTING THE DATA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37E123-ABDF-97F4-53AE-43DA845BF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60" y="2422647"/>
            <a:ext cx="489373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Scraped our own data: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Number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of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songs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: 26164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Number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of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artists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: 232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7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Average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number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of </a:t>
            </a: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songs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per </a:t>
            </a: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artist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: 112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Max. </a:t>
            </a: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number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of </a:t>
            </a: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songs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per </a:t>
            </a: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artist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: 201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Min. </a:t>
            </a: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number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of </a:t>
            </a: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songs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per </a:t>
            </a:r>
            <a:r>
              <a:rPr kumimoji="0" lang="fr-FR" altLang="fr-FR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artist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: 2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52A2888-3759-4636-4852-EC25FADB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43" y="1853267"/>
            <a:ext cx="6525175" cy="4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7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2) LOGISTIC REGRESSION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40601-F68F-62AA-D0A8-AF8E4197A084}"/>
              </a:ext>
            </a:extLst>
          </p:cNvPr>
          <p:cNvSpPr txBox="1"/>
          <p:nvPr/>
        </p:nvSpPr>
        <p:spPr>
          <a:xfrm>
            <a:off x="609066" y="2643254"/>
            <a:ext cx="668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Approach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 : binary classification </a:t>
            </a:r>
          </a:p>
        </p:txBody>
      </p:sp>
      <p:pic>
        <p:nvPicPr>
          <p:cNvPr id="7" name="Graphique 6" descr="Musique">
            <a:extLst>
              <a:ext uri="{FF2B5EF4-FFF2-40B4-BE49-F238E27FC236}">
                <a16:creationId xmlns:a16="http://schemas.microsoft.com/office/drawing/2014/main" id="{201D81D2-0DFA-096E-F967-9804C0CF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263" y="5503566"/>
            <a:ext cx="713874" cy="713874"/>
          </a:xfrm>
          <a:prstGeom prst="rect">
            <a:avLst/>
          </a:prstGeom>
        </p:spPr>
      </p:pic>
      <p:pic>
        <p:nvPicPr>
          <p:cNvPr id="12" name="Graphique 11" descr="Utilisateur">
            <a:extLst>
              <a:ext uri="{FF2B5EF4-FFF2-40B4-BE49-F238E27FC236}">
                <a16:creationId xmlns:a16="http://schemas.microsoft.com/office/drawing/2014/main" id="{3D27B782-5A78-584B-5D34-366AA05AA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5264" y="3741657"/>
            <a:ext cx="697673" cy="69767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580C912-8138-1F16-C3C6-BCEFE035653F}"/>
              </a:ext>
            </a:extLst>
          </p:cNvPr>
          <p:cNvCxnSpPr>
            <a:cxnSpLocks/>
          </p:cNvCxnSpPr>
          <p:nvPr/>
        </p:nvCxnSpPr>
        <p:spPr>
          <a:xfrm flipH="1" flipV="1">
            <a:off x="3949188" y="4514248"/>
            <a:ext cx="1806076" cy="914400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387A3196-C0B5-F819-0D30-EDB51377D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346" y="3730184"/>
            <a:ext cx="697673" cy="697673"/>
          </a:xfrm>
          <a:prstGeom prst="rect">
            <a:avLst/>
          </a:prstGeom>
        </p:spPr>
      </p:pic>
      <p:pic>
        <p:nvPicPr>
          <p:cNvPr id="5" name="Graphique 4" descr="Utilisateur">
            <a:extLst>
              <a:ext uri="{FF2B5EF4-FFF2-40B4-BE49-F238E27FC236}">
                <a16:creationId xmlns:a16="http://schemas.microsoft.com/office/drawing/2014/main" id="{82C2E260-5723-E46E-45A2-65164180C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0473" y="3730184"/>
            <a:ext cx="697673" cy="697673"/>
          </a:xfrm>
          <a:prstGeom prst="rect">
            <a:avLst/>
          </a:prstGeom>
        </p:spPr>
      </p:pic>
      <p:pic>
        <p:nvPicPr>
          <p:cNvPr id="6" name="Graphique 5" descr="Utilisateur">
            <a:extLst>
              <a:ext uri="{FF2B5EF4-FFF2-40B4-BE49-F238E27FC236}">
                <a16:creationId xmlns:a16="http://schemas.microsoft.com/office/drawing/2014/main" id="{FE15FC91-5A72-34DC-FBBB-B083174CC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2555" y="3697620"/>
            <a:ext cx="697673" cy="697673"/>
          </a:xfrm>
          <a:prstGeom prst="rect">
            <a:avLst/>
          </a:prstGeom>
        </p:spPr>
      </p:pic>
      <p:pic>
        <p:nvPicPr>
          <p:cNvPr id="8" name="Graphique 7" descr="Utilisateur">
            <a:extLst>
              <a:ext uri="{FF2B5EF4-FFF2-40B4-BE49-F238E27FC236}">
                <a16:creationId xmlns:a16="http://schemas.microsoft.com/office/drawing/2014/main" id="{78EBB674-45DE-2120-93F8-FEC2CCBAC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609" y="3697619"/>
            <a:ext cx="697673" cy="69767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C67D259-C99B-E8CB-2AB0-F782994C6113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981392" y="4395293"/>
            <a:ext cx="930755" cy="946728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A8B5DC0-A4BC-B9F9-6CD7-B4A4F9CBA40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104100" y="4439330"/>
            <a:ext cx="1" cy="902691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0F98D60-1446-4154-3A64-E6D23FF3339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296054" y="4427857"/>
            <a:ext cx="993256" cy="914164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AB7573-CAF2-A454-0DFB-F12DC2249FE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36738" y="4395292"/>
            <a:ext cx="2002708" cy="10543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CE462-6327-A36B-16CA-292A1584F2F1}"/>
              </a:ext>
            </a:extLst>
          </p:cNvPr>
          <p:cNvSpPr txBox="1"/>
          <p:nvPr/>
        </p:nvSpPr>
        <p:spPr>
          <a:xfrm>
            <a:off x="4172872" y="4822079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0.6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185F1E-E66E-386C-1C7C-823CBD36FDB5}"/>
              </a:ext>
            </a:extLst>
          </p:cNvPr>
          <p:cNvSpPr txBox="1"/>
          <p:nvPr/>
        </p:nvSpPr>
        <p:spPr>
          <a:xfrm>
            <a:off x="5259132" y="4465745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AA79D9-E791-F6D5-380D-7019B1CC0C60}"/>
              </a:ext>
            </a:extLst>
          </p:cNvPr>
          <p:cNvSpPr txBox="1"/>
          <p:nvPr/>
        </p:nvSpPr>
        <p:spPr>
          <a:xfrm>
            <a:off x="6127547" y="4560880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0933EDF-6931-45E0-3DE1-7A0BBD44F691}"/>
              </a:ext>
            </a:extLst>
          </p:cNvPr>
          <p:cNvSpPr txBox="1"/>
          <p:nvPr/>
        </p:nvSpPr>
        <p:spPr>
          <a:xfrm>
            <a:off x="7036945" y="4514302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0.1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D0B90AD6-166C-1AF7-8D23-B8F5FF3FD7BC}"/>
              </a:ext>
            </a:extLst>
          </p:cNvPr>
          <p:cNvSpPr txBox="1"/>
          <p:nvPr/>
        </p:nvSpPr>
        <p:spPr>
          <a:xfrm>
            <a:off x="7803106" y="4776775"/>
            <a:ext cx="55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Lucida Sans" panose="020B0602030504020204" pitchFamily="34" charset="0"/>
              </a:rPr>
              <a:t>0.8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7DA7D5-251A-6AF3-15C4-FA61B8A127F4}"/>
              </a:ext>
            </a:extLst>
          </p:cNvPr>
          <p:cNvSpPr txBox="1"/>
          <p:nvPr/>
        </p:nvSpPr>
        <p:spPr>
          <a:xfrm>
            <a:off x="9439550" y="2625577"/>
            <a:ext cx="24132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Top k</a:t>
            </a:r>
            <a:r>
              <a:rPr lang="en-GB" sz="2800" dirty="0">
                <a:solidFill>
                  <a:srgbClr val="FFFF00"/>
                </a:solidFill>
                <a:latin typeface="Lucida Sans" panose="020B0602030504020204" pitchFamily="34" charset="0"/>
              </a:rPr>
              <a:t> : prediction is correct if true artists is in the top k most probable artists</a:t>
            </a:r>
          </a:p>
        </p:txBody>
      </p:sp>
    </p:spTree>
    <p:extLst>
      <p:ext uri="{BB962C8B-B14F-4D97-AF65-F5344CB8AC3E}">
        <p14:creationId xmlns:p14="http://schemas.microsoft.com/office/powerpoint/2010/main" val="1166599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2) LOGISTIC REGRESSION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40601-F68F-62AA-D0A8-AF8E4197A084}"/>
              </a:ext>
            </a:extLst>
          </p:cNvPr>
          <p:cNvSpPr txBox="1"/>
          <p:nvPr/>
        </p:nvSpPr>
        <p:spPr>
          <a:xfrm>
            <a:off x="474312" y="2665229"/>
            <a:ext cx="4311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Additional features:</a:t>
            </a: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A6DEEEC-1DA2-51A7-F5C9-5672FE619187}"/>
                  </a:ext>
                </a:extLst>
              </p:cNvPr>
              <p:cNvSpPr txBox="1"/>
              <p:nvPr/>
            </p:nvSpPr>
            <p:spPr>
              <a:xfrm>
                <a:off x="3728720" y="3353679"/>
                <a:ext cx="4104640" cy="927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𝐹𝑒𝑎𝑡𝑢𝑟𝑒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𝐴𝑟𝑡𝑖𝑠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𝐴𝑟𝑡𝑖𝑠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latin typeface="Lucida Sans" panose="020B0602030504020204" pitchFamily="34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A6DEEEC-1DA2-51A7-F5C9-5672FE61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0" y="3353679"/>
                <a:ext cx="4104640" cy="927049"/>
              </a:xfrm>
              <a:prstGeom prst="rect">
                <a:avLst/>
              </a:prstGeom>
              <a:blipFill>
                <a:blip r:embed="rId3"/>
                <a:stretch>
                  <a:fillRect r="-10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8B9C722A-30B5-30DC-7C7C-2E5180E22B99}"/>
              </a:ext>
            </a:extLst>
          </p:cNvPr>
          <p:cNvSpPr txBox="1"/>
          <p:nvPr/>
        </p:nvSpPr>
        <p:spPr>
          <a:xfrm>
            <a:off x="7274560" y="4445958"/>
            <a:ext cx="459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Helps for high variance</a:t>
            </a:r>
          </a:p>
        </p:txBody>
      </p:sp>
    </p:spTree>
    <p:extLst>
      <p:ext uri="{BB962C8B-B14F-4D97-AF65-F5344CB8AC3E}">
        <p14:creationId xmlns:p14="http://schemas.microsoft.com/office/powerpoint/2010/main" val="996962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2) LOGISTIC REGRESSION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40601-F68F-62AA-D0A8-AF8E4197A084}"/>
              </a:ext>
            </a:extLst>
          </p:cNvPr>
          <p:cNvSpPr txBox="1"/>
          <p:nvPr/>
        </p:nvSpPr>
        <p:spPr>
          <a:xfrm>
            <a:off x="474312" y="2665229"/>
            <a:ext cx="4311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Additional features:</a:t>
            </a: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A6DEEEC-1DA2-51A7-F5C9-5672FE619187}"/>
                  </a:ext>
                </a:extLst>
              </p:cNvPr>
              <p:cNvSpPr txBox="1"/>
              <p:nvPr/>
            </p:nvSpPr>
            <p:spPr>
              <a:xfrm>
                <a:off x="3728720" y="3353679"/>
                <a:ext cx="4104640" cy="927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𝐹𝑒𝑎𝑡𝑢𝑟𝑒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𝐴𝑟𝑡𝑖𝑠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𝐴𝑟𝑡𝑖𝑠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latin typeface="Lucida Sans" panose="020B0602030504020204" pitchFamily="34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A6DEEEC-1DA2-51A7-F5C9-5672FE61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0" y="3353679"/>
                <a:ext cx="4104640" cy="927049"/>
              </a:xfrm>
              <a:prstGeom prst="rect">
                <a:avLst/>
              </a:prstGeom>
              <a:blipFill>
                <a:blip r:embed="rId3"/>
                <a:stretch>
                  <a:fillRect r="-10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8B9C722A-30B5-30DC-7C7C-2E5180E22B99}"/>
              </a:ext>
            </a:extLst>
          </p:cNvPr>
          <p:cNvSpPr txBox="1"/>
          <p:nvPr/>
        </p:nvSpPr>
        <p:spPr>
          <a:xfrm>
            <a:off x="7274560" y="4445958"/>
            <a:ext cx="459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Helps for high variance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6AD16D-E373-9EC2-B6C6-962A6DB63DBE}"/>
              </a:ext>
            </a:extLst>
          </p:cNvPr>
          <p:cNvSpPr txBox="1"/>
          <p:nvPr/>
        </p:nvSpPr>
        <p:spPr>
          <a:xfrm>
            <a:off x="474312" y="5168853"/>
            <a:ext cx="5774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TF-IDF Vector: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 cosine similarity</a:t>
            </a:r>
            <a:endParaRPr lang="en-GB" sz="2800" u="sng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7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0483d1d8_0_24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BUILDING THE MODELS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2E89B-EF99-1911-794C-99FCEE42FFB7}"/>
              </a:ext>
            </a:extLst>
          </p:cNvPr>
          <p:cNvSpPr txBox="1"/>
          <p:nvPr/>
        </p:nvSpPr>
        <p:spPr>
          <a:xfrm>
            <a:off x="2688501" y="1689147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2) LOGISTIC REGRESSION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40601-F68F-62AA-D0A8-AF8E4197A084}"/>
              </a:ext>
            </a:extLst>
          </p:cNvPr>
          <p:cNvSpPr txBox="1"/>
          <p:nvPr/>
        </p:nvSpPr>
        <p:spPr>
          <a:xfrm>
            <a:off x="474312" y="2665229"/>
            <a:ext cx="4311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Additional features:</a:t>
            </a: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A6DEEEC-1DA2-51A7-F5C9-5672FE619187}"/>
                  </a:ext>
                </a:extLst>
              </p:cNvPr>
              <p:cNvSpPr txBox="1"/>
              <p:nvPr/>
            </p:nvSpPr>
            <p:spPr>
              <a:xfrm>
                <a:off x="3728720" y="3353679"/>
                <a:ext cx="4104640" cy="927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𝐹𝑒𝑎𝑡𝑢𝑟𝑒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𝐴𝑟𝑡𝑖𝑠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𝐴𝑟𝑡𝑖𝑠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latin typeface="Lucida Sans" panose="020B0602030504020204" pitchFamily="34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A6DEEEC-1DA2-51A7-F5C9-5672FE61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0" y="3353679"/>
                <a:ext cx="4104640" cy="927049"/>
              </a:xfrm>
              <a:prstGeom prst="rect">
                <a:avLst/>
              </a:prstGeom>
              <a:blipFill>
                <a:blip r:embed="rId3"/>
                <a:stretch>
                  <a:fillRect r="-10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8B9C722A-30B5-30DC-7C7C-2E5180E22B99}"/>
              </a:ext>
            </a:extLst>
          </p:cNvPr>
          <p:cNvSpPr txBox="1"/>
          <p:nvPr/>
        </p:nvSpPr>
        <p:spPr>
          <a:xfrm>
            <a:off x="7274560" y="4445958"/>
            <a:ext cx="459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Helps for high variance</a:t>
            </a:r>
          </a:p>
        </p:txBody>
      </p:sp>
      <p:pic>
        <p:nvPicPr>
          <p:cNvPr id="6" name="Graphique 5" descr="Ajouter">
            <a:extLst>
              <a:ext uri="{FF2B5EF4-FFF2-40B4-BE49-F238E27FC236}">
                <a16:creationId xmlns:a16="http://schemas.microsoft.com/office/drawing/2014/main" id="{48274DFA-3A99-B3E9-8A51-0152FE249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902" y="1041160"/>
            <a:ext cx="378843" cy="3788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0C2831-F532-35F7-7EB2-ECC8F327E006}"/>
              </a:ext>
            </a:extLst>
          </p:cNvPr>
          <p:cNvSpPr txBox="1"/>
          <p:nvPr/>
        </p:nvSpPr>
        <p:spPr>
          <a:xfrm>
            <a:off x="9272583" y="968972"/>
            <a:ext cx="223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Bagging !</a:t>
            </a:r>
          </a:p>
        </p:txBody>
      </p:sp>
      <p:sp>
        <p:nvSpPr>
          <p:cNvPr id="8" name="Étoile : 5 branches 7">
            <a:extLst>
              <a:ext uri="{FF2B5EF4-FFF2-40B4-BE49-F238E27FC236}">
                <a16:creationId xmlns:a16="http://schemas.microsoft.com/office/drawing/2014/main" id="{606846A2-B565-FC9F-E2D7-1F77390DF9A2}"/>
              </a:ext>
            </a:extLst>
          </p:cNvPr>
          <p:cNvSpPr/>
          <p:nvPr/>
        </p:nvSpPr>
        <p:spPr>
          <a:xfrm>
            <a:off x="8433703" y="662694"/>
            <a:ext cx="3283985" cy="1135774"/>
          </a:xfrm>
          <a:prstGeom prst="star5">
            <a:avLst>
              <a:gd name="adj" fmla="val 30170"/>
              <a:gd name="hf" fmla="val 105146"/>
              <a:gd name="vf" fmla="val 110557"/>
            </a:avLst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AD16FF-C0A5-64E3-8D39-5916BB8CDF21}"/>
              </a:ext>
            </a:extLst>
          </p:cNvPr>
          <p:cNvSpPr txBox="1"/>
          <p:nvPr/>
        </p:nvSpPr>
        <p:spPr>
          <a:xfrm>
            <a:off x="474312" y="5168853"/>
            <a:ext cx="5774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TF-IDF Vector: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 cosine similarity</a:t>
            </a:r>
            <a:endParaRPr lang="en-GB" sz="2800" u="sng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81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d0483d1d8_0_6"/>
          <p:cNvSpPr txBox="1"/>
          <p:nvPr/>
        </p:nvSpPr>
        <p:spPr>
          <a:xfrm>
            <a:off x="1908107" y="3105834"/>
            <a:ext cx="8064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00"/>
                </a:solidFill>
                <a:latin typeface="Lucida Sans"/>
                <a:sym typeface="Lucida Sans"/>
              </a:rPr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560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d0483d1d8_0_72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2C8585-755A-3C56-1D47-2AE524813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5" y="1532017"/>
            <a:ext cx="8186667" cy="499320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d0483d1d8_0_72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2C8585-755A-3C56-1D47-2AE524813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5" y="1532017"/>
            <a:ext cx="8186667" cy="49932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543B135-B672-63A5-2174-181152802E48}"/>
              </a:ext>
            </a:extLst>
          </p:cNvPr>
          <p:cNvSpPr txBox="1"/>
          <p:nvPr/>
        </p:nvSpPr>
        <p:spPr>
          <a:xfrm>
            <a:off x="2188500" y="5325983"/>
            <a:ext cx="79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N = 16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D2EDB-6A8B-A7F8-B5FB-BE8EDF5C9A62}"/>
              </a:ext>
            </a:extLst>
          </p:cNvPr>
          <p:cNvSpPr txBox="1"/>
          <p:nvPr/>
        </p:nvSpPr>
        <p:spPr>
          <a:xfrm>
            <a:off x="9221001" y="1879600"/>
            <a:ext cx="2235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16 artists 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: 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Top 1 : 42%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Top 4 : 73%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7C60B69-4348-59EF-9252-0A700F4B7AA1}"/>
              </a:ext>
            </a:extLst>
          </p:cNvPr>
          <p:cNvCxnSpPr/>
          <p:nvPr/>
        </p:nvCxnSpPr>
        <p:spPr>
          <a:xfrm>
            <a:off x="2167466" y="1879600"/>
            <a:ext cx="0" cy="40724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49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d0483d1d8_0_72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2C8585-755A-3C56-1D47-2AE524813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5" y="1532017"/>
            <a:ext cx="8186667" cy="49932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543B135-B672-63A5-2174-181152802E48}"/>
              </a:ext>
            </a:extLst>
          </p:cNvPr>
          <p:cNvSpPr txBox="1"/>
          <p:nvPr/>
        </p:nvSpPr>
        <p:spPr>
          <a:xfrm>
            <a:off x="5599184" y="2140410"/>
            <a:ext cx="993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N = 128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D2EDB-6A8B-A7F8-B5FB-BE8EDF5C9A62}"/>
              </a:ext>
            </a:extLst>
          </p:cNvPr>
          <p:cNvSpPr txBox="1"/>
          <p:nvPr/>
        </p:nvSpPr>
        <p:spPr>
          <a:xfrm>
            <a:off x="9221001" y="1879600"/>
            <a:ext cx="2235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16 artists 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: 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Top 1 : 42%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Top 4 : 73%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7C60B69-4348-59EF-9252-0A700F4B7AA1}"/>
              </a:ext>
            </a:extLst>
          </p:cNvPr>
          <p:cNvCxnSpPr/>
          <p:nvPr/>
        </p:nvCxnSpPr>
        <p:spPr>
          <a:xfrm>
            <a:off x="6561666" y="1861153"/>
            <a:ext cx="0" cy="40724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7A25FA4-4F37-44AB-1E73-FECDB75C98EF}"/>
              </a:ext>
            </a:extLst>
          </p:cNvPr>
          <p:cNvSpPr txBox="1"/>
          <p:nvPr/>
        </p:nvSpPr>
        <p:spPr>
          <a:xfrm>
            <a:off x="9221001" y="3897387"/>
            <a:ext cx="287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128 artists 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: 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Top 1 : 15%</a:t>
            </a:r>
          </a:p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20 times better than a random guess</a:t>
            </a:r>
          </a:p>
        </p:txBody>
      </p:sp>
    </p:spTree>
    <p:extLst>
      <p:ext uri="{BB962C8B-B14F-4D97-AF65-F5344CB8AC3E}">
        <p14:creationId xmlns:p14="http://schemas.microsoft.com/office/powerpoint/2010/main" val="2663065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d0483d1d8_0_72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2C8585-755A-3C56-1D47-2AE524813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5" y="1532017"/>
            <a:ext cx="8186667" cy="4993208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3AEFB6A-A459-8213-86AC-889821E9DCA2}"/>
              </a:ext>
            </a:extLst>
          </p:cNvPr>
          <p:cNvCxnSpPr>
            <a:cxnSpLocks/>
          </p:cNvCxnSpPr>
          <p:nvPr/>
        </p:nvCxnSpPr>
        <p:spPr>
          <a:xfrm>
            <a:off x="1347536" y="2464067"/>
            <a:ext cx="54596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46FFA61-86A7-C602-9A14-C578E93FCCE9}"/>
              </a:ext>
            </a:extLst>
          </p:cNvPr>
          <p:cNvSpPr txBox="1"/>
          <p:nvPr/>
        </p:nvSpPr>
        <p:spPr>
          <a:xfrm>
            <a:off x="5627633" y="2094735"/>
            <a:ext cx="64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95%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D2EDB-6A8B-A7F8-B5FB-BE8EDF5C9A62}"/>
              </a:ext>
            </a:extLst>
          </p:cNvPr>
          <p:cNvSpPr txBox="1"/>
          <p:nvPr/>
        </p:nvSpPr>
        <p:spPr>
          <a:xfrm>
            <a:off x="9221001" y="1879600"/>
            <a:ext cx="2235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16 artists 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: 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Top 1 : 42%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Top 4 : 73%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7A25FA4-4F37-44AB-1E73-FECDB75C98EF}"/>
              </a:ext>
            </a:extLst>
          </p:cNvPr>
          <p:cNvSpPr txBox="1"/>
          <p:nvPr/>
        </p:nvSpPr>
        <p:spPr>
          <a:xfrm>
            <a:off x="9221001" y="3897387"/>
            <a:ext cx="287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bg1"/>
                </a:solidFill>
                <a:latin typeface="Lucida Sans" panose="020B0602030504020204" pitchFamily="34" charset="0"/>
              </a:rPr>
              <a:t>128 artists </a:t>
            </a: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: </a:t>
            </a:r>
          </a:p>
          <a:p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Top 1 : 15%</a:t>
            </a:r>
          </a:p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20 times better than a random guess</a:t>
            </a:r>
          </a:p>
        </p:txBody>
      </p:sp>
    </p:spTree>
    <p:extLst>
      <p:ext uri="{BB962C8B-B14F-4D97-AF65-F5344CB8AC3E}">
        <p14:creationId xmlns:p14="http://schemas.microsoft.com/office/powerpoint/2010/main" val="231164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d0483d1d8_0_73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pic>
        <p:nvPicPr>
          <p:cNvPr id="407" name="Google Shape;407;g24d0483d1d8_0_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358" y="1434567"/>
            <a:ext cx="5703284" cy="504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963C220-A5F5-D87B-7026-110BB72E41B0}"/>
              </a:ext>
            </a:extLst>
          </p:cNvPr>
          <p:cNvSpPr txBox="1"/>
          <p:nvPr/>
        </p:nvSpPr>
        <p:spPr>
          <a:xfrm>
            <a:off x="1908107" y="3105834"/>
            <a:ext cx="80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3198452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d0483d1d8_0_73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B8B9C4D-0206-8563-2D57-889F50A1F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20520"/>
              </p:ext>
            </p:extLst>
          </p:nvPr>
        </p:nvGraphicFramePr>
        <p:xfrm>
          <a:off x="2263006" y="1536586"/>
          <a:ext cx="8128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16533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8663871"/>
                    </a:ext>
                  </a:extLst>
                </a:gridCol>
              </a:tblGrid>
              <a:tr h="327259">
                <a:tc>
                  <a:txBody>
                    <a:bodyPr/>
                    <a:lstStyle/>
                    <a:p>
                      <a:r>
                        <a:rPr lang="en-GB" dirty="0"/>
                        <a:t>Most misclassified artists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Least misclassified artists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26835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r>
                        <a:rPr lang="fr-FR" dirty="0"/>
                        <a:t>Violent Femmes, Laura </a:t>
                      </a:r>
                      <a:r>
                        <a:rPr lang="fr-FR" dirty="0" err="1"/>
                        <a:t>Marling</a:t>
                      </a:r>
                      <a:r>
                        <a:rPr lang="fr-FR" dirty="0"/>
                        <a:t>, Ed </a:t>
                      </a:r>
                      <a:r>
                        <a:rPr lang="fr-FR" dirty="0" err="1"/>
                        <a:t>Sheeran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White Band, </a:t>
                      </a:r>
                      <a:r>
                        <a:rPr lang="fr-FR" dirty="0" err="1"/>
                        <a:t>Etta</a:t>
                      </a:r>
                      <a:r>
                        <a:rPr lang="fr-FR" dirty="0"/>
                        <a:t> James Pointer Sisters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Cannibal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Corpse</a:t>
                      </a:r>
                      <a:r>
                        <a:rPr lang="fr-FR" dirty="0"/>
                        <a:t>, Steve </a:t>
                      </a:r>
                      <a:r>
                        <a:rPr lang="fr-FR" dirty="0" err="1"/>
                        <a:t>Earle</a:t>
                      </a:r>
                      <a:r>
                        <a:rPr lang="fr-FR" dirty="0"/>
                        <a:t>, Eminem, J. Cole, JPEGMAFIA, James Taylor, </a:t>
                      </a:r>
                      <a:r>
                        <a:rPr lang="fr-FR" dirty="0" err="1"/>
                        <a:t>Behemoth</a:t>
                      </a:r>
                      <a:r>
                        <a:rPr lang="fr-FR" dirty="0"/>
                        <a:t>, Freddie Gibbs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5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52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d0483d1d8_0_73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186604-18FD-1B14-AEB6-3A30E5D3AC4D}"/>
              </a:ext>
            </a:extLst>
          </p:cNvPr>
          <p:cNvSpPr txBox="1"/>
          <p:nvPr/>
        </p:nvSpPr>
        <p:spPr>
          <a:xfrm>
            <a:off x="929373" y="3987201"/>
            <a:ext cx="158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Why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31F9A7-DF4E-3CA0-A9C2-32E705094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7" r="4827" b="4960"/>
          <a:stretch/>
        </p:blipFill>
        <p:spPr>
          <a:xfrm>
            <a:off x="3849839" y="3163529"/>
            <a:ext cx="4909273" cy="3424329"/>
          </a:xfrm>
          <a:prstGeom prst="rect">
            <a:avLst/>
          </a:prstGeom>
        </p:spPr>
      </p:pic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C32A4C79-4ED8-CF3A-7766-3AE3DEC2A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36348"/>
              </p:ext>
            </p:extLst>
          </p:nvPr>
        </p:nvGraphicFramePr>
        <p:xfrm>
          <a:off x="2263006" y="1536586"/>
          <a:ext cx="8128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16533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8663871"/>
                    </a:ext>
                  </a:extLst>
                </a:gridCol>
              </a:tblGrid>
              <a:tr h="327259">
                <a:tc>
                  <a:txBody>
                    <a:bodyPr/>
                    <a:lstStyle/>
                    <a:p>
                      <a:r>
                        <a:rPr lang="en-GB" dirty="0"/>
                        <a:t>Most misclassified artists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Least misclassified artists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26835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r>
                        <a:rPr lang="fr-FR" dirty="0"/>
                        <a:t>Violent Femmes, Laura </a:t>
                      </a:r>
                      <a:r>
                        <a:rPr lang="fr-FR" dirty="0" err="1"/>
                        <a:t>Marling</a:t>
                      </a:r>
                      <a:r>
                        <a:rPr lang="fr-FR" dirty="0"/>
                        <a:t>, Ed </a:t>
                      </a:r>
                      <a:r>
                        <a:rPr lang="fr-FR" dirty="0" err="1"/>
                        <a:t>Sheeran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White Band, </a:t>
                      </a:r>
                      <a:r>
                        <a:rPr lang="fr-FR" dirty="0" err="1"/>
                        <a:t>Etta</a:t>
                      </a:r>
                      <a:r>
                        <a:rPr lang="fr-FR" dirty="0"/>
                        <a:t> James Pointer Sisters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Cannibal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Corpse</a:t>
                      </a:r>
                      <a:r>
                        <a:rPr lang="fr-FR" dirty="0"/>
                        <a:t>, Steve </a:t>
                      </a:r>
                      <a:r>
                        <a:rPr lang="fr-FR" dirty="0" err="1"/>
                        <a:t>Earle</a:t>
                      </a:r>
                      <a:r>
                        <a:rPr lang="fr-FR" dirty="0"/>
                        <a:t>, Eminem, J. Cole, JPEGMAFIA, James Taylor, </a:t>
                      </a:r>
                      <a:r>
                        <a:rPr lang="fr-FR" dirty="0" err="1"/>
                        <a:t>Behemoth</a:t>
                      </a:r>
                      <a:r>
                        <a:rPr lang="fr-FR" dirty="0"/>
                        <a:t>, Freddie Gibbs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5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541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d0483d1d8_0_73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6FF7EB8B-062D-4DCF-D91A-625A2A581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29212"/>
              </p:ext>
            </p:extLst>
          </p:nvPr>
        </p:nvGraphicFramePr>
        <p:xfrm>
          <a:off x="2263006" y="1536586"/>
          <a:ext cx="8128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16533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8663871"/>
                    </a:ext>
                  </a:extLst>
                </a:gridCol>
              </a:tblGrid>
              <a:tr h="327259">
                <a:tc>
                  <a:txBody>
                    <a:bodyPr/>
                    <a:lstStyle/>
                    <a:p>
                      <a:r>
                        <a:rPr lang="en-GB" dirty="0"/>
                        <a:t>Most misclassified artists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Least misclassified artists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26835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r>
                        <a:rPr lang="fr-FR" dirty="0"/>
                        <a:t>Violent Femmes, Laura </a:t>
                      </a:r>
                      <a:r>
                        <a:rPr lang="fr-FR" dirty="0" err="1"/>
                        <a:t>Marling</a:t>
                      </a:r>
                      <a:r>
                        <a:rPr lang="fr-FR" dirty="0"/>
                        <a:t>, Ed </a:t>
                      </a:r>
                      <a:r>
                        <a:rPr lang="fr-FR" dirty="0" err="1"/>
                        <a:t>Sheeran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White Band, </a:t>
                      </a:r>
                      <a:r>
                        <a:rPr lang="fr-FR" dirty="0" err="1"/>
                        <a:t>Etta</a:t>
                      </a:r>
                      <a:r>
                        <a:rPr lang="fr-FR" dirty="0"/>
                        <a:t> James Pointer Sisters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Cannibal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Corpse</a:t>
                      </a:r>
                      <a:r>
                        <a:rPr lang="fr-FR" dirty="0"/>
                        <a:t>, Steve </a:t>
                      </a:r>
                      <a:r>
                        <a:rPr lang="fr-FR" dirty="0" err="1"/>
                        <a:t>Earle</a:t>
                      </a:r>
                      <a:r>
                        <a:rPr lang="fr-FR" dirty="0"/>
                        <a:t>, Eminem, J. Cole, JPEGMAFIA, James Taylor, </a:t>
                      </a:r>
                      <a:r>
                        <a:rPr lang="fr-FR" dirty="0" err="1"/>
                        <a:t>Behemoth</a:t>
                      </a:r>
                      <a:r>
                        <a:rPr lang="fr-FR" dirty="0"/>
                        <a:t>, Freddie Gibbs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53276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2186604-18FD-1B14-AEB6-3A30E5D3AC4D}"/>
              </a:ext>
            </a:extLst>
          </p:cNvPr>
          <p:cNvSpPr txBox="1"/>
          <p:nvPr/>
        </p:nvSpPr>
        <p:spPr>
          <a:xfrm>
            <a:off x="929373" y="3987201"/>
            <a:ext cx="158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  <a:latin typeface="Lucida Sans" panose="020B0602030504020204" pitchFamily="34" charset="0"/>
              </a:rPr>
              <a:t>Why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F500F6-1EA2-9B2B-EA94-AFB0DC29F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78" y="3153356"/>
            <a:ext cx="4667534" cy="35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29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d0483d1d8_0_73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B8B9C4D-0206-8563-2D57-889F50A1F04E}"/>
              </a:ext>
            </a:extLst>
          </p:cNvPr>
          <p:cNvGraphicFramePr>
            <a:graphicFrameLocks noGrp="1"/>
          </p:cNvGraphicFramePr>
          <p:nvPr/>
        </p:nvGraphicFramePr>
        <p:xfrm>
          <a:off x="2263006" y="1536586"/>
          <a:ext cx="8128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16533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8663871"/>
                    </a:ext>
                  </a:extLst>
                </a:gridCol>
              </a:tblGrid>
              <a:tr h="327259">
                <a:tc>
                  <a:txBody>
                    <a:bodyPr/>
                    <a:lstStyle/>
                    <a:p>
                      <a:r>
                        <a:rPr lang="en-GB" dirty="0"/>
                        <a:t>Most misclassified artists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Least misclassified artists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26835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r>
                        <a:rPr lang="fr-FR" dirty="0"/>
                        <a:t>Violent Femmes, Laura </a:t>
                      </a:r>
                      <a:r>
                        <a:rPr lang="fr-FR" dirty="0" err="1"/>
                        <a:t>Marling</a:t>
                      </a:r>
                      <a:r>
                        <a:rPr lang="fr-FR" dirty="0"/>
                        <a:t>, Ed </a:t>
                      </a:r>
                      <a:r>
                        <a:rPr lang="fr-FR" dirty="0" err="1"/>
                        <a:t>Sheeran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White Band, </a:t>
                      </a:r>
                      <a:r>
                        <a:rPr lang="fr-FR" dirty="0" err="1"/>
                        <a:t>Etta</a:t>
                      </a:r>
                      <a:r>
                        <a:rPr lang="fr-FR" dirty="0"/>
                        <a:t> James Pointer Sisters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Cannibal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Corpse</a:t>
                      </a:r>
                      <a:r>
                        <a:rPr lang="fr-FR" dirty="0"/>
                        <a:t>, Steve </a:t>
                      </a:r>
                      <a:r>
                        <a:rPr lang="fr-FR" dirty="0" err="1"/>
                        <a:t>Earle</a:t>
                      </a:r>
                      <a:r>
                        <a:rPr lang="fr-FR" dirty="0"/>
                        <a:t>, Eminem, J. Cole, JPEGMAFIA, James Taylor, </a:t>
                      </a:r>
                      <a:r>
                        <a:rPr lang="fr-FR" dirty="0" err="1"/>
                        <a:t>Behemoth</a:t>
                      </a:r>
                      <a:r>
                        <a:rPr lang="fr-FR" dirty="0"/>
                        <a:t>, Freddie Gibbs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53276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717E45F9-205F-4B6A-53AA-4F0506439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9" y="3199138"/>
            <a:ext cx="5480503" cy="32401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BC9BB2-A6FF-8B14-4EF9-7F094BB75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47" y="3175054"/>
            <a:ext cx="5362915" cy="32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8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d0483d1d8_0_732"/>
          <p:cNvSpPr txBox="1"/>
          <p:nvPr/>
        </p:nvSpPr>
        <p:spPr>
          <a:xfrm>
            <a:off x="474312" y="71106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/>
                <a:ea typeface="Lucida Sans"/>
                <a:cs typeface="Lucida Sans"/>
                <a:sym typeface="Lucida Sans"/>
              </a:rPr>
              <a:t>RESULTS</a:t>
            </a:r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39A0E1-DFF1-8704-5678-ECB12FE8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08" y="1357565"/>
            <a:ext cx="5462263" cy="52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7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D1483D-D72C-9A09-EFE9-C6CCB423EF45}"/>
              </a:ext>
            </a:extLst>
          </p:cNvPr>
          <p:cNvSpPr txBox="1"/>
          <p:nvPr/>
        </p:nvSpPr>
        <p:spPr>
          <a:xfrm>
            <a:off x="755730" y="2769211"/>
            <a:ext cx="4241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We've got...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Foreign policy 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Sans" panose="020B0602030504020204" pitchFamily="34" charset="0"/>
              </a:rPr>
              <a:t>[x3</a:t>
            </a:r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Sans" panose="020B0602030504020204" pitchFamily="34" charset="0"/>
              </a:rPr>
              <a:t>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3CF892-853E-A562-DCE5-BC69A198F9F4}"/>
              </a:ext>
            </a:extLst>
          </p:cNvPr>
          <p:cNvSpPr txBox="1"/>
          <p:nvPr/>
        </p:nvSpPr>
        <p:spPr>
          <a:xfrm>
            <a:off x="6990744" y="2769211"/>
            <a:ext cx="42418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We've got...</a:t>
            </a:r>
          </a:p>
          <a:p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Foreign policy </a:t>
            </a:r>
          </a:p>
          <a:p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Foreign policy </a:t>
            </a:r>
          </a:p>
          <a:p>
            <a:r>
              <a:rPr kumimoji="0" lang="en-US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Foreign policy 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7EC02C8E-AC4E-54C7-F5DD-2BEA7F953FBA}"/>
              </a:ext>
            </a:extLst>
          </p:cNvPr>
          <p:cNvSpPr/>
          <p:nvPr/>
        </p:nvSpPr>
        <p:spPr>
          <a:xfrm rot="16200000">
            <a:off x="5557257" y="3654134"/>
            <a:ext cx="873760" cy="140208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A06BC7-AA60-F7AE-7F27-67C3A156A7F2}"/>
              </a:ext>
            </a:extLst>
          </p:cNvPr>
          <p:cNvSpPr txBox="1"/>
          <p:nvPr/>
        </p:nvSpPr>
        <p:spPr>
          <a:xfrm>
            <a:off x="755730" y="3776391"/>
            <a:ext cx="42418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Sans" panose="020B0602030504020204" pitchFamily="34" charset="0"/>
              </a:rPr>
              <a:t>[2x:]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I miss you when the lights go out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It illuminates all of my doubts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Pull me in, hold me tight, don't let go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Baby, give me light</a:t>
            </a:r>
            <a:endParaRPr lang="en-GB" sz="1600" dirty="0"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706CF1A-3413-6286-2C01-1E9D04EC917E}"/>
              </a:ext>
            </a:extLst>
          </p:cNvPr>
          <p:cNvSpPr txBox="1"/>
          <p:nvPr/>
        </p:nvSpPr>
        <p:spPr>
          <a:xfrm>
            <a:off x="6990744" y="3876418"/>
            <a:ext cx="42418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" panose="020B0602030504020204" pitchFamily="34" charset="0"/>
              </a:rPr>
              <a:t>I miss you when the lights go out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It illuminates all of my doubts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Pull me in, hold me tight, don't let go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Baby, give me light</a:t>
            </a:r>
          </a:p>
          <a:p>
            <a:endParaRPr lang="en-US" sz="1400" dirty="0">
              <a:latin typeface="Lucida Sans" panose="020B0602030504020204" pitchFamily="34" charset="0"/>
            </a:endParaRPr>
          </a:p>
          <a:p>
            <a:r>
              <a:rPr lang="en-US" sz="1400" dirty="0">
                <a:latin typeface="Lucida Sans" panose="020B0602030504020204" pitchFamily="34" charset="0"/>
              </a:rPr>
              <a:t>I miss you when the lights go out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It illuminates all of my doubts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Pull me in, hold me tight, don't let go</a:t>
            </a:r>
          </a:p>
          <a:p>
            <a:r>
              <a:rPr lang="en-US" sz="1400" dirty="0">
                <a:latin typeface="Lucida Sans" panose="020B0602030504020204" pitchFamily="34" charset="0"/>
              </a:rPr>
              <a:t>Baby, give me light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E1E1A2-D892-635F-9795-7308187A310C}"/>
              </a:ext>
            </a:extLst>
          </p:cNvPr>
          <p:cNvSpPr txBox="1"/>
          <p:nvPr/>
        </p:nvSpPr>
        <p:spPr>
          <a:xfrm>
            <a:off x="755730" y="5593824"/>
            <a:ext cx="4241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Sans" panose="020B0602030504020204" pitchFamily="34" charset="0"/>
              </a:rPr>
              <a:t>[Ed Sheeran (Leto):]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We'll go all night</a:t>
            </a:r>
          </a:p>
          <a:p>
            <a:r>
              <a:rPr lang="en-US" sz="1600" dirty="0">
                <a:latin typeface="Lucida Sans" panose="020B0602030504020204" pitchFamily="34" charset="0"/>
              </a:rPr>
              <a:t>Two-</a:t>
            </a:r>
            <a:r>
              <a:rPr lang="en-US" sz="1600" dirty="0" err="1">
                <a:latin typeface="Lucida Sans" panose="020B0602030504020204" pitchFamily="34" charset="0"/>
              </a:rPr>
              <a:t>steppin</a:t>
            </a:r>
            <a:r>
              <a:rPr lang="en-US" sz="1600" dirty="0">
                <a:latin typeface="Lucida Sans" panose="020B0602030504020204" pitchFamily="34" charset="0"/>
              </a:rPr>
              <a:t>' with the woman I love</a:t>
            </a:r>
            <a:endParaRPr lang="en-GB" sz="1600" dirty="0">
              <a:latin typeface="Lucida Sans" panose="020B0602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175926-B021-7892-033F-170448892373}"/>
              </a:ext>
            </a:extLst>
          </p:cNvPr>
          <p:cNvSpPr txBox="1"/>
          <p:nvPr/>
        </p:nvSpPr>
        <p:spPr>
          <a:xfrm>
            <a:off x="6990744" y="6086267"/>
            <a:ext cx="4241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Lucida Sans" panose="020B0602030504020204" pitchFamily="34" charset="0"/>
              </a:rPr>
              <a:t>SONG DISCARDED</a:t>
            </a:r>
            <a:endParaRPr lang="en-GB" sz="1600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7C8FE9-7422-D456-2356-BAB23EAE2295}"/>
              </a:ext>
            </a:extLst>
          </p:cNvPr>
          <p:cNvSpPr txBox="1"/>
          <p:nvPr/>
        </p:nvSpPr>
        <p:spPr>
          <a:xfrm>
            <a:off x="3684409" y="1727546"/>
            <a:ext cx="5074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1) “Computer friendly” data</a:t>
            </a:r>
          </a:p>
        </p:txBody>
      </p:sp>
    </p:spTree>
    <p:extLst>
      <p:ext uri="{BB962C8B-B14F-4D97-AF65-F5344CB8AC3E}">
        <p14:creationId xmlns:p14="http://schemas.microsoft.com/office/powerpoint/2010/main" val="209113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D1483D-D72C-9A09-EFE9-C6CCB423EF45}"/>
              </a:ext>
            </a:extLst>
          </p:cNvPr>
          <p:cNvSpPr txBox="1"/>
          <p:nvPr/>
        </p:nvSpPr>
        <p:spPr>
          <a:xfrm>
            <a:off x="1391397" y="2473080"/>
            <a:ext cx="2671613" cy="39395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Hoo-haa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Am I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losing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Hoo-haa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Am I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losing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I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saw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yesterday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You're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up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with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someone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new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things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people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say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Oh, tell me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they're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not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Is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she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just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friend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this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the end?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Oh,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what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will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I do?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Am I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losing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Hoo-haa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Am I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losing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It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hurts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to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realize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I'm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not 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only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Are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telling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lies?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Am I a figure of fun?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I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still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got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my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pride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tears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I must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hide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Oh,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what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will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I do?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Am I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losing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Lucida Sans" panose="020B0602030504020204" pitchFamily="34" charset="0"/>
              </a:rPr>
              <a:t>?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3CF892-853E-A562-DCE5-BC69A198F9F4}"/>
              </a:ext>
            </a:extLst>
          </p:cNvPr>
          <p:cNvSpPr txBox="1"/>
          <p:nvPr/>
        </p:nvSpPr>
        <p:spPr>
          <a:xfrm>
            <a:off x="7021316" y="3396408"/>
            <a:ext cx="4886960" cy="20928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[['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hoohaa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am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'i', 'lose',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hoohaa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am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'i', 'lose',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['i',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saw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yesterday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["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you'r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", 'up',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with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someon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'new'], ['the',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thing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peopl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say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['oh', 'tell', 'me', "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they'r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", 'not',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true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is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she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just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'a',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friend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['or',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is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thi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'the', 'end'], ['oh',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what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will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'i', 'do'],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am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'i', 'lose',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hoohaa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am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'i', 'lose',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it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hurt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'to',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realiz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["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i'm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", 'not', 'the',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onli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'one'], ['are',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'tell', 'lie'],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am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'i', 'a',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figur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'of', 'fun'], ['i',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still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got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my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'pride'], ['the',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tear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'i', 'must',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hide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'], ['oh',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what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will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'i', 'do'], ['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am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', 'i', 'lose', '</a:t>
            </a:r>
            <a:r>
              <a:rPr kumimoji="0" lang="fr-FR" altLang="fr-F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you</a:t>
            </a:r>
            <a:r>
              <a:rPr kumimoji="0" lang="fr-FR" altLang="fr-F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’]]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7EC02C8E-AC4E-54C7-F5DD-2BEA7F953FBA}"/>
              </a:ext>
            </a:extLst>
          </p:cNvPr>
          <p:cNvSpPr/>
          <p:nvPr/>
        </p:nvSpPr>
        <p:spPr>
          <a:xfrm rot="16200000">
            <a:off x="5114908" y="3359472"/>
            <a:ext cx="873760" cy="218600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84552" y="1727576"/>
            <a:ext cx="668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2) Tokenization  + stemming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3) Cleaning the dataset 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7A4CC8-743E-CE5A-2967-2DCA50A3BDB3}"/>
              </a:ext>
            </a:extLst>
          </p:cNvPr>
          <p:cNvSpPr txBox="1"/>
          <p:nvPr/>
        </p:nvSpPr>
        <p:spPr>
          <a:xfrm>
            <a:off x="474312" y="2671899"/>
            <a:ext cx="7416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Duplicates : same title + same artist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Covers : same title + different artist + more than 80% of similarity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Intros and outros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Songs too short (&lt;50 words)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Artists with not enough data </a:t>
            </a:r>
            <a:b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(&lt;90 songs)</a:t>
            </a:r>
          </a:p>
        </p:txBody>
      </p:sp>
    </p:spTree>
    <p:extLst>
      <p:ext uri="{BB962C8B-B14F-4D97-AF65-F5344CB8AC3E}">
        <p14:creationId xmlns:p14="http://schemas.microsoft.com/office/powerpoint/2010/main" val="250966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D8E45C5-2794-756C-CA19-4B2F4E551847}"/>
              </a:ext>
            </a:extLst>
          </p:cNvPr>
          <p:cNvSpPr txBox="1"/>
          <p:nvPr/>
        </p:nvSpPr>
        <p:spPr>
          <a:xfrm>
            <a:off x="474312" y="711065"/>
            <a:ext cx="8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FF00"/>
                </a:solidFill>
                <a:latin typeface="Lucida Sans" panose="020B0602030504020204" pitchFamily="34" charset="0"/>
              </a:rPr>
              <a:t>PRE-PROCESSING THE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F2A9BC-6DAA-344E-F461-FF935249C3AB}"/>
              </a:ext>
            </a:extLst>
          </p:cNvPr>
          <p:cNvSpPr txBox="1"/>
          <p:nvPr/>
        </p:nvSpPr>
        <p:spPr>
          <a:xfrm>
            <a:off x="2755878" y="1754222"/>
            <a:ext cx="668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3) Cleaning the dataset 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8C4B81-F9C9-31B3-EE60-91661079289B}"/>
              </a:ext>
            </a:extLst>
          </p:cNvPr>
          <p:cNvSpPr txBox="1"/>
          <p:nvPr/>
        </p:nvSpPr>
        <p:spPr>
          <a:xfrm>
            <a:off x="474312" y="2662274"/>
            <a:ext cx="7416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Duplicates : same title + same artist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Covers : same title + different artist + more than 80% of similarity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Intros and outros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Songs too short (&lt;50 words)</a:t>
            </a: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Artists with not enough data </a:t>
            </a:r>
            <a:b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Lucida Sans" panose="020B0602030504020204" pitchFamily="34" charset="0"/>
              </a:rPr>
              <a:t>(&lt;90 songs)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2DB49D2-B83B-B2F1-3564-20ABC52B4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655" y="4739130"/>
            <a:ext cx="5000933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Number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 of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songs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 : 19329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Number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 of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artists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 : 133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Average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number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 of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songs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 per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artist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" panose="020B0602030504020204" pitchFamily="34" charset="0"/>
              </a:rPr>
              <a:t> : 145 </a:t>
            </a:r>
          </a:p>
        </p:txBody>
      </p:sp>
    </p:spTree>
    <p:extLst>
      <p:ext uri="{BB962C8B-B14F-4D97-AF65-F5344CB8AC3E}">
        <p14:creationId xmlns:p14="http://schemas.microsoft.com/office/powerpoint/2010/main" val="3638545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2100</Words>
  <Application>Microsoft Office PowerPoint</Application>
  <PresentationFormat>Grand écran</PresentationFormat>
  <Paragraphs>441</Paragraphs>
  <Slides>54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Lucida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Antonia Baies</dc:creator>
  <cp:lastModifiedBy>Antonia Baies</cp:lastModifiedBy>
  <cp:revision>42</cp:revision>
  <dcterms:created xsi:type="dcterms:W3CDTF">2023-05-27T14:58:51Z</dcterms:created>
  <dcterms:modified xsi:type="dcterms:W3CDTF">2023-06-02T12:59:56Z</dcterms:modified>
</cp:coreProperties>
</file>