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oboto"/>
      <p:regular r:id="rId14"/>
      <p:bold r:id="rId15"/>
      <p:italic r:id="rId16"/>
      <p:boldItalic r:id="rId17"/>
    </p:embeddedFont>
    <p:embeddedFont>
      <p:font typeface="Montserrat"/>
      <p:regular r:id="rId18"/>
      <p:bold r:id="rId19"/>
      <p:italic r:id="rId20"/>
      <p:boldItalic r:id="rId21"/>
    </p:embeddedFont>
    <p:embeddedFont>
      <p:font typeface="Arv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Arvo-regular.fntdata"/><Relationship Id="rId21" Type="http://schemas.openxmlformats.org/officeDocument/2006/relationships/font" Target="fonts/Montserrat-boldItalic.fntdata"/><Relationship Id="rId24" Type="http://schemas.openxmlformats.org/officeDocument/2006/relationships/font" Target="fonts/Arvo-italic.fntdata"/><Relationship Id="rId23" Type="http://schemas.openxmlformats.org/officeDocument/2006/relationships/font" Target="fonts/Arv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Arv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notes for who does what right here. This should be finished and good to go by Thursday at 9 P.M.</a:t>
            </a:r>
            <a:br>
              <a:rPr lang="en"/>
            </a:br>
            <a:r>
              <a:rPr lang="en"/>
              <a:t>Adam - 1. Tell Colin what Demo should include. </a:t>
            </a:r>
            <a:br>
              <a:rPr lang="en"/>
            </a:br>
            <a:r>
              <a:rPr lang="en"/>
              <a:t>Colin - 1. Make Demo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74a859f1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74a859f1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74a859f1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74a859f1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69ff363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69ff363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I’ll take care of polishing this slide -Colin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69ff363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69ff363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74a859f1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74a859f1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Pretty this up so it looks nice and presentable - Colin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74a859f1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74a859f1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74a859f1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74a859f1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Feel free to add here…this is by no means a final list.  I just wanted to contribute </a:t>
            </a:r>
            <a:r>
              <a:rPr lang="en"/>
              <a:t>something</a:t>
            </a:r>
            <a:r>
              <a:rPr lang="en"/>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74a2c8e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74a2c8e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 specific! If you mention another feature describe why that features is necessary, or what problem it solves. If you mention changing the UI mention specific technologies, or libraries you will use to do that. If you mention a technology, or feature you don’t know yet tell them how you plan on learning it.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 name="Shape 8"/>
        <p:cNvGrpSpPr/>
        <p:nvPr/>
      </p:nvGrpSpPr>
      <p:grpSpPr>
        <a:xfrm>
          <a:off x="0" y="0"/>
          <a:ext cx="0" cy="0"/>
          <a:chOff x="0" y="0"/>
          <a:chExt cx="0" cy="0"/>
        </a:xfrm>
      </p:grpSpPr>
      <p:pic>
        <p:nvPicPr>
          <p:cNvPr descr="LaunchCode_white.png" id="9" name="Google Shape;9;p2"/>
          <p:cNvPicPr preferRelativeResize="0"/>
          <p:nvPr/>
        </p:nvPicPr>
        <p:blipFill>
          <a:blip r:embed="rId2">
            <a:alphaModFix/>
          </a:blip>
          <a:stretch>
            <a:fillRect/>
          </a:stretch>
        </p:blipFill>
        <p:spPr>
          <a:xfrm>
            <a:off x="1152388" y="1135851"/>
            <a:ext cx="6839224" cy="14960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48" name="Shape 4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bg>
      <p:bgPr>
        <a:solidFill>
          <a:schemeClr val="accent4"/>
        </a:solidFill>
      </p:bgPr>
    </p:bg>
    <p:spTree>
      <p:nvGrpSpPr>
        <p:cNvPr id="49" name="Shape 49"/>
        <p:cNvGrpSpPr/>
        <p:nvPr/>
      </p:nvGrpSpPr>
      <p:grpSpPr>
        <a:xfrm>
          <a:off x="0" y="0"/>
          <a:ext cx="0" cy="0"/>
          <a:chOff x="0" y="0"/>
          <a:chExt cx="0" cy="0"/>
        </a:xfrm>
      </p:grpSpPr>
      <p:pic>
        <p:nvPicPr>
          <p:cNvPr descr="LaunchCode_rocketline_gray.png" id="50" name="Google Shape;50;p12"/>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1" name="Shape 51"/>
        <p:cNvGrpSpPr/>
        <p:nvPr/>
      </p:nvGrpSpPr>
      <p:grpSpPr>
        <a:xfrm>
          <a:off x="0" y="0"/>
          <a:ext cx="0" cy="0"/>
          <a:chOff x="0" y="0"/>
          <a:chExt cx="0" cy="0"/>
        </a:xfrm>
      </p:grpSpPr>
      <p:sp>
        <p:nvSpPr>
          <p:cNvPr id="52" name="Google Shape;52;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3" name="Google Shape;53;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4" name="Google Shape;5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0" name="Shape 10"/>
        <p:cNvGrpSpPr/>
        <p:nvPr/>
      </p:nvGrpSpPr>
      <p:grpSpPr>
        <a:xfrm>
          <a:off x="0" y="0"/>
          <a:ext cx="0" cy="0"/>
          <a:chOff x="0" y="0"/>
          <a:chExt cx="0" cy="0"/>
        </a:xfrm>
      </p:grpSpPr>
      <p:sp>
        <p:nvSpPr>
          <p:cNvPr id="11" name="Google Shape;11;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Font typeface="Montserrat"/>
              <a:buNone/>
              <a:defRPr b="1" sz="4200">
                <a:latin typeface="Montserrat"/>
                <a:ea typeface="Montserrat"/>
                <a:cs typeface="Montserrat"/>
                <a:sym typeface="Montserrat"/>
              </a:defRPr>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pic>
        <p:nvPicPr>
          <p:cNvPr descr="LaunchCode_rocketline_gray.png" id="12" name="Google Shape;12;p3"/>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p:nvPr/>
        </p:nvSpPr>
        <p:spPr>
          <a:xfrm flipH="1" rot="10800000">
            <a:off x="0" y="1686000"/>
            <a:ext cx="9144000" cy="3457500"/>
          </a:xfrm>
          <a:prstGeom prst="rect">
            <a:avLst/>
          </a:prstGeom>
          <a:solidFill>
            <a:srgbClr val="354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4"/>
          <p:cNvSpPr txBox="1"/>
          <p:nvPr>
            <p:ph type="title"/>
          </p:nvPr>
        </p:nvSpPr>
        <p:spPr>
          <a:xfrm>
            <a:off x="471900" y="738725"/>
            <a:ext cx="8222100" cy="13275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6" name="Google Shape;16;p4"/>
          <p:cNvSpPr txBox="1"/>
          <p:nvPr>
            <p:ph idx="1" type="body"/>
          </p:nvPr>
        </p:nvSpPr>
        <p:spPr>
          <a:xfrm>
            <a:off x="471900" y="2226650"/>
            <a:ext cx="8222100" cy="24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rgbClr val="FFFFFF"/>
              </a:buClr>
              <a:buSzPts val="1800"/>
              <a:buChar char="●"/>
              <a:defRPr>
                <a:solidFill>
                  <a:srgbClr val="FFFFFF"/>
                </a:solidFill>
              </a:defRPr>
            </a:lvl1pPr>
            <a:lvl2pPr indent="-317500" lvl="1" marL="914400">
              <a:spcBef>
                <a:spcPts val="1600"/>
              </a:spcBef>
              <a:spcAft>
                <a:spcPts val="0"/>
              </a:spcAft>
              <a:buClr>
                <a:srgbClr val="FFFFFF"/>
              </a:buClr>
              <a:buSzPts val="1400"/>
              <a:buChar char="○"/>
              <a:defRPr>
                <a:solidFill>
                  <a:srgbClr val="FFFFFF"/>
                </a:solidFill>
              </a:defRPr>
            </a:lvl2pPr>
            <a:lvl3pPr indent="-317500" lvl="2" marL="1371600">
              <a:spcBef>
                <a:spcPts val="1600"/>
              </a:spcBef>
              <a:spcAft>
                <a:spcPts val="0"/>
              </a:spcAft>
              <a:buClr>
                <a:srgbClr val="FFFFFF"/>
              </a:buClr>
              <a:buSzPts val="1400"/>
              <a:buChar char="■"/>
              <a:defRPr>
                <a:solidFill>
                  <a:srgbClr val="FFFFFF"/>
                </a:solidFill>
              </a:defRPr>
            </a:lvl3pPr>
            <a:lvl4pPr indent="-317500" lvl="3" marL="1828800">
              <a:spcBef>
                <a:spcPts val="1600"/>
              </a:spcBef>
              <a:spcAft>
                <a:spcPts val="0"/>
              </a:spcAft>
              <a:buClr>
                <a:srgbClr val="FFFFFF"/>
              </a:buClr>
              <a:buSzPts val="1400"/>
              <a:buChar char="●"/>
              <a:defRPr>
                <a:solidFill>
                  <a:srgbClr val="FFFFFF"/>
                </a:solidFill>
              </a:defRPr>
            </a:lvl4pPr>
            <a:lvl5pPr indent="-317500" lvl="4" marL="2286000">
              <a:spcBef>
                <a:spcPts val="1600"/>
              </a:spcBef>
              <a:spcAft>
                <a:spcPts val="0"/>
              </a:spcAft>
              <a:buClr>
                <a:srgbClr val="FFFFFF"/>
              </a:buClr>
              <a:buSzPts val="1400"/>
              <a:buChar char="○"/>
              <a:defRPr>
                <a:solidFill>
                  <a:srgbClr val="FFFFFF"/>
                </a:solidFill>
              </a:defRPr>
            </a:lvl5pPr>
            <a:lvl6pPr indent="-317500" lvl="5" marL="2743200">
              <a:spcBef>
                <a:spcPts val="1600"/>
              </a:spcBef>
              <a:spcAft>
                <a:spcPts val="0"/>
              </a:spcAft>
              <a:buClr>
                <a:srgbClr val="FFFFFF"/>
              </a:buClr>
              <a:buSzPts val="1400"/>
              <a:buChar char="■"/>
              <a:defRPr>
                <a:solidFill>
                  <a:srgbClr val="FFFFFF"/>
                </a:solidFill>
              </a:defRPr>
            </a:lvl6pPr>
            <a:lvl7pPr indent="-317500" lvl="6" marL="3200400">
              <a:spcBef>
                <a:spcPts val="1600"/>
              </a:spcBef>
              <a:spcAft>
                <a:spcPts val="0"/>
              </a:spcAft>
              <a:buClr>
                <a:srgbClr val="FFFFFF"/>
              </a:buClr>
              <a:buSzPts val="1400"/>
              <a:buChar char="●"/>
              <a:defRPr>
                <a:solidFill>
                  <a:srgbClr val="FFFFFF"/>
                </a:solidFill>
              </a:defRPr>
            </a:lvl7pPr>
            <a:lvl8pPr indent="-317500" lvl="7" marL="3657600">
              <a:spcBef>
                <a:spcPts val="1600"/>
              </a:spcBef>
              <a:spcAft>
                <a:spcPts val="0"/>
              </a:spcAft>
              <a:buClr>
                <a:srgbClr val="FFFFFF"/>
              </a:buClr>
              <a:buSzPts val="1400"/>
              <a:buChar char="○"/>
              <a:defRPr>
                <a:solidFill>
                  <a:srgbClr val="FFFFFF"/>
                </a:solidFill>
              </a:defRPr>
            </a:lvl8pPr>
            <a:lvl9pPr indent="-317500" lvl="8" marL="4114800">
              <a:spcBef>
                <a:spcPts val="1600"/>
              </a:spcBef>
              <a:spcAft>
                <a:spcPts val="1600"/>
              </a:spcAft>
              <a:buClr>
                <a:srgbClr val="FFFFFF"/>
              </a:buClr>
              <a:buSzPts val="1400"/>
              <a:buChar char="■"/>
              <a:defRPr>
                <a:solidFill>
                  <a:srgbClr val="FFFFFF"/>
                </a:solidFill>
              </a:defRPr>
            </a:lvl9pPr>
          </a:lstStyle>
          <a:p/>
        </p:txBody>
      </p:sp>
      <p:pic>
        <p:nvPicPr>
          <p:cNvPr descr="LaunchCode_rocketline_gray.png" id="17" name="Google Shape;17;p4"/>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p:nvPr/>
        </p:nvSpPr>
        <p:spPr>
          <a:xfrm flipH="1" rot="10800000">
            <a:off x="0" y="1686000"/>
            <a:ext cx="9144000" cy="3457500"/>
          </a:xfrm>
          <a:prstGeom prst="rect">
            <a:avLst/>
          </a:prstGeom>
          <a:solidFill>
            <a:srgbClr val="354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Clr>
                <a:srgbClr val="5B93CE"/>
              </a:buClr>
              <a:buSzPts val="3200"/>
              <a:buNone/>
              <a:defRPr>
                <a:solidFill>
                  <a:srgbClr val="5B93CE"/>
                </a:solidFill>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2" name="Google Shape;22;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pic>
        <p:nvPicPr>
          <p:cNvPr descr="LaunchCode_rocketline_gray.png" id="23" name="Google Shape;23;p5"/>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p:nvPr/>
        </p:nvSpPr>
        <p:spPr>
          <a:xfrm flipH="1" rot="10800000">
            <a:off x="0" y="656400"/>
            <a:ext cx="9144000" cy="4487100"/>
          </a:xfrm>
          <a:prstGeom prst="rect">
            <a:avLst/>
          </a:prstGeom>
          <a:solidFill>
            <a:srgbClr val="354A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pic>
        <p:nvPicPr>
          <p:cNvPr descr="LaunchCode_rocketline_gray.png" id="27" name="Google Shape;27;p6"/>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pic>
        <p:nvPicPr>
          <p:cNvPr descr="LaunchCode_rocketline_gray.png" id="33" name="Google Shape;33;p7"/>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pic>
        <p:nvPicPr>
          <p:cNvPr descr="LaunchCode_rocketline_gray.png" id="36" name="Google Shape;36;p8"/>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354A5F"/>
              </a:buClr>
              <a:buSzPts val="4200"/>
              <a:buNone/>
              <a:defRPr sz="4200">
                <a:solidFill>
                  <a:srgbClr val="354A5F"/>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1" name="Google Shape;41;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547899"/>
              </a:buClr>
              <a:buSzPts val="2100"/>
              <a:buNone/>
              <a:defRPr sz="2100">
                <a:solidFill>
                  <a:srgbClr val="547899"/>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rgbClr val="CCCCCC"/>
              </a:buClr>
              <a:buSzPts val="1800"/>
              <a:buChar char="●"/>
              <a:defRPr>
                <a:solidFill>
                  <a:srgbClr val="CCCCCC"/>
                </a:solidFill>
              </a:defRPr>
            </a:lvl1pPr>
            <a:lvl2pPr indent="-317500" lvl="1" marL="914400">
              <a:spcBef>
                <a:spcPts val="1600"/>
              </a:spcBef>
              <a:spcAft>
                <a:spcPts val="0"/>
              </a:spcAft>
              <a:buClr>
                <a:srgbClr val="CCCCCC"/>
              </a:buClr>
              <a:buSzPts val="1400"/>
              <a:buChar char="○"/>
              <a:defRPr>
                <a:solidFill>
                  <a:srgbClr val="CCCCCC"/>
                </a:solidFill>
              </a:defRPr>
            </a:lvl2pPr>
            <a:lvl3pPr indent="-317500" lvl="2" marL="1371600">
              <a:spcBef>
                <a:spcPts val="1600"/>
              </a:spcBef>
              <a:spcAft>
                <a:spcPts val="0"/>
              </a:spcAft>
              <a:buClr>
                <a:srgbClr val="CCCCCC"/>
              </a:buClr>
              <a:buSzPts val="1400"/>
              <a:buChar char="■"/>
              <a:defRPr>
                <a:solidFill>
                  <a:srgbClr val="CCCCCC"/>
                </a:solidFill>
              </a:defRPr>
            </a:lvl3pPr>
            <a:lvl4pPr indent="-317500" lvl="3" marL="1828800">
              <a:spcBef>
                <a:spcPts val="1600"/>
              </a:spcBef>
              <a:spcAft>
                <a:spcPts val="0"/>
              </a:spcAft>
              <a:buClr>
                <a:srgbClr val="CCCCCC"/>
              </a:buClr>
              <a:buSzPts val="1400"/>
              <a:buChar char="●"/>
              <a:defRPr>
                <a:solidFill>
                  <a:srgbClr val="CCCCCC"/>
                </a:solidFill>
              </a:defRPr>
            </a:lvl4pPr>
            <a:lvl5pPr indent="-317500" lvl="4" marL="2286000">
              <a:spcBef>
                <a:spcPts val="1600"/>
              </a:spcBef>
              <a:spcAft>
                <a:spcPts val="0"/>
              </a:spcAft>
              <a:buClr>
                <a:srgbClr val="CCCCCC"/>
              </a:buClr>
              <a:buSzPts val="1400"/>
              <a:buChar char="○"/>
              <a:defRPr>
                <a:solidFill>
                  <a:srgbClr val="CCCCCC"/>
                </a:solidFill>
              </a:defRPr>
            </a:lvl5pPr>
            <a:lvl6pPr indent="-317500" lvl="5" marL="2743200">
              <a:spcBef>
                <a:spcPts val="1600"/>
              </a:spcBef>
              <a:spcAft>
                <a:spcPts val="0"/>
              </a:spcAft>
              <a:buClr>
                <a:srgbClr val="CCCCCC"/>
              </a:buClr>
              <a:buSzPts val="1400"/>
              <a:buChar char="■"/>
              <a:defRPr>
                <a:solidFill>
                  <a:srgbClr val="CCCCCC"/>
                </a:solidFill>
              </a:defRPr>
            </a:lvl6pPr>
            <a:lvl7pPr indent="-317500" lvl="6" marL="3200400">
              <a:spcBef>
                <a:spcPts val="1600"/>
              </a:spcBef>
              <a:spcAft>
                <a:spcPts val="0"/>
              </a:spcAft>
              <a:buClr>
                <a:srgbClr val="CCCCCC"/>
              </a:buClr>
              <a:buSzPts val="1400"/>
              <a:buChar char="●"/>
              <a:defRPr>
                <a:solidFill>
                  <a:srgbClr val="CCCCCC"/>
                </a:solidFill>
              </a:defRPr>
            </a:lvl7pPr>
            <a:lvl8pPr indent="-317500" lvl="7" marL="3657600">
              <a:spcBef>
                <a:spcPts val="1600"/>
              </a:spcBef>
              <a:spcAft>
                <a:spcPts val="0"/>
              </a:spcAft>
              <a:buClr>
                <a:srgbClr val="CCCCCC"/>
              </a:buClr>
              <a:buSzPts val="1400"/>
              <a:buChar char="○"/>
              <a:defRPr>
                <a:solidFill>
                  <a:srgbClr val="CCCCCC"/>
                </a:solidFill>
              </a:defRPr>
            </a:lvl8pPr>
            <a:lvl9pPr indent="-317500" lvl="8" marL="4114800">
              <a:spcBef>
                <a:spcPts val="1600"/>
              </a:spcBef>
              <a:spcAft>
                <a:spcPts val="1600"/>
              </a:spcAft>
              <a:buClr>
                <a:srgbClr val="CCCCCC"/>
              </a:buClr>
              <a:buSzPts val="1400"/>
              <a:buChar char="■"/>
              <a:defRPr>
                <a:solidFill>
                  <a:srgbClr val="CCCCCC"/>
                </a:solidFill>
              </a:defRPr>
            </a:lvl9pPr>
          </a:lstStyle>
          <a:p/>
        </p:txBody>
      </p:sp>
      <p:pic>
        <p:nvPicPr>
          <p:cNvPr descr="LaunchCode_rocketline_gray.png" id="43" name="Google Shape;43;p9"/>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44" name="Shape 44"/>
        <p:cNvGrpSpPr/>
        <p:nvPr/>
      </p:nvGrpSpPr>
      <p:grpSpPr>
        <a:xfrm>
          <a:off x="0" y="0"/>
          <a:ext cx="0" cy="0"/>
          <a:chOff x="0" y="0"/>
          <a:chExt cx="0" cy="0"/>
        </a:xfrm>
      </p:grpSpPr>
      <p:sp>
        <p:nvSpPr>
          <p:cNvPr id="45" name="Google Shape;45;p10"/>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354A5F"/>
              </a:buClr>
              <a:buSzPts val="12000"/>
              <a:buNone/>
              <a:defRPr sz="12000">
                <a:solidFill>
                  <a:srgbClr val="354A5F"/>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46" name="Google Shape;46;p10"/>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rgbClr val="547899"/>
              </a:buClr>
              <a:buSzPts val="1800"/>
              <a:buChar char="●"/>
              <a:defRPr>
                <a:solidFill>
                  <a:srgbClr val="547899"/>
                </a:solidFill>
              </a:defRPr>
            </a:lvl1pPr>
            <a:lvl2pPr indent="-317500" lvl="1" marL="914400" algn="ctr">
              <a:spcBef>
                <a:spcPts val="1600"/>
              </a:spcBef>
              <a:spcAft>
                <a:spcPts val="0"/>
              </a:spcAft>
              <a:buClr>
                <a:srgbClr val="547899"/>
              </a:buClr>
              <a:buSzPts val="1400"/>
              <a:buChar char="○"/>
              <a:defRPr>
                <a:solidFill>
                  <a:srgbClr val="547899"/>
                </a:solidFill>
              </a:defRPr>
            </a:lvl2pPr>
            <a:lvl3pPr indent="-317500" lvl="2" marL="1371600" algn="ctr">
              <a:spcBef>
                <a:spcPts val="1600"/>
              </a:spcBef>
              <a:spcAft>
                <a:spcPts val="0"/>
              </a:spcAft>
              <a:buClr>
                <a:srgbClr val="547899"/>
              </a:buClr>
              <a:buSzPts val="1400"/>
              <a:buChar char="■"/>
              <a:defRPr>
                <a:solidFill>
                  <a:srgbClr val="547899"/>
                </a:solidFill>
              </a:defRPr>
            </a:lvl3pPr>
            <a:lvl4pPr indent="-317500" lvl="3" marL="1828800" algn="ctr">
              <a:spcBef>
                <a:spcPts val="1600"/>
              </a:spcBef>
              <a:spcAft>
                <a:spcPts val="0"/>
              </a:spcAft>
              <a:buClr>
                <a:srgbClr val="547899"/>
              </a:buClr>
              <a:buSzPts val="1400"/>
              <a:buChar char="●"/>
              <a:defRPr>
                <a:solidFill>
                  <a:srgbClr val="547899"/>
                </a:solidFill>
              </a:defRPr>
            </a:lvl4pPr>
            <a:lvl5pPr indent="-317500" lvl="4" marL="2286000" algn="ctr">
              <a:spcBef>
                <a:spcPts val="1600"/>
              </a:spcBef>
              <a:spcAft>
                <a:spcPts val="0"/>
              </a:spcAft>
              <a:buClr>
                <a:srgbClr val="547899"/>
              </a:buClr>
              <a:buSzPts val="1400"/>
              <a:buChar char="○"/>
              <a:defRPr>
                <a:solidFill>
                  <a:srgbClr val="547899"/>
                </a:solidFill>
              </a:defRPr>
            </a:lvl5pPr>
            <a:lvl6pPr indent="-317500" lvl="5" marL="2743200" algn="ctr">
              <a:spcBef>
                <a:spcPts val="1600"/>
              </a:spcBef>
              <a:spcAft>
                <a:spcPts val="0"/>
              </a:spcAft>
              <a:buClr>
                <a:srgbClr val="547899"/>
              </a:buClr>
              <a:buSzPts val="1400"/>
              <a:buChar char="■"/>
              <a:defRPr>
                <a:solidFill>
                  <a:srgbClr val="547899"/>
                </a:solidFill>
              </a:defRPr>
            </a:lvl6pPr>
            <a:lvl7pPr indent="-317500" lvl="6" marL="3200400" algn="ctr">
              <a:spcBef>
                <a:spcPts val="1600"/>
              </a:spcBef>
              <a:spcAft>
                <a:spcPts val="0"/>
              </a:spcAft>
              <a:buClr>
                <a:srgbClr val="547899"/>
              </a:buClr>
              <a:buSzPts val="1400"/>
              <a:buChar char="●"/>
              <a:defRPr>
                <a:solidFill>
                  <a:srgbClr val="547899"/>
                </a:solidFill>
              </a:defRPr>
            </a:lvl7pPr>
            <a:lvl8pPr indent="-317500" lvl="7" marL="3657600" algn="ctr">
              <a:spcBef>
                <a:spcPts val="1600"/>
              </a:spcBef>
              <a:spcAft>
                <a:spcPts val="0"/>
              </a:spcAft>
              <a:buClr>
                <a:srgbClr val="547899"/>
              </a:buClr>
              <a:buSzPts val="1400"/>
              <a:buChar char="○"/>
              <a:defRPr>
                <a:solidFill>
                  <a:srgbClr val="547899"/>
                </a:solidFill>
              </a:defRPr>
            </a:lvl8pPr>
            <a:lvl9pPr indent="-317500" lvl="8" marL="4114800" algn="ctr">
              <a:spcBef>
                <a:spcPts val="1600"/>
              </a:spcBef>
              <a:spcAft>
                <a:spcPts val="1600"/>
              </a:spcAft>
              <a:buClr>
                <a:srgbClr val="547899"/>
              </a:buClr>
              <a:buSzPts val="1400"/>
              <a:buChar char="■"/>
              <a:defRPr>
                <a:solidFill>
                  <a:srgbClr val="547899"/>
                </a:solidFill>
              </a:defRPr>
            </a:lvl9pPr>
          </a:lstStyle>
          <a:p/>
        </p:txBody>
      </p:sp>
      <p:pic>
        <p:nvPicPr>
          <p:cNvPr descr="LaunchCode_rocketline_gray.png" id="47" name="Google Shape;47;p10"/>
          <p:cNvPicPr preferRelativeResize="0"/>
          <p:nvPr/>
        </p:nvPicPr>
        <p:blipFill>
          <a:blip r:embed="rId2">
            <a:alphaModFix/>
          </a:blip>
          <a:stretch>
            <a:fillRect/>
          </a:stretch>
        </p:blipFill>
        <p:spPr>
          <a:xfrm>
            <a:off x="8601203" y="4508951"/>
            <a:ext cx="504574" cy="50457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354A5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5B93CE"/>
              </a:buClr>
              <a:buSzPts val="3200"/>
              <a:buFont typeface="Montserrat"/>
              <a:buNone/>
              <a:defRPr b="1" sz="3200">
                <a:solidFill>
                  <a:srgbClr val="5B93CE"/>
                </a:solidFill>
                <a:latin typeface="Montserrat"/>
                <a:ea typeface="Montserrat"/>
                <a:cs typeface="Montserrat"/>
                <a:sym typeface="Montserrat"/>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FFFFFF"/>
              </a:buClr>
              <a:buSzPts val="1800"/>
              <a:buFont typeface="Arvo"/>
              <a:buChar char="●"/>
              <a:defRPr sz="1800">
                <a:solidFill>
                  <a:srgbClr val="FFFFFF"/>
                </a:solidFill>
                <a:latin typeface="Arvo"/>
                <a:ea typeface="Arvo"/>
                <a:cs typeface="Arvo"/>
                <a:sym typeface="Arvo"/>
              </a:defRPr>
            </a:lvl1pPr>
            <a:lvl2pPr indent="-317500" lvl="1" marL="914400">
              <a:lnSpc>
                <a:spcPct val="115000"/>
              </a:lnSpc>
              <a:spcBef>
                <a:spcPts val="1600"/>
              </a:spcBef>
              <a:spcAft>
                <a:spcPts val="0"/>
              </a:spcAft>
              <a:buClr>
                <a:srgbClr val="FFFFFF"/>
              </a:buClr>
              <a:buSzPts val="1400"/>
              <a:buFont typeface="Arvo"/>
              <a:buChar char="○"/>
              <a:defRPr u="sng">
                <a:solidFill>
                  <a:srgbClr val="FFFFFF"/>
                </a:solidFill>
                <a:latin typeface="Arvo"/>
                <a:ea typeface="Arvo"/>
                <a:cs typeface="Arvo"/>
                <a:sym typeface="Arvo"/>
              </a:defRPr>
            </a:lvl2pPr>
            <a:lvl3pPr indent="-317500" lvl="2" marL="13716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3pPr>
            <a:lvl4pPr indent="-317500" lvl="3" marL="18288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4pPr>
            <a:lvl5pPr indent="-317500" lvl="4" marL="22860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5pPr>
            <a:lvl6pPr indent="-317500" lvl="5" marL="27432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6pPr>
            <a:lvl7pPr indent="-317500" lvl="6" marL="32004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7pPr>
            <a:lvl8pPr indent="-317500" lvl="7" marL="3657600">
              <a:lnSpc>
                <a:spcPct val="115000"/>
              </a:lnSpc>
              <a:spcBef>
                <a:spcPts val="1600"/>
              </a:spcBef>
              <a:spcAft>
                <a:spcPts val="0"/>
              </a:spcAft>
              <a:buClr>
                <a:srgbClr val="FFFFFF"/>
              </a:buClr>
              <a:buSzPts val="1400"/>
              <a:buFont typeface="Arvo"/>
              <a:buChar char="○"/>
              <a:defRPr>
                <a:solidFill>
                  <a:srgbClr val="FFFFFF"/>
                </a:solidFill>
                <a:latin typeface="Arvo"/>
                <a:ea typeface="Arvo"/>
                <a:cs typeface="Arvo"/>
                <a:sym typeface="Arvo"/>
              </a:defRPr>
            </a:lvl8pPr>
            <a:lvl9pPr indent="-317500" lvl="8" marL="4114800">
              <a:lnSpc>
                <a:spcPct val="115000"/>
              </a:lnSpc>
              <a:spcBef>
                <a:spcPts val="1600"/>
              </a:spcBef>
              <a:spcAft>
                <a:spcPts val="1600"/>
              </a:spcAft>
              <a:buClr>
                <a:srgbClr val="FFFFFF"/>
              </a:buClr>
              <a:buSzPts val="1400"/>
              <a:buFont typeface="Arvo"/>
              <a:buChar char="■"/>
              <a:defRPr>
                <a:solidFill>
                  <a:srgbClr val="FFFFFF"/>
                </a:solidFill>
                <a:latin typeface="Arvo"/>
                <a:ea typeface="Arvo"/>
                <a:cs typeface="Arvo"/>
                <a:sym typeface="Arv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311700" y="457200"/>
            <a:ext cx="8520600" cy="88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FindYourFit</a:t>
            </a:r>
            <a:endParaRPr/>
          </a:p>
        </p:txBody>
      </p:sp>
      <p:sp>
        <p:nvSpPr>
          <p:cNvPr id="60" name="Google Shape;60;p14"/>
          <p:cNvSpPr txBox="1"/>
          <p:nvPr>
            <p:ph idx="1" type="subTitle"/>
          </p:nvPr>
        </p:nvSpPr>
        <p:spPr>
          <a:xfrm>
            <a:off x="311700" y="1874525"/>
            <a:ext cx="8520600" cy="249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Adam Bailey and Colin Brock</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https://github.com/abailey76/FindYourFit</a:t>
            </a:r>
            <a:r>
              <a:rPr lang="en"/>
              <a:t> </a:t>
            </a:r>
            <a:endParaRPr/>
          </a:p>
          <a:p>
            <a:pPr indent="0" lvl="0" marL="0" rtl="0" algn="ctr">
              <a:spcBef>
                <a:spcPts val="0"/>
              </a:spcBef>
              <a:spcAft>
                <a:spcPts val="0"/>
              </a:spcAft>
              <a:buNone/>
            </a:pPr>
            <a:r>
              <a:rPr lang="en"/>
              <a:t>on GitHub</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471900" y="236225"/>
            <a:ext cx="8222100" cy="88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Description</a:t>
            </a:r>
            <a:endParaRPr/>
          </a:p>
        </p:txBody>
      </p:sp>
      <p:sp>
        <p:nvSpPr>
          <p:cNvPr id="66" name="Google Shape;66;p15"/>
          <p:cNvSpPr txBox="1"/>
          <p:nvPr>
            <p:ph idx="1" type="body"/>
          </p:nvPr>
        </p:nvSpPr>
        <p:spPr>
          <a:xfrm>
            <a:off x="471900" y="1424950"/>
            <a:ext cx="8222100" cy="320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FindYourFit, in its current iteration, is a lightweight and accessible application for managing fitness resources, events, and service providers. </a:t>
            </a:r>
            <a:r>
              <a:rPr lang="en"/>
              <a:t>FindYourFit’s intended eventual use will be as a connection point between local communities, quality fitness resources and information.</a:t>
            </a:r>
            <a:endParaRPr/>
          </a:p>
          <a:p>
            <a:pPr indent="0" lvl="0" marL="0" rtl="0" algn="l">
              <a:spcBef>
                <a:spcPts val="1600"/>
              </a:spcBef>
              <a:spcAft>
                <a:spcPts val="0"/>
              </a:spcAft>
              <a:buNone/>
            </a:pPr>
            <a:r>
              <a:rPr lang="en"/>
              <a:t>As is, it serves to aggregate information and will in the future be a robust place to converse, schedule and explore without the trappings of traditional social media.</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471900" y="259075"/>
            <a:ext cx="8222100" cy="86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Features</a:t>
            </a:r>
            <a:endParaRPr/>
          </a:p>
        </p:txBody>
      </p:sp>
      <p:sp>
        <p:nvSpPr>
          <p:cNvPr id="72" name="Google Shape;72;p16"/>
          <p:cNvSpPr txBox="1"/>
          <p:nvPr>
            <p:ph idx="1" type="body"/>
          </p:nvPr>
        </p:nvSpPr>
        <p:spPr>
          <a:xfrm>
            <a:off x="471900" y="1440175"/>
            <a:ext cx="8222100" cy="3189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Users are able to register with the site.</a:t>
            </a:r>
            <a:endParaRPr/>
          </a:p>
          <a:p>
            <a:pPr indent="-342900" lvl="0" marL="457200" rtl="0" algn="l">
              <a:spcBef>
                <a:spcPts val="0"/>
              </a:spcBef>
              <a:spcAft>
                <a:spcPts val="0"/>
              </a:spcAft>
              <a:buSzPts val="1800"/>
              <a:buChar char="●"/>
            </a:pPr>
            <a:r>
              <a:rPr lang="en"/>
              <a:t>Registered users are able to post events, resources and service providers.</a:t>
            </a:r>
            <a:endParaRPr/>
          </a:p>
          <a:p>
            <a:pPr indent="-342900" lvl="0" marL="457200" rtl="0" algn="l">
              <a:spcBef>
                <a:spcPts val="0"/>
              </a:spcBef>
              <a:spcAft>
                <a:spcPts val="0"/>
              </a:spcAft>
              <a:buSzPts val="1800"/>
              <a:buChar char="●"/>
            </a:pPr>
            <a:r>
              <a:rPr lang="en"/>
              <a:t>Events, Resources and Service Providers are viewable by anonymous and registered users.</a:t>
            </a:r>
            <a:endParaRPr/>
          </a:p>
          <a:p>
            <a:pPr indent="-342900" lvl="0" marL="457200" rtl="0" algn="l">
              <a:spcBef>
                <a:spcPts val="0"/>
              </a:spcBef>
              <a:spcAft>
                <a:spcPts val="0"/>
              </a:spcAft>
              <a:buSzPts val="1800"/>
              <a:buChar char="●"/>
            </a:pPr>
            <a:r>
              <a:rPr lang="en"/>
              <a:t>Categories and Tags are also available to be added and exist to help differentiate between the information posted.</a:t>
            </a:r>
            <a:endParaRPr/>
          </a:p>
          <a:p>
            <a:pPr indent="-342900" lvl="0" marL="457200" rtl="0" algn="l">
              <a:spcBef>
                <a:spcPts val="0"/>
              </a:spcBef>
              <a:spcAft>
                <a:spcPts val="0"/>
              </a:spcAft>
              <a:buSzPts val="1800"/>
              <a:buChar char="●"/>
            </a:pPr>
            <a:r>
              <a:rPr lang="en"/>
              <a:t>Event creation is limited to registered users of the site, but allows anonymous viewing as enticement to register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471900" y="227975"/>
            <a:ext cx="8222100" cy="88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Planning - User Stories</a:t>
            </a:r>
            <a:endParaRPr/>
          </a:p>
        </p:txBody>
      </p:sp>
      <p:sp>
        <p:nvSpPr>
          <p:cNvPr id="78" name="Google Shape;78;p17"/>
          <p:cNvSpPr txBox="1"/>
          <p:nvPr>
            <p:ph idx="1" type="body"/>
          </p:nvPr>
        </p:nvSpPr>
        <p:spPr>
          <a:xfrm>
            <a:off x="471900" y="1303025"/>
            <a:ext cx="8222100" cy="33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Began as an idea for a specialty gym-finding app for traveling users; evolved into a more community-focused event managing app. From there, we discussed the possibility of creating a local online “community board” for fitness events and services.</a:t>
            </a:r>
            <a:endParaRPr/>
          </a:p>
          <a:p>
            <a:pPr indent="0" lvl="0" marL="0" rtl="0" algn="l">
              <a:spcBef>
                <a:spcPts val="1600"/>
              </a:spcBef>
              <a:spcAft>
                <a:spcPts val="1600"/>
              </a:spcAft>
              <a:buNone/>
            </a:pPr>
            <a:r>
              <a:rPr lang="en"/>
              <a:t>We want our users to use FindYourFit to find out what’s going on in local fitness communities, but we want our app to simply be the </a:t>
            </a:r>
            <a:r>
              <a:rPr i="1" lang="en"/>
              <a:t>means</a:t>
            </a:r>
            <a:r>
              <a:rPr lang="en"/>
              <a:t> of connection, not the end.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471900" y="274325"/>
            <a:ext cx="8222100" cy="87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Planning - Database</a:t>
            </a:r>
            <a:endParaRPr/>
          </a:p>
        </p:txBody>
      </p:sp>
      <p:sp>
        <p:nvSpPr>
          <p:cNvPr id="84" name="Google Shape;84;p18"/>
          <p:cNvSpPr txBox="1"/>
          <p:nvPr>
            <p:ph idx="1" type="body"/>
          </p:nvPr>
        </p:nvSpPr>
        <p:spPr>
          <a:xfrm>
            <a:off x="471900" y="1432550"/>
            <a:ext cx="8222100" cy="319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database contains tables for:</a:t>
            </a:r>
            <a:endParaRPr/>
          </a:p>
          <a:p>
            <a:pPr indent="0" lvl="0" marL="0" rtl="0" algn="l">
              <a:spcBef>
                <a:spcPts val="1600"/>
              </a:spcBef>
              <a:spcAft>
                <a:spcPts val="0"/>
              </a:spcAft>
              <a:buNone/>
            </a:pPr>
            <a:r>
              <a:rPr lang="en"/>
              <a:t>Usernames/Emails</a:t>
            </a:r>
            <a:endParaRPr/>
          </a:p>
          <a:p>
            <a:pPr indent="0" lvl="0" marL="0" rtl="0" algn="l">
              <a:spcBef>
                <a:spcPts val="1600"/>
              </a:spcBef>
              <a:spcAft>
                <a:spcPts val="0"/>
              </a:spcAft>
              <a:buNone/>
            </a:pPr>
            <a:r>
              <a:rPr lang="en"/>
              <a:t>Posted Events(w/ categories and tags)</a:t>
            </a:r>
            <a:endParaRPr/>
          </a:p>
          <a:p>
            <a:pPr indent="0" lvl="0" marL="0" rtl="0" algn="l">
              <a:spcBef>
                <a:spcPts val="1600"/>
              </a:spcBef>
              <a:spcAft>
                <a:spcPts val="0"/>
              </a:spcAft>
              <a:buNone/>
            </a:pPr>
            <a:r>
              <a:rPr lang="en"/>
              <a:t>Posted Resources (w/ relevant tags)</a:t>
            </a:r>
            <a:endParaRPr/>
          </a:p>
          <a:p>
            <a:pPr indent="0" lvl="0" marL="0" rtl="0" algn="l">
              <a:spcBef>
                <a:spcPts val="1600"/>
              </a:spcBef>
              <a:spcAft>
                <a:spcPts val="0"/>
              </a:spcAft>
              <a:buNone/>
            </a:pPr>
            <a:r>
              <a:rPr lang="en"/>
              <a:t>Posted Service Providers (w/ relevant category)</a:t>
            </a:r>
            <a:endParaRPr/>
          </a:p>
          <a:p>
            <a:pPr indent="0" lvl="0" marL="0" rtl="0" algn="l">
              <a:spcBef>
                <a:spcPts val="1600"/>
              </a:spcBef>
              <a:spcAft>
                <a:spcPts val="1600"/>
              </a:spcAft>
              <a:buNone/>
            </a:pPr>
            <a:r>
              <a:rPr lang="en"/>
              <a:t>Tables to maintain categorizations and tags.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471900" y="228600"/>
            <a:ext cx="8222100" cy="75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Technology Stack</a:t>
            </a:r>
            <a:endParaRPr/>
          </a:p>
        </p:txBody>
      </p:sp>
      <p:sp>
        <p:nvSpPr>
          <p:cNvPr id="90" name="Google Shape;90;p19"/>
          <p:cNvSpPr txBox="1"/>
          <p:nvPr>
            <p:ph idx="1" type="body"/>
          </p:nvPr>
        </p:nvSpPr>
        <p:spPr>
          <a:xfrm>
            <a:off x="471900" y="1386850"/>
            <a:ext cx="8222100" cy="3242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Language - C#, Javascript</a:t>
            </a:r>
            <a:endParaRPr/>
          </a:p>
          <a:p>
            <a:pPr indent="-342900" lvl="0" marL="457200" rtl="0" algn="l">
              <a:spcBef>
                <a:spcPts val="0"/>
              </a:spcBef>
              <a:spcAft>
                <a:spcPts val="0"/>
              </a:spcAft>
              <a:buSzPts val="1800"/>
              <a:buChar char="●"/>
            </a:pPr>
            <a:r>
              <a:rPr lang="en"/>
              <a:t>Markup languages - </a:t>
            </a:r>
            <a:r>
              <a:rPr lang="en">
                <a:solidFill>
                  <a:schemeClr val="lt1"/>
                </a:solidFill>
              </a:rPr>
              <a:t>HTML, CSS</a:t>
            </a:r>
            <a:endParaRPr/>
          </a:p>
          <a:p>
            <a:pPr indent="-342900" lvl="0" marL="457200" rtl="0" algn="l">
              <a:spcBef>
                <a:spcPts val="0"/>
              </a:spcBef>
              <a:spcAft>
                <a:spcPts val="0"/>
              </a:spcAft>
              <a:buSzPts val="1800"/>
              <a:buChar char="●"/>
            </a:pPr>
            <a:r>
              <a:rPr lang="en"/>
              <a:t>Framework - ASP.NET Core MVC</a:t>
            </a:r>
            <a:endParaRPr/>
          </a:p>
          <a:p>
            <a:pPr indent="-342900" lvl="0" marL="457200" rtl="0" algn="l">
              <a:spcBef>
                <a:spcPts val="0"/>
              </a:spcBef>
              <a:spcAft>
                <a:spcPts val="0"/>
              </a:spcAft>
              <a:buSzPts val="1800"/>
              <a:buChar char="●"/>
            </a:pPr>
            <a:r>
              <a:rPr lang="en"/>
              <a:t>Database engine - mySQL</a:t>
            </a:r>
            <a:endParaRPr/>
          </a:p>
          <a:p>
            <a:pPr indent="-342900" lvl="0" marL="457200" rtl="0" algn="l">
              <a:spcBef>
                <a:spcPts val="0"/>
              </a:spcBef>
              <a:spcAft>
                <a:spcPts val="0"/>
              </a:spcAft>
              <a:buSzPts val="1800"/>
              <a:buChar char="●"/>
            </a:pPr>
            <a:r>
              <a:rPr lang="en"/>
              <a:t>BootStrap</a:t>
            </a:r>
            <a:endParaRPr/>
          </a:p>
          <a:p>
            <a:pPr indent="-342900" lvl="0" marL="457200" rtl="0" algn="l">
              <a:spcBef>
                <a:spcPts val="0"/>
              </a:spcBef>
              <a:spcAft>
                <a:spcPts val="0"/>
              </a:spcAft>
              <a:buSzPts val="1800"/>
              <a:buChar char="●"/>
            </a:pPr>
            <a:r>
              <a:rPr lang="en"/>
              <a:t>SQL Database</a:t>
            </a:r>
            <a:endParaRPr/>
          </a:p>
          <a:p>
            <a:pPr indent="0" lvl="0" marL="45720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460950" y="1592575"/>
            <a:ext cx="8222100" cy="176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471900" y="312425"/>
            <a:ext cx="8222100" cy="84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 Learned</a:t>
            </a:r>
            <a:endParaRPr/>
          </a:p>
        </p:txBody>
      </p:sp>
      <p:sp>
        <p:nvSpPr>
          <p:cNvPr id="101" name="Google Shape;101;p21"/>
          <p:cNvSpPr txBox="1"/>
          <p:nvPr>
            <p:ph idx="1" type="body"/>
          </p:nvPr>
        </p:nvSpPr>
        <p:spPr>
          <a:xfrm>
            <a:off x="471900" y="1447800"/>
            <a:ext cx="8222100" cy="318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ASP.Net Core MVC - more precise understanding of how these pieces work together</a:t>
            </a:r>
            <a:endParaRPr/>
          </a:p>
          <a:p>
            <a:pPr indent="-342900" lvl="0" marL="457200" rtl="0" algn="l">
              <a:spcBef>
                <a:spcPts val="0"/>
              </a:spcBef>
              <a:spcAft>
                <a:spcPts val="0"/>
              </a:spcAft>
              <a:buSzPts val="1800"/>
              <a:buChar char="●"/>
            </a:pPr>
            <a:r>
              <a:rPr lang="en"/>
              <a:t>Identity - We learned that I have a ways to go before I can fully utilize roles and user info</a:t>
            </a:r>
            <a:endParaRPr/>
          </a:p>
          <a:p>
            <a:pPr indent="-342900" lvl="0" marL="457200" rtl="0" algn="l">
              <a:spcBef>
                <a:spcPts val="0"/>
              </a:spcBef>
              <a:spcAft>
                <a:spcPts val="0"/>
              </a:spcAft>
              <a:buSzPts val="1800"/>
              <a:buChar char="●"/>
            </a:pPr>
            <a:r>
              <a:rPr lang="en"/>
              <a:t>Database</a:t>
            </a:r>
            <a:r>
              <a:rPr lang="en"/>
              <a:t> handling and management - one-to-many and many-to-one relationships</a:t>
            </a:r>
            <a:endParaRPr/>
          </a:p>
          <a:p>
            <a:pPr indent="-342900" lvl="0" marL="457200" rtl="0" algn="l">
              <a:spcBef>
                <a:spcPts val="0"/>
              </a:spcBef>
              <a:spcAft>
                <a:spcPts val="0"/>
              </a:spcAft>
              <a:buSzPts val="1800"/>
              <a:buChar char="●"/>
            </a:pPr>
            <a:r>
              <a:rPr lang="en"/>
              <a:t>Various </a:t>
            </a:r>
            <a:r>
              <a:rPr lang="en"/>
              <a:t>intricacies</a:t>
            </a:r>
            <a:r>
              <a:rPr lang="en"/>
              <a:t> of HTML and web design.</a:t>
            </a:r>
            <a:endParaRPr/>
          </a:p>
          <a:p>
            <a:pPr indent="-342900" lvl="0" marL="457200" rtl="0" algn="l">
              <a:spcBef>
                <a:spcPts val="0"/>
              </a:spcBef>
              <a:spcAft>
                <a:spcPts val="0"/>
              </a:spcAft>
              <a:buSzPts val="1800"/>
              <a:buChar char="●"/>
            </a:pPr>
            <a:r>
              <a:rPr lang="en"/>
              <a:t>How to code as a team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471900" y="320050"/>
            <a:ext cx="8222100" cy="75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What’s Next</a:t>
            </a:r>
            <a:endParaRPr/>
          </a:p>
        </p:txBody>
      </p:sp>
      <p:sp>
        <p:nvSpPr>
          <p:cNvPr id="107" name="Google Shape;107;p22"/>
          <p:cNvSpPr txBox="1"/>
          <p:nvPr>
            <p:ph idx="1" type="body"/>
          </p:nvPr>
        </p:nvSpPr>
        <p:spPr>
          <a:xfrm>
            <a:off x="471900" y="1074550"/>
            <a:ext cx="8222100" cy="38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fully flesh out the product offering, we would need to:</a:t>
            </a:r>
            <a:endParaRPr/>
          </a:p>
          <a:p>
            <a:pPr indent="-342900" lvl="0" marL="457200" rtl="0" algn="l">
              <a:spcBef>
                <a:spcPts val="1600"/>
              </a:spcBef>
              <a:spcAft>
                <a:spcPts val="0"/>
              </a:spcAft>
              <a:buSzPts val="1800"/>
              <a:buChar char="●"/>
            </a:pPr>
            <a:r>
              <a:rPr lang="en"/>
              <a:t>Add forum and </a:t>
            </a:r>
            <a:r>
              <a:rPr lang="en"/>
              <a:t>calendar</a:t>
            </a:r>
            <a:r>
              <a:rPr lang="en"/>
              <a:t> functionality</a:t>
            </a:r>
            <a:endParaRPr/>
          </a:p>
          <a:p>
            <a:pPr indent="-342900" lvl="0" marL="457200" rtl="0" algn="l">
              <a:spcBef>
                <a:spcPts val="0"/>
              </a:spcBef>
              <a:spcAft>
                <a:spcPts val="0"/>
              </a:spcAft>
              <a:buSzPts val="1800"/>
              <a:buChar char="●"/>
            </a:pPr>
            <a:r>
              <a:rPr lang="en"/>
              <a:t>Add a Database Online so that we could provide </a:t>
            </a:r>
            <a:r>
              <a:rPr lang="en"/>
              <a:t>more</a:t>
            </a:r>
            <a:r>
              <a:rPr lang="en"/>
              <a:t> persistent information to the user</a:t>
            </a:r>
            <a:endParaRPr/>
          </a:p>
          <a:p>
            <a:pPr indent="-342900" lvl="0" marL="457200" rtl="0" algn="l">
              <a:spcBef>
                <a:spcPts val="0"/>
              </a:spcBef>
              <a:spcAft>
                <a:spcPts val="0"/>
              </a:spcAft>
              <a:buSzPts val="1800"/>
              <a:buChar char="●"/>
            </a:pPr>
            <a:r>
              <a:rPr lang="en"/>
              <a:t>Add additional content to FAQ, About, and Privacy pages</a:t>
            </a:r>
            <a:endParaRPr/>
          </a:p>
          <a:p>
            <a:pPr indent="-342900" lvl="0" marL="457200" rtl="0" algn="l">
              <a:spcBef>
                <a:spcPts val="0"/>
              </a:spcBef>
              <a:spcAft>
                <a:spcPts val="0"/>
              </a:spcAft>
              <a:buSzPts val="1800"/>
              <a:buChar char="●"/>
            </a:pPr>
            <a:r>
              <a:rPr lang="en"/>
              <a:t>We need to really dive into how to better disperse the role </a:t>
            </a:r>
            <a:r>
              <a:rPr lang="en"/>
              <a:t>function</a:t>
            </a:r>
            <a:r>
              <a:rPr lang="en"/>
              <a:t> of identity.  Administration can be divided amongst the team and allow for more interactivity with users.</a:t>
            </a:r>
            <a:endParaRPr/>
          </a:p>
          <a:p>
            <a:pPr indent="-342900" lvl="0" marL="457200" rtl="0" algn="l">
              <a:spcBef>
                <a:spcPts val="0"/>
              </a:spcBef>
              <a:spcAft>
                <a:spcPts val="0"/>
              </a:spcAft>
              <a:buSzPts val="1800"/>
              <a:buChar char="●"/>
            </a:pPr>
            <a:r>
              <a:rPr lang="en"/>
              <a:t>Continue to improve the user experience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