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7" r:id="rId8"/>
    <p:sldId id="261" r:id="rId9"/>
    <p:sldId id="266" r:id="rId10"/>
    <p:sldId id="262" r:id="rId11"/>
    <p:sldId id="263" r:id="rId12"/>
    <p:sldId id="264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4756-28DB-4BA8-9F07-1200FE70B136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248E-A682-477A-95CC-0A8B1E2BA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4756-28DB-4BA8-9F07-1200FE70B136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248E-A682-477A-95CC-0A8B1E2BA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4756-28DB-4BA8-9F07-1200FE70B136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248E-A682-477A-95CC-0A8B1E2BA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4756-28DB-4BA8-9F07-1200FE70B136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248E-A682-477A-95CC-0A8B1E2BA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4756-28DB-4BA8-9F07-1200FE70B136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248E-A682-477A-95CC-0A8B1E2BA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4756-28DB-4BA8-9F07-1200FE70B136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248E-A682-477A-95CC-0A8B1E2BA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4756-28DB-4BA8-9F07-1200FE70B136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248E-A682-477A-95CC-0A8B1E2BA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4756-28DB-4BA8-9F07-1200FE70B136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248E-A682-477A-95CC-0A8B1E2BA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4756-28DB-4BA8-9F07-1200FE70B136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248E-A682-477A-95CC-0A8B1E2BA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4756-28DB-4BA8-9F07-1200FE70B136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248E-A682-477A-95CC-0A8B1E2BAE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4756-28DB-4BA8-9F07-1200FE70B136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11248E-A682-477A-95CC-0A8B1E2BAE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311248E-A682-477A-95CC-0A8B1E2BAE5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A14756-28DB-4BA8-9F07-1200FE70B136}" type="datetimeFigureOut">
              <a:rPr lang="en-US" smtClean="0"/>
              <a:t>12/4/2011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MAE 4733 Project:</a:t>
            </a:r>
            <a:br>
              <a:rPr lang="en-US" dirty="0" smtClean="0"/>
            </a:br>
            <a:r>
              <a:rPr lang="en-US" dirty="0" smtClean="0"/>
              <a:t>Ultrasonic RADAR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Alexandre</a:t>
            </a:r>
            <a:r>
              <a:rPr lang="en-US" dirty="0" smtClean="0"/>
              <a:t> </a:t>
            </a:r>
            <a:r>
              <a:rPr lang="en-US" dirty="0" err="1" smtClean="0"/>
              <a:t>Baillargeon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800600"/>
          </a:xfrm>
        </p:spPr>
        <p:txBody>
          <a:bodyPr/>
          <a:lstStyle/>
          <a:p>
            <a:r>
              <a:rPr lang="en-US" dirty="0" smtClean="0"/>
              <a:t>Autonomous obstacle avoidance</a:t>
            </a:r>
          </a:p>
          <a:p>
            <a:pPr lvl="1"/>
            <a:r>
              <a:rPr lang="en-US" dirty="0" smtClean="0"/>
              <a:t>Lawn mowers, Roombas,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 smtClean="0"/>
              <a:t>Automated building maps</a:t>
            </a:r>
          </a:p>
          <a:p>
            <a:pPr lvl="1"/>
            <a:r>
              <a:rPr lang="en-US" dirty="0" smtClean="0"/>
              <a:t>Robot “explores” new areas</a:t>
            </a:r>
          </a:p>
          <a:p>
            <a:r>
              <a:rPr lang="en-US" dirty="0" smtClean="0"/>
              <a:t>High </a:t>
            </a:r>
            <a:r>
              <a:rPr lang="en-US" dirty="0"/>
              <a:t>tech robots </a:t>
            </a:r>
            <a:r>
              <a:rPr lang="en-US" dirty="0" smtClean="0"/>
              <a:t>use </a:t>
            </a:r>
            <a:r>
              <a:rPr lang="en-US" dirty="0"/>
              <a:t>rotating lasers instead of ultrasonic</a:t>
            </a:r>
          </a:p>
          <a:p>
            <a:pPr lvl="1"/>
            <a:r>
              <a:rPr lang="en-US" dirty="0" smtClean="0"/>
              <a:t>Time-of-flight method </a:t>
            </a:r>
            <a:r>
              <a:rPr lang="en-US" dirty="0"/>
              <a:t>is more </a:t>
            </a:r>
            <a:r>
              <a:rPr lang="en-US" dirty="0" smtClean="0"/>
              <a:t>complicated</a:t>
            </a:r>
          </a:p>
          <a:p>
            <a:pPr lvl="1"/>
            <a:r>
              <a:rPr lang="en-US" dirty="0" smtClean="0"/>
              <a:t>Sub-mm accuracy, no echo problems</a:t>
            </a:r>
            <a:endParaRPr lang="en-US" dirty="0"/>
          </a:p>
          <a:p>
            <a:pPr lvl="1"/>
            <a:r>
              <a:rPr lang="en-US" dirty="0"/>
              <a:t>Costs about $4,000</a:t>
            </a:r>
          </a:p>
          <a:p>
            <a:endParaRPr lang="en-US" dirty="0" smtClean="0"/>
          </a:p>
        </p:txBody>
      </p:sp>
      <p:pic>
        <p:nvPicPr>
          <p:cNvPr id="4" name="Picture 4" descr="R311-HOKUYO-LASER2 Product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968" y="1219200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1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 a “home” switch for stepper</a:t>
            </a:r>
          </a:p>
          <a:p>
            <a:pPr lvl="1"/>
            <a:r>
              <a:rPr lang="en-US" dirty="0" smtClean="0"/>
              <a:t>Motor starts in wrong position</a:t>
            </a:r>
          </a:p>
          <a:p>
            <a:r>
              <a:rPr lang="en-US" dirty="0" smtClean="0"/>
              <a:t>Cone/Horn for transducer</a:t>
            </a:r>
          </a:p>
          <a:p>
            <a:pPr lvl="1"/>
            <a:r>
              <a:rPr lang="en-US" dirty="0" smtClean="0"/>
              <a:t>Sound beam is ~ 50 </a:t>
            </a:r>
            <a:r>
              <a:rPr lang="en-US" dirty="0" err="1" smtClean="0"/>
              <a:t>deg</a:t>
            </a:r>
            <a:r>
              <a:rPr lang="en-US" dirty="0" smtClean="0"/>
              <a:t> wide and picks up too many “side” </a:t>
            </a:r>
            <a:r>
              <a:rPr lang="en-US" dirty="0" err="1" smtClean="0"/>
              <a:t>echos</a:t>
            </a:r>
            <a:endParaRPr lang="en-US" dirty="0" smtClean="0"/>
          </a:p>
          <a:p>
            <a:r>
              <a:rPr lang="en-US" dirty="0" smtClean="0"/>
              <a:t>Fine tune receiving circuit</a:t>
            </a:r>
          </a:p>
          <a:p>
            <a:pPr lvl="1"/>
            <a:r>
              <a:rPr lang="en-US" dirty="0" smtClean="0"/>
              <a:t>Balance between sensitivity and false triggering</a:t>
            </a:r>
          </a:p>
          <a:p>
            <a:pPr lvl="1"/>
            <a:r>
              <a:rPr lang="en-US" dirty="0" smtClean="0"/>
              <a:t>Second op-amp stage would help </a:t>
            </a:r>
          </a:p>
          <a:p>
            <a:r>
              <a:rPr lang="en-US" dirty="0" smtClean="0"/>
              <a:t>Improve software</a:t>
            </a:r>
          </a:p>
          <a:p>
            <a:pPr lvl="1"/>
            <a:r>
              <a:rPr lang="en-US" dirty="0" smtClean="0"/>
              <a:t>Algorithms to throw out false triggers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50" name="Picture 6" descr="http://c1.hornblasters.com/products/AH/B2/dual-tone-air-horn_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5" t="45119" r="66527" b="23764"/>
          <a:stretch/>
        </p:blipFill>
        <p:spPr bwMode="auto">
          <a:xfrm>
            <a:off x="5181600" y="1600200"/>
            <a:ext cx="2438400" cy="228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9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datasheets</a:t>
            </a:r>
          </a:p>
          <a:p>
            <a:pPr lvl="1"/>
            <a:r>
              <a:rPr lang="en-US" dirty="0" smtClean="0"/>
              <a:t>Application notes for ICs</a:t>
            </a:r>
          </a:p>
          <a:p>
            <a:pPr lvl="1"/>
            <a:r>
              <a:rPr lang="en-US" dirty="0" smtClean="0"/>
              <a:t>MPLAB uses 18F4520 registers for everything </a:t>
            </a:r>
            <a:r>
              <a:rPr lang="en-US" dirty="0"/>
              <a:t>(i.e. </a:t>
            </a:r>
            <a:r>
              <a:rPr lang="en-US" dirty="0" err="1" smtClean="0"/>
              <a:t>RCONbits.IPEN</a:t>
            </a:r>
            <a:r>
              <a:rPr lang="en-US" dirty="0" smtClean="0"/>
              <a:t> to enable priority interrupts)</a:t>
            </a:r>
            <a:endParaRPr lang="en-US" dirty="0" smtClean="0"/>
          </a:p>
          <a:p>
            <a:r>
              <a:rPr lang="en-US" dirty="0" smtClean="0"/>
              <a:t>Interrupts </a:t>
            </a:r>
            <a:r>
              <a:rPr lang="en-US" dirty="0" smtClean="0"/>
              <a:t>and </a:t>
            </a:r>
            <a:r>
              <a:rPr lang="en-US" dirty="0" smtClean="0"/>
              <a:t>timers</a:t>
            </a:r>
          </a:p>
          <a:p>
            <a:pPr lvl="1"/>
            <a:r>
              <a:rPr lang="en-US" dirty="0" smtClean="0"/>
              <a:t>PIC has 2 priorities of interrupts</a:t>
            </a:r>
          </a:p>
          <a:p>
            <a:pPr lvl="1"/>
            <a:r>
              <a:rPr lang="en-US" dirty="0" smtClean="0"/>
              <a:t>Frees up processing power</a:t>
            </a:r>
          </a:p>
          <a:p>
            <a:r>
              <a:rPr lang="en-US" dirty="0" smtClean="0"/>
              <a:t>Stepper Motors</a:t>
            </a:r>
            <a:endParaRPr lang="en-US" dirty="0" smtClean="0"/>
          </a:p>
          <a:p>
            <a:r>
              <a:rPr lang="en-US" dirty="0" smtClean="0"/>
              <a:t>Troubleshooting</a:t>
            </a:r>
          </a:p>
          <a:p>
            <a:pPr lvl="1"/>
            <a:r>
              <a:rPr lang="en-US" dirty="0" smtClean="0"/>
              <a:t>Can’t just </a:t>
            </a:r>
            <a:r>
              <a:rPr lang="en-US" dirty="0" err="1" smtClean="0"/>
              <a:t>printf</a:t>
            </a:r>
            <a:r>
              <a:rPr lang="en-US" dirty="0" smtClean="0"/>
              <a:t> to see what is happening</a:t>
            </a:r>
          </a:p>
          <a:p>
            <a:pPr lvl="1"/>
            <a:r>
              <a:rPr lang="en-US" dirty="0" smtClean="0"/>
              <a:t>Really hard without an oscilloscope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8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Technology, Microchip for providing ICs</a:t>
            </a:r>
          </a:p>
          <a:p>
            <a:r>
              <a:rPr lang="en-US" dirty="0" smtClean="0"/>
              <a:t>Siemens AG for letting me use oscilloscope and </a:t>
            </a:r>
            <a:r>
              <a:rPr lang="en-US" dirty="0" err="1" smtClean="0"/>
              <a:t>Pickit</a:t>
            </a:r>
            <a:r>
              <a:rPr lang="en-US" dirty="0" smtClean="0"/>
              <a:t> 2 programmer</a:t>
            </a:r>
          </a:p>
          <a:p>
            <a:r>
              <a:rPr lang="en-US" dirty="0"/>
              <a:t>Dr. </a:t>
            </a:r>
            <a:r>
              <a:rPr lang="en-US" dirty="0" smtClean="0"/>
              <a:t>Young, Chris for mechatronics lab help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3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962400" cy="459028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Radar uses radio waves emitted by a rotating dish to determine </a:t>
            </a:r>
            <a:r>
              <a:rPr lang="en-US" dirty="0" smtClean="0"/>
              <a:t>distance to objects</a:t>
            </a:r>
            <a:endParaRPr lang="en-US" dirty="0" smtClean="0"/>
          </a:p>
          <a:p>
            <a:r>
              <a:rPr lang="en-US" dirty="0" smtClean="0"/>
              <a:t>Sound waves are used </a:t>
            </a:r>
            <a:r>
              <a:rPr lang="en-US" dirty="0"/>
              <a:t>for underwater distance measurements (SONAR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I plan to use ultrasonic waves on a rotating platform to “see” objects</a:t>
            </a:r>
          </a:p>
        </p:txBody>
      </p:sp>
      <p:pic>
        <p:nvPicPr>
          <p:cNvPr id="1026" name="Picture 2" descr="http://www.globalsecurity.org/military/library/policy/navy/ntsp/Image237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06611"/>
            <a:ext cx="3410414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5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657600" cy="4800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Generate a pulse at a high frequency (~40 KHz)</a:t>
                </a:r>
              </a:p>
              <a:p>
                <a:pPr lvl="1"/>
                <a:r>
                  <a:rPr lang="en-US" dirty="0" smtClean="0"/>
                  <a:t>Low background noise at high frequencies</a:t>
                </a:r>
              </a:p>
              <a:p>
                <a:r>
                  <a:rPr lang="en-US" dirty="0" smtClean="0"/>
                  <a:t>Record the amount of time for the echo to return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</a:rPr>
                      <m:t>343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2∗</m:t>
                    </m:r>
                    <m:r>
                      <a:rPr lang="en-US" b="0" i="1" smtClean="0">
                        <a:latin typeface="Cambria Math"/>
                      </a:rPr>
                      <m:t>𝑑𝑖𝑠𝑡𝑎𝑛𝑐𝑒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we perform measurements as a platform rotates, we can plot points from a center</a:t>
                </a:r>
              </a:p>
              <a:p>
                <a:pPr lvl="1"/>
                <a:r>
                  <a:rPr lang="en-US" dirty="0" smtClean="0"/>
                  <a:t>Mount unit onto a stepper motor</a:t>
                </a:r>
              </a:p>
              <a:p>
                <a:r>
                  <a:rPr lang="en-US" dirty="0" smtClean="0"/>
                  <a:t>Output stream to RS-232 to plot in MATLAB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657600" cy="4800600"/>
              </a:xfrm>
              <a:blipFill rotWithShape="1">
                <a:blip r:embed="rId2"/>
                <a:stretch>
                  <a:fillRect t="-1271" b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upload.wikimedia.org/wikipedia/commons/thumb/0/07/Sonar_Principle_EN.svg/500px-Sonar_Principle_E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270" y="1447800"/>
            <a:ext cx="3771900" cy="202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6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6858000" cy="1981200"/>
          </a:xfrm>
        </p:spPr>
        <p:txBody>
          <a:bodyPr>
            <a:normAutofit fontScale="77500" lnSpcReduction="20000"/>
          </a:bodyPr>
          <a:lstStyle/>
          <a:p>
            <a:pPr marL="628650" indent="-514350">
              <a:buFont typeface="+mj-lt"/>
              <a:buAutoNum type="arabicPeriod"/>
            </a:pPr>
            <a:r>
              <a:rPr lang="en-US" dirty="0" smtClean="0"/>
              <a:t>Output High - Generate and send 40 KHz pulse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 smtClean="0"/>
              <a:t>Receive/ Amplify return signal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 smtClean="0"/>
              <a:t>Trigger high at 40 KHz if above threshold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2 Pulses: Feedback and echo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 smtClean="0"/>
              <a:t>Decode 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Pull </a:t>
            </a:r>
            <a:r>
              <a:rPr lang="en-US" dirty="0" smtClean="0"/>
              <a:t>pin low if 40 KHz signal present</a:t>
            </a:r>
          </a:p>
          <a:p>
            <a:pPr marL="628650" indent="-514350">
              <a:buFont typeface="+mj-lt"/>
              <a:buAutoNum type="arabicPeriod"/>
            </a:pPr>
            <a:endParaRPr lang="en-US" dirty="0" smtClean="0"/>
          </a:p>
          <a:p>
            <a:pPr marL="628650" indent="-514350">
              <a:buFont typeface="+mj-lt"/>
              <a:buAutoNum type="arabicPeriod"/>
            </a:pPr>
            <a:endParaRPr lang="en-US" dirty="0" smtClean="0"/>
          </a:p>
          <a:p>
            <a:pPr marL="6286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55"/>
          <a:stretch/>
        </p:blipFill>
        <p:spPr>
          <a:xfrm>
            <a:off x="1295400" y="3505199"/>
            <a:ext cx="5855208" cy="3107038"/>
          </a:xfrm>
          <a:prstGeom prst="rect">
            <a:avLst/>
          </a:prstGeom>
        </p:spPr>
      </p:pic>
      <p:pic>
        <p:nvPicPr>
          <p:cNvPr id="3075" name="Picture 3" descr="C:\Users\Al\Pictures\2011-12-04\00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324" r="11559" b="12433"/>
          <a:stretch/>
        </p:blipFill>
        <p:spPr bwMode="auto">
          <a:xfrm rot="16200000">
            <a:off x="2485480" y="2315120"/>
            <a:ext cx="3429000" cy="550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76400" y="581110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 Pulse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5802871"/>
            <a:ext cx="102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Amplify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580287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Compare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5811109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Decode (Outputs </a:t>
            </a:r>
            <a:r>
              <a:rPr lang="en-US" dirty="0" smtClean="0">
                <a:solidFill>
                  <a:srgbClr val="FF0000"/>
                </a:solidFill>
              </a:rPr>
              <a:t>to </a:t>
            </a:r>
            <a:r>
              <a:rPr lang="en-US" dirty="0" smtClean="0">
                <a:solidFill>
                  <a:srgbClr val="FF0000"/>
                </a:solidFill>
              </a:rPr>
              <a:t>PIC)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970638" y="4992130"/>
            <a:ext cx="677562" cy="81074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9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Selection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495800" cy="45902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555 Timer </a:t>
            </a:r>
          </a:p>
          <a:p>
            <a:pPr lvl="1"/>
            <a:r>
              <a:rPr lang="en-US" dirty="0" smtClean="0"/>
              <a:t>to generate </a:t>
            </a:r>
            <a:r>
              <a:rPr lang="en-US" dirty="0" smtClean="0"/>
              <a:t>40 KHz signal</a:t>
            </a:r>
          </a:p>
          <a:p>
            <a:pPr lvl="1"/>
            <a:r>
              <a:rPr lang="en-US" dirty="0" smtClean="0"/>
              <a:t>Drives 2N2222 transistor</a:t>
            </a:r>
            <a:endParaRPr lang="en-US" dirty="0" smtClean="0"/>
          </a:p>
          <a:p>
            <a:r>
              <a:rPr lang="en-US" dirty="0" smtClean="0"/>
              <a:t>LT 1022</a:t>
            </a:r>
          </a:p>
          <a:p>
            <a:pPr lvl="1"/>
            <a:r>
              <a:rPr lang="en-US" dirty="0" smtClean="0"/>
              <a:t>High speed op-amp</a:t>
            </a:r>
          </a:p>
          <a:p>
            <a:r>
              <a:rPr lang="en-US" dirty="0" smtClean="0"/>
              <a:t>LT 1011</a:t>
            </a:r>
          </a:p>
          <a:p>
            <a:pPr lvl="1"/>
            <a:r>
              <a:rPr lang="en-US" dirty="0" smtClean="0"/>
              <a:t>General purpose comparator</a:t>
            </a:r>
          </a:p>
          <a:p>
            <a:r>
              <a:rPr lang="en-US" dirty="0" smtClean="0"/>
              <a:t>L293</a:t>
            </a:r>
          </a:p>
          <a:p>
            <a:pPr lvl="1"/>
            <a:r>
              <a:rPr lang="en-US" dirty="0" smtClean="0"/>
              <a:t>Stepper motor control</a:t>
            </a:r>
          </a:p>
          <a:p>
            <a:r>
              <a:rPr lang="en-US" dirty="0" smtClean="0"/>
              <a:t>8 MHz crystal</a:t>
            </a:r>
          </a:p>
          <a:p>
            <a:pPr lvl="1"/>
            <a:r>
              <a:rPr lang="en-US" dirty="0" smtClean="0"/>
              <a:t>Used 4x PLL to clock pic at 32 MHz</a:t>
            </a:r>
          </a:p>
          <a:p>
            <a:r>
              <a:rPr lang="en-US" dirty="0" smtClean="0"/>
              <a:t>MAX232</a:t>
            </a:r>
          </a:p>
          <a:p>
            <a:pPr lvl="1"/>
            <a:r>
              <a:rPr lang="en-US" dirty="0" smtClean="0"/>
              <a:t>Makeshift serial cable to return values to PC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27772288"/>
              </p:ext>
            </p:extLst>
          </p:nvPr>
        </p:nvGraphicFramePr>
        <p:xfrm>
          <a:off x="5165125" y="1165997"/>
          <a:ext cx="28956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Shopping List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Price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Ultrasonic Transmitter/Receiver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$7.95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555 </a:t>
                      </a:r>
                      <a:r>
                        <a:rPr lang="en-US" sz="1100" dirty="0" smtClean="0"/>
                        <a:t>Timer + 2N2222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$</a:t>
                      </a:r>
                      <a:r>
                        <a:rPr lang="en-US" sz="1100" dirty="0" smtClean="0"/>
                        <a:t>0.13 + $0.04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LM567 Tone Decoder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$0.35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LM7805 5V</a:t>
                      </a:r>
                      <a:r>
                        <a:rPr lang="en-US" sz="1100" baseline="0" dirty="0" smtClean="0"/>
                        <a:t> Regulator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$0.18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L293NE H</a:t>
                      </a:r>
                      <a:r>
                        <a:rPr lang="en-US" sz="1100" baseline="0" dirty="0" smtClean="0"/>
                        <a:t> Bridge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$2.50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Protoboard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$0.80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LT1022</a:t>
                      </a:r>
                      <a:r>
                        <a:rPr lang="en-US" sz="1100" baseline="0" dirty="0" smtClean="0"/>
                        <a:t> JFET Op Amp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Sampled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LT1011 Comparator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Sampled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 MHz Crystal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N/A (Old</a:t>
                      </a:r>
                      <a:r>
                        <a:rPr lang="en-US" sz="1100" baseline="0" dirty="0" smtClean="0"/>
                        <a:t> PCB)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MAX</a:t>
                      </a:r>
                      <a:r>
                        <a:rPr lang="en-US" sz="1100" baseline="0" dirty="0" smtClean="0"/>
                        <a:t>232A Line Driver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N/A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200</a:t>
                      </a:r>
                      <a:r>
                        <a:rPr lang="en-US" sz="1100" baseline="0" dirty="0" smtClean="0"/>
                        <a:t> Step/rev Stepper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N/A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Pic</a:t>
                      </a:r>
                      <a:r>
                        <a:rPr lang="en-US" sz="1100" baseline="0" dirty="0" smtClean="0"/>
                        <a:t> 18F4520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Sampled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Total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~$</a:t>
                      </a:r>
                      <a:r>
                        <a:rPr lang="en-US" sz="1100" dirty="0" smtClean="0"/>
                        <a:t>11.95 + small components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5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Setup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8" r="19447"/>
          <a:stretch/>
        </p:blipFill>
        <p:spPr bwMode="auto">
          <a:xfrm>
            <a:off x="5105400" y="1371600"/>
            <a:ext cx="294544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4343400" cy="3257550"/>
          </a:xfrm>
        </p:spPr>
      </p:pic>
      <p:cxnSp>
        <p:nvCxnSpPr>
          <p:cNvPr id="8" name="Straight Arrow Connector 7"/>
          <p:cNvCxnSpPr/>
          <p:nvPr/>
        </p:nvCxnSpPr>
        <p:spPr>
          <a:xfrm flipV="1">
            <a:off x="1524000" y="3581400"/>
            <a:ext cx="685800" cy="762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81400" y="2438400"/>
            <a:ext cx="1067784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46870" y="2279822"/>
            <a:ext cx="1067784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33800" y="3124200"/>
            <a:ext cx="1067784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51586" y="2117124"/>
            <a:ext cx="1296384" cy="876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391400" y="2073877"/>
            <a:ext cx="838200" cy="61354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242499" y="2362201"/>
            <a:ext cx="1041010" cy="76199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6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Control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Stepper Motors</a:t>
            </a:r>
          </a:p>
          <a:p>
            <a:pPr lvl="1"/>
            <a:r>
              <a:rPr lang="en-US" dirty="0" smtClean="0"/>
              <a:t>Unipolar – 6 wires</a:t>
            </a:r>
          </a:p>
          <a:p>
            <a:pPr lvl="1"/>
            <a:r>
              <a:rPr lang="en-US" dirty="0" smtClean="0"/>
              <a:t>Bipolar – 4 wires</a:t>
            </a:r>
          </a:p>
          <a:p>
            <a:r>
              <a:rPr lang="en-US" dirty="0" smtClean="0"/>
              <a:t>H-Bridge </a:t>
            </a:r>
          </a:p>
          <a:p>
            <a:pPr lvl="1"/>
            <a:r>
              <a:rPr lang="en-US" dirty="0" smtClean="0"/>
              <a:t>Lets us control each wire using 1 pin</a:t>
            </a:r>
          </a:p>
          <a:p>
            <a:pPr lvl="1"/>
            <a:r>
              <a:rPr lang="en-US" dirty="0" smtClean="0"/>
              <a:t>Draws current from </a:t>
            </a:r>
            <a:r>
              <a:rPr lang="en-US" dirty="0" err="1" smtClean="0"/>
              <a:t>Vcc</a:t>
            </a:r>
            <a:r>
              <a:rPr lang="en-US" dirty="0" smtClean="0"/>
              <a:t>, not the pic</a:t>
            </a:r>
          </a:p>
          <a:p>
            <a:r>
              <a:rPr lang="en-US" dirty="0" smtClean="0"/>
              <a:t>Delay 300,000 instructions between each step</a:t>
            </a:r>
          </a:p>
          <a:p>
            <a:pPr lvl="1"/>
            <a:r>
              <a:rPr lang="en-US" dirty="0" smtClean="0"/>
              <a:t>About 8 rpm</a:t>
            </a:r>
            <a:endParaRPr lang="en-US" dirty="0"/>
          </a:p>
        </p:txBody>
      </p:sp>
      <p:pic>
        <p:nvPicPr>
          <p:cNvPr id="1026" name="Picture 2" descr="http://www.tigoe.net/pcomp/img/stepper-coi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85800"/>
            <a:ext cx="275272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0"/>
          <a:stretch/>
        </p:blipFill>
        <p:spPr bwMode="auto">
          <a:xfrm>
            <a:off x="5049794" y="3581400"/>
            <a:ext cx="2369617" cy="276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49794" y="2133600"/>
            <a:ext cx="76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x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3200" y="533400"/>
            <a:ext cx="76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x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13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505200" cy="45902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Used MPLAB with free academic C </a:t>
            </a:r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Does not have time-based delays </a:t>
            </a:r>
            <a:endParaRPr lang="en-US" dirty="0" smtClean="0"/>
          </a:p>
          <a:p>
            <a:r>
              <a:rPr lang="en-US" dirty="0" smtClean="0"/>
              <a:t>Take advantage of 32 MHz using </a:t>
            </a:r>
            <a:r>
              <a:rPr lang="en-US" dirty="0" smtClean="0"/>
              <a:t>8 bit timer</a:t>
            </a:r>
            <a:endParaRPr lang="en-US" dirty="0" smtClean="0"/>
          </a:p>
          <a:p>
            <a:pPr lvl="1"/>
            <a:r>
              <a:rPr lang="en-US" dirty="0" smtClean="0"/>
              <a:t>Overflow every 29</a:t>
            </a:r>
            <a:r>
              <a:rPr lang="el-GR" dirty="0" smtClean="0"/>
              <a:t>μ</a:t>
            </a:r>
            <a:r>
              <a:rPr lang="en-US" dirty="0" smtClean="0"/>
              <a:t>s = 1cm in air</a:t>
            </a:r>
          </a:p>
          <a:p>
            <a:r>
              <a:rPr lang="en-US" dirty="0" smtClean="0"/>
              <a:t>INT0 falling edge stops while loop and prints to RS 232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76400"/>
            <a:ext cx="3962400" cy="475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81800" y="22098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Start Pulse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Start Timer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Stop Pulse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1800" y="3810000"/>
            <a:ext cx="168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Enable External Interrupt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4724400"/>
            <a:ext cx="168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Waiting = 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648200" y="3429000"/>
            <a:ext cx="3505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648200" y="4419600"/>
            <a:ext cx="3505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648200" y="5257800"/>
            <a:ext cx="3505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7" r="9653"/>
          <a:stretch/>
        </p:blipFill>
        <p:spPr>
          <a:xfrm>
            <a:off x="533400" y="1524000"/>
            <a:ext cx="3782769" cy="46482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90 degree sweep</a:t>
            </a:r>
          </a:p>
          <a:p>
            <a:r>
              <a:rPr lang="en-US" dirty="0" smtClean="0"/>
              <a:t>Close to minimum 1ft distance</a:t>
            </a:r>
          </a:p>
          <a:p>
            <a:pPr lvl="1"/>
            <a:r>
              <a:rPr lang="en-US" dirty="0" smtClean="0"/>
              <a:t>At close range, sensitive to “side </a:t>
            </a:r>
            <a:r>
              <a:rPr lang="en-US" dirty="0" err="1" smtClean="0"/>
              <a:t>echos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MATLAB script</a:t>
            </a:r>
          </a:p>
          <a:p>
            <a:pPr lvl="1"/>
            <a:r>
              <a:rPr lang="en-US" dirty="0" smtClean="0"/>
              <a:t>Reads values [</a:t>
            </a:r>
            <a:r>
              <a:rPr lang="en-US" dirty="0" err="1" smtClean="0"/>
              <a:t>step,dist</a:t>
            </a:r>
            <a:r>
              <a:rPr lang="en-US" dirty="0" smtClean="0"/>
              <a:t>]</a:t>
            </a:r>
            <a:endParaRPr lang="en-US" dirty="0"/>
          </a:p>
          <a:p>
            <a:pPr lvl="1"/>
            <a:r>
              <a:rPr lang="en-US" dirty="0" smtClean="0"/>
              <a:t>plots step angle vs. distance in polar coordinates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143000" y="3810000"/>
            <a:ext cx="1371600" cy="160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535195" y="3962400"/>
            <a:ext cx="1579605" cy="14539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1" t="17052" r="26522" b="19342"/>
          <a:stretch/>
        </p:blipFill>
        <p:spPr>
          <a:xfrm>
            <a:off x="533400" y="2108433"/>
            <a:ext cx="3733800" cy="37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8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1268</TotalTime>
  <Words>600</Words>
  <Application>Microsoft Office PowerPoint</Application>
  <PresentationFormat>On-screen Show (4:3)</PresentationFormat>
  <Paragraphs>136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MAE 4733 Project: Ultrasonic RADAR</vt:lpstr>
      <vt:lpstr>Project Idea</vt:lpstr>
      <vt:lpstr>Design</vt:lpstr>
      <vt:lpstr>Hardware Design</vt:lpstr>
      <vt:lpstr>Hardware Selection</vt:lpstr>
      <vt:lpstr>Hardware Setup</vt:lpstr>
      <vt:lpstr>Motor Control</vt:lpstr>
      <vt:lpstr>Software Design</vt:lpstr>
      <vt:lpstr>Results</vt:lpstr>
      <vt:lpstr>Applications</vt:lpstr>
      <vt:lpstr>Further Development</vt:lpstr>
      <vt:lpstr>Lessons Learned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Al</cp:lastModifiedBy>
  <cp:revision>33</cp:revision>
  <dcterms:created xsi:type="dcterms:W3CDTF">2011-11-30T23:55:01Z</dcterms:created>
  <dcterms:modified xsi:type="dcterms:W3CDTF">2011-12-05T19:50:04Z</dcterms:modified>
</cp:coreProperties>
</file>