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39" Target="slides/slide34.xml"/><Relationship Type="http://schemas.openxmlformats.org/officeDocument/2006/relationships/slide" Id="rId38" Target="slides/slide33.xml"/><Relationship Type="http://schemas.openxmlformats.org/officeDocument/2006/relationships/slide" Id="rId37" Target="slides/slide32.xml"/><Relationship Type="http://schemas.openxmlformats.org/officeDocument/2006/relationships/slide" Id="rId19" Target="slides/slide14.xml"/><Relationship Type="http://schemas.openxmlformats.org/officeDocument/2006/relationships/slide" Id="rId36" Target="slides/slide31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30" Target="slides/slide25.xml"/><Relationship Type="http://schemas.openxmlformats.org/officeDocument/2006/relationships/slide" Id="rId12" Target="slides/slide7.xml"/><Relationship Type="http://schemas.openxmlformats.org/officeDocument/2006/relationships/slide" Id="rId31" Target="slides/slide26.xml"/><Relationship Type="http://schemas.openxmlformats.org/officeDocument/2006/relationships/slide" Id="rId13" Target="slides/slide8.xml"/><Relationship Type="http://schemas.openxmlformats.org/officeDocument/2006/relationships/slide" Id="rId10" Target="slides/slide5.xml"/><Relationship Type="http://schemas.openxmlformats.org/officeDocument/2006/relationships/slide" Id="rId11" Target="slides/slide6.xml"/><Relationship Type="http://schemas.openxmlformats.org/officeDocument/2006/relationships/slide" Id="rId34" Target="slides/slide29.xml"/><Relationship Type="http://schemas.openxmlformats.org/officeDocument/2006/relationships/slide" Id="rId35" Target="slides/slide30.xml"/><Relationship Type="http://schemas.openxmlformats.org/officeDocument/2006/relationships/slide" Id="rId32" Target="slides/slide27.xml"/><Relationship Type="http://schemas.openxmlformats.org/officeDocument/2006/relationships/slide" Id="rId33" Target="slides/slide28.xml"/><Relationship Type="http://schemas.openxmlformats.org/officeDocument/2006/relationships/slide" Id="rId29" Target="slides/slide24.xml"/><Relationship Type="http://schemas.openxmlformats.org/officeDocument/2006/relationships/slide" Id="rId26" Target="slides/slide21.xml"/><Relationship Type="http://schemas.openxmlformats.org/officeDocument/2006/relationships/slide" Id="rId25" Target="slides/slide20.xml"/><Relationship Type="http://schemas.openxmlformats.org/officeDocument/2006/relationships/slide" Id="rId28" Target="slides/slide23.xml"/><Relationship Type="http://schemas.openxmlformats.org/officeDocument/2006/relationships/slide" Id="rId27" Target="slides/slide22.xml"/><Relationship Type="http://schemas.openxmlformats.org/officeDocument/2006/relationships/presProps" Id="rId2" Target="presProps.xml"/><Relationship Type="http://schemas.openxmlformats.org/officeDocument/2006/relationships/slide" Id="rId21" Target="slides/slide16.xml"/><Relationship Type="http://schemas.openxmlformats.org/officeDocument/2006/relationships/theme" Id="rId1" Target="theme/theme1.xml"/><Relationship Type="http://schemas.openxmlformats.org/officeDocument/2006/relationships/slide" Id="rId22" Target="slides/slide17.xml"/><Relationship Type="http://schemas.openxmlformats.org/officeDocument/2006/relationships/slideMaster" Id="rId4" Target="slideMasters/slideMaster1.xml"/><Relationship Type="http://schemas.openxmlformats.org/officeDocument/2006/relationships/slide" Id="rId23" Target="slides/slide18.xml"/><Relationship Type="http://schemas.openxmlformats.org/officeDocument/2006/relationships/tableStyles" Id="rId3" Target="tableStyles.xml"/><Relationship Type="http://schemas.openxmlformats.org/officeDocument/2006/relationships/slide" Id="rId24" Target="slides/slide19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8" id="2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" id="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 sz="2400"/>
              <a:t>les langages fonctionnels modernes les étendent au contraire comme, par exemple, en Clojure un polymorphisme avec fonction de répartition explicitée et à plusieurs arguments</a:t>
            </a:r>
          </a:p>
          <a:p>
            <a:r>
              <a:t/>
            </a:r>
          </a:p>
          <a:p>
            <a:pPr indent="-381000" marL="914400" rtl="0" lvl="1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2400"/>
              <a:t>robustesse ? concurrence ?</a:t>
            </a:r>
          </a:p>
          <a:p>
            <a:pPr indent="-381000" marL="914400" rtl="0" lvl="1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2400"/>
              <a:t>prouvabilité ? maintenabilité ?</a:t>
            </a:r>
          </a:p>
          <a:p>
            <a:pPr indent="-381000" marL="914400" rtl="0" lvl="1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2400"/>
              <a:t>réutilisabilité ? productivité ? expressivité ? abstractivité ?</a:t>
            </a:r>
          </a:p>
          <a:p>
            <a:pPr indent="-381000" marL="914400" rtl="0" lvl="1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fr" sz="2400"/>
              <a:t>performance ? parallélisation 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3" id="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4" id="10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5" id="10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3" id="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4" id="12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5" id="1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33" id="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rejouer -&gt; CAS sur des variables mutables affectant le résultat d'une fonction pure</a:t>
            </a:r>
          </a:p>
          <a:p>
            <a:pPr rtl="0" lvl="0">
              <a:buNone/>
            </a:pPr>
            <a:r>
              <a:rPr lang="fr"/>
              <a:t>ne pas rejouer -&gt; evaluation paresseuse, ne pas calculer une fonction dont le résultat n'est pas utilisé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6" id="13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exemple Iteratee =&gt; permet de "consommer" des listes infinies ou très grosses, traitement fonctionnel pur efficace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1" id="14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exemple des collections en java -&gt; mutables, c'est la merde de travailler sur des opérations globales -&gt; ConcurrentModificationException</a:t>
            </a:r>
          </a:p>
          <a:p>
            <a:pPr rtl="0" lvl="0">
              <a:buNone/>
            </a:pPr>
            <a:r>
              <a:rPr lang="fr"/>
              <a:t>besoin de faire des copies (profondes)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47" id="1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un beau schéma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1" id="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2" id="15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53" id="15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Collections.unmodifiableXXX</a:t>
            </a:r>
          </a:p>
          <a:p>
            <a:pPr rtl="0" lvl="0">
              <a:buNone/>
            </a:pPr>
            <a:r>
              <a:rPr lang="fr"/>
              <a:t>cumulative factory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8" id="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9" id="15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0" id="16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6" id="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7" id="16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68" id="16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4" id="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5" id="175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76" id="176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0" id="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1" id="18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2" id="18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Composabilité : réutilisabilité du fonctionnel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6" id="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7" id="18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88" id="18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1" id="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2" id="19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3" id="19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98" id="19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04" id="2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0" id="21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13" id="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4" id="2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215" id="2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7" id="4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6" id="5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7" id="5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1" id="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2" id="6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3" id="6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7" id="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8" id="6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9" id="6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 txBox="1"/>
          <p:nvPr>
            <p:ph type="subTitle" idx="1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" id="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0" id="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" id="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6" id="16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1" id="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Relationship Type="http://schemas.openxmlformats.org/officeDocument/2006/relationships/image" Id="rId4" Target="../media/image00.png"/><Relationship Type="http://schemas.openxmlformats.org/officeDocument/2006/relationships/image" Id="rId3" Target="../media/image02.png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png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2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2.xml"/></Relationships>
</file>

<file path=ppt/slides/_rels/slide1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8.xml"/><Relationship Type="http://schemas.openxmlformats.org/officeDocument/2006/relationships/slideLayout" Id="rId1" Target="../slideLayouts/slideLayout2.xml"/></Relationships>
</file>

<file path=ppt/slides/_rels/slide1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9.xml"/><Relationship Type="http://schemas.openxmlformats.org/officeDocument/2006/relationships/slideLayout" Id="rId1" Target="../slideLayouts/slideLayout2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2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0.xml"/><Relationship Type="http://schemas.openxmlformats.org/officeDocument/2006/relationships/slideLayout" Id="rId1" Target="../slideLayouts/slideLayout2.xml"/></Relationships>
</file>

<file path=ppt/slides/_rels/slide2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png"/></Relationships>
</file>

<file path=ppt/slides/_rels/slide2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2.xml"/><Relationship Type="http://schemas.openxmlformats.org/officeDocument/2006/relationships/slideLayout" Id="rId1" Target="../slideLayouts/slideLayout2.xml"/></Relationships>
</file>

<file path=ppt/slides/_rels/slide2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4.png"/></Relationships>
</file>

<file path=ppt/slides/_rels/slide2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3.png"/></Relationships>
</file>

<file path=ppt/slides/_rels/slide2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5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5.png"/><Relationship Type="http://schemas.openxmlformats.org/officeDocument/2006/relationships/image" Id="rId3" Target="../media/image07.png"/></Relationships>
</file>

<file path=ppt/slides/_rels/slide2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6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1.png"/><Relationship Type="http://schemas.openxmlformats.org/officeDocument/2006/relationships/image" Id="rId3" Target="../media/image16.png"/><Relationship Type="http://schemas.openxmlformats.org/officeDocument/2006/relationships/image" Id="rId5" Target="../media/image10.png"/></Relationships>
</file>

<file path=ppt/slides/_rels/slide2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7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12.png"/><Relationship Type="http://schemas.openxmlformats.org/officeDocument/2006/relationships/image" Id="rId3" Target="../media/image08.png"/></Relationships>
</file>

<file path=ppt/slides/_rels/slide2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5.png"/></Relationships>
</file>

<file path=ppt/slides/_rels/slide2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9.xml"/><Relationship Type="http://schemas.openxmlformats.org/officeDocument/2006/relationships/slideLayout" Id="rId1" Target="../slideLayouts/slideLayout2.xml"/><Relationship Type="http://schemas.openxmlformats.org/officeDocument/2006/relationships/hyperlink" Id="rId4" TargetMode="External" Target="http://www.martinfowler.com/bliki/ExpressionBuilder.html"/><Relationship Type="http://schemas.openxmlformats.org/officeDocument/2006/relationships/hyperlink" Id="rId3" TargetMode="External" Target="http://www.martinfowler.com/dslCatalog/"/><Relationship Type="http://schemas.openxmlformats.org/officeDocument/2006/relationships/hyperlink" Id="rId6" TargetMode="External" Target="http://java.dzone.com/articles/immutability-with-builder-design-pattern"/><Relationship Type="http://schemas.openxmlformats.org/officeDocument/2006/relationships/hyperlink" Id="rId5" TargetMode="External" Target="http://www.martinfowler.com/bliki/ExpressionBuilder.html"/><Relationship Type="http://schemas.openxmlformats.org/officeDocument/2006/relationships/hyperlink" Id="rId7" TargetMode="External" Target="http://wiki.apidesign.org/wiki/CumulativeFactory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3.png"/><Relationship Type="http://schemas.openxmlformats.org/officeDocument/2006/relationships/image" Id="rId3" Target="../media/image04.png"/></Relationships>
</file>

<file path=ppt/slides/_rels/slide3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0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books.google.fr/books/about/Domain_Driven_Design.html?id=hHBf4YxMnWMC&amp;redir_esc=y"/></Relationships>
</file>

<file path=ppt/slides/_rels/slide3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1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homepages.mcs.vuw.ac.nz/%7Etk/fps/"/></Relationships>
</file>

<file path=ppt/slides/_rels/slide3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2.xml"/><Relationship Type="http://schemas.openxmlformats.org/officeDocument/2006/relationships/slideLayout" Id="rId1" Target="../slideLayouts/slideLayout2.xml"/></Relationships>
</file>

<file path=ppt/slides/_rels/slide3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3.xml"/><Relationship Type="http://schemas.openxmlformats.org/officeDocument/2006/relationships/slideLayout" Id="rId1" Target="../slideLayouts/slideLayout6.xml"/><Relationship Type="http://schemas.openxmlformats.org/officeDocument/2006/relationships/image" Id="rId3" Target="../media/image17.png"/></Relationships>
</file>

<file path=ppt/slides/_rels/slide3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4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4" Target="../media/image04.png"/><Relationship Type="http://schemas.openxmlformats.org/officeDocument/2006/relationships/image" Id="rId3" Target="../media/image03.pn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2" id="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" id="23"/>
          <p:cNvSpPr txBox="1"/>
          <p:nvPr>
            <p:ph type="ctrTitle"/>
          </p:nvPr>
        </p:nvSpPr>
        <p:spPr>
          <a:xfrm>
            <a:off y="3867555" x="448966"/>
            <a:ext cy="2750100" cx="8265599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fr" sz="3600"/>
              <a:t>Les "patrons de conception"</a:t>
            </a:r>
          </a:p>
          <a:p>
            <a:pPr rtl="0" lvl="0">
              <a:buNone/>
            </a:pPr>
            <a:r>
              <a:rPr lang="fr" sz="3600"/>
              <a:t>de la programmation fonctionnelle au service d'une conception simple</a:t>
            </a:r>
          </a:p>
          <a:p>
            <a:r>
              <a:t/>
            </a:r>
          </a:p>
        </p:txBody>
      </p:sp>
      <p:sp>
        <p:nvSpPr>
          <p:cNvPr name="Shape 24" id="24"/>
          <p:cNvSpPr/>
          <p:nvPr/>
        </p:nvSpPr>
        <p:spPr>
          <a:xfrm>
            <a:off y="1040754" x="942341"/>
            <a:ext cy="2329308" cx="23293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5" id="25"/>
          <p:cNvSpPr/>
          <p:nvPr/>
        </p:nvSpPr>
        <p:spPr>
          <a:xfrm>
            <a:off y="2221583" x="4595972"/>
            <a:ext cy="1148478" cx="352945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fr"/>
              <a:t>
</a:t>
            </a:r>
          </a:p>
          <a:p>
            <a:pPr rtl="0" lvl="0">
              <a:buNone/>
            </a:pPr>
            <a:r>
              <a:rPr lang="fr"/>
              <a:t>On distingue deux grands paradigmes :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L'impératif (objet, structuré, parallèle, ...)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basés sur la gestion d'états (modèle de Turing)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l'algorithme est une suite d'instructions de modification d'emplacements mémoire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 déclaratif (</a:t>
            </a:r>
            <a:r>
              <a:rPr lang="fr" u="sng"/>
              <a:t>fonctionnel</a:t>
            </a:r>
            <a:r>
              <a:rPr lang="fr"/>
              <a:t>, logique, par flot de données, ...)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basés sur les mathématiques et la logique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on y exprime le quoi plutôt que le comment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pPr rtl="0" lvl="0">
              <a:buNone/>
            </a:pPr>
            <a:r>
              <a:rPr lang="fr"/>
              <a:t>Clairement l'approche impérative a gagné !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Pourquoi ?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l'impératif est plus immédiat, plus intuitif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 déclaratif est un jouet pour matheux ratés aux concepts incompréhensibles : foncteur, monade, réacteur, banane, ...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 b="1"/>
              <a:t>L'orienté objet est partout ! Victoire !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 txBox="1"/>
          <p:nvPr>
            <p:ph type="body" idx="1"/>
          </p:nvPr>
        </p:nvSpPr>
        <p:spPr>
          <a:xfrm>
            <a:off y="157566" x="240114"/>
            <a:ext cy="6538800" cx="8834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Mais mais mais...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 fonctionnel n'est pas du tout incompatible avec les </a:t>
            </a:r>
            <a:r>
              <a:rPr lang="fr" u="sng"/>
              <a:t>concepts</a:t>
            </a:r>
            <a:r>
              <a:rPr lang="fr"/>
              <a:t> de l'orienté objet !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l'impératif au sens large n'a pas répondu à toutes les attentes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/>
              <a:t>Pour toutes ces raisons demain vous utiliserez des langages fonctionnels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/>
              <a:t>Scala, Haskell, Erlang, </a:t>
            </a:r>
          </a:p>
          <a:p>
            <a:pPr algn="ctr" rtl="0" lvl="0">
              <a:buNone/>
            </a:pPr>
            <a:r>
              <a:rPr lang="fr"/>
              <a:t>Clojure, Groovy, Python, F#, ...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/>
              <a:t>Pour toutes ces raisons demain vous utiliserez des langages fonctionnels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/>
              <a:t>Scala, Haskell, Erlang, </a:t>
            </a:r>
          </a:p>
          <a:p>
            <a:pPr algn="ctr" rtl="0" lvl="0">
              <a:buNone/>
            </a:pPr>
            <a:r>
              <a:rPr lang="fr"/>
              <a:t>Clojure, Groovy, Python, F#, ...</a:t>
            </a:r>
          </a:p>
          <a:p>
            <a:r>
              <a:t/>
            </a:r>
          </a:p>
        </p:txBody>
      </p:sp>
      <p:sp>
        <p:nvSpPr>
          <p:cNvPr name="Shape 97" id="97"/>
          <p:cNvSpPr/>
          <p:nvPr/>
        </p:nvSpPr>
        <p:spPr>
          <a:xfrm>
            <a:off y="642650" x="389704"/>
            <a:ext cy="5339027" cx="854380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algn="ctr" marL="0" rtl="0" lvl="0">
              <a:buNone/>
            </a:pPr>
            <a:r>
              <a:rPr lang="fr"/>
              <a:t>Non demain vous ferez du Java !</a:t>
            </a:r>
          </a:p>
          <a:p>
            <a:pPr indent="0" algn="ctr" marL="0" rtl="0" lvl="0">
              <a:buNone/>
            </a:pPr>
            <a:r>
              <a:rPr lang="fr"/>
              <a:t>ou du C/C#/..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fr"/>
              <a:t>Non demain vous ferez du Java !</a:t>
            </a:r>
          </a:p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fr"/>
              <a:t>ou du C/C#/..</a:t>
            </a:r>
          </a:p>
          <a:p>
            <a:r>
              <a:t/>
            </a:r>
          </a:p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fr"/>
              <a:t>(comme aujourd'hui)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1" id="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2" id="112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algn="ctr" marL="0" rtl="0" lvl="0">
              <a:buNone/>
            </a:pPr>
            <a:r>
              <a:rPr lang="fr"/>
              <a:t>mais différemment 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0" algn="ctr" marL="0" rtl="0" lvl="0">
              <a:buNone/>
            </a:pPr>
            <a:r>
              <a:rPr lang="fr"/>
              <a:t>mais différemment !</a:t>
            </a:r>
          </a:p>
          <a:p>
            <a:r>
              <a:t/>
            </a:r>
          </a:p>
          <a:p>
            <a:pPr indent="0" algn="ctr" marL="0" rtl="0" lvl="0">
              <a:buNone/>
            </a:pPr>
            <a:r>
              <a:rPr lang="fr"/>
              <a:t>Demain :</a:t>
            </a:r>
          </a:p>
          <a:p>
            <a:pPr indent="0" algn="ctr" marL="0" rtl="0" lvl="0">
              <a:buNone/>
            </a:pPr>
            <a:r>
              <a:rPr lang="fr"/>
              <a:t> </a:t>
            </a:r>
          </a:p>
          <a:p>
            <a:pPr indent="0" algn="ctr" marL="0" rtl="0" lvl="0">
              <a:buNone/>
            </a:pPr>
            <a:r>
              <a:rPr lang="fr"/>
              <a:t>Java8 &amp; sa JSR-355</a:t>
            </a:r>
          </a:p>
          <a:p>
            <a:pPr indent="0" algn="ctr" marL="0" rtl="0" lvl="0">
              <a:buNone/>
            </a:pPr>
            <a:r>
              <a:rPr lang="fr"/>
              <a:t>(Lambda Expressions for the JavaTM Programming Language)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/>
              <a:t>Premier concept (fondamental)</a:t>
            </a:r>
          </a:p>
          <a:p>
            <a:pPr algn="ctr" rtl="0" lvl="0">
              <a:buNone/>
            </a:pPr>
            <a:r>
              <a:rPr lang="fr" u="sng"/>
              <a:t>La Fonction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au sens mathématique :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un calcul dont le résultat n'est fonction que de ses entrées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qui ne modifie pas l'état du monde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On appelle cela la pureté.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" id="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" id="30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Simplicité comme valeur agile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Un des principes Agile (http://agilemanifesto.org)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 sz="1800">
                <a:solidFill>
                  <a:srgbClr val="FFFFFF"/>
                </a:solidFill>
              </a:rPr>
              <a:t>Simplicity--the art of maximizing the amount</a:t>
            </a:r>
          </a:p>
          <a:p>
            <a:pPr rtl="0" lvl="0">
              <a:buNone/>
            </a:pPr>
            <a:r>
              <a:rPr lang="fr" sz="1800">
                <a:solidFill>
                  <a:srgbClr val="FFFFFF"/>
                </a:solidFill>
              </a:rPr>
              <a:t>of work not done--is essential. 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Aussi dans eXtremenProgramming: Simple Design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6" id="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7" id="127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Pureté. Quel intérêt ?</a:t>
            </a:r>
          </a:p>
          <a:p>
            <a:r>
              <a:t/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 repos de la tête !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pas de variables cachées</a:t>
            </a:r>
          </a:p>
          <a:p>
            <a:pPr indent="-381000" marL="914400" rtl="0" lvl="1"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fr"/>
              <a:t>pas d'effet de bord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la testabilité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>
                <a:solidFill>
                  <a:srgbClr val="FFFFFF"/>
                </a:solidFill>
              </a:rPr>
              <a:t>la possibilité de rejouer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la possibilité de ne pas jouer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  <a:r>
              <a:rPr lang="fr" sz="3600" b="1"/>
              <a:t>Exemple</a:t>
            </a:r>
          </a:p>
        </p:txBody>
      </p:sp>
      <p:sp>
        <p:nvSpPr>
          <p:cNvPr name="Shape 133" id="133"/>
          <p:cNvSpPr/>
          <p:nvPr/>
        </p:nvSpPr>
        <p:spPr>
          <a:xfrm>
            <a:off y="2274822" x="61625"/>
            <a:ext cy="3498829" cx="9016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7" id="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8" id="138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Que se passe t'il si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la fonction modifie la liste ou ses dates ?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cette même liste est modifiée par d'autres traitements ?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pPr algn="ctr" rtl="0" lvl="0">
              <a:buNone/>
            </a:pPr>
            <a:r>
              <a:rPr lang="fr">
                <a:solidFill>
                  <a:srgbClr val="000000"/>
                </a:solidFill>
              </a:rPr>
              <a:t>Second concept</a:t>
            </a:r>
          </a:p>
          <a:p>
            <a:pPr algn="ctr" rtl="0" lvl="0">
              <a:buNone/>
            </a:pPr>
            <a:r>
              <a:rPr lang="fr">
                <a:solidFill>
                  <a:srgbClr val="000000"/>
                </a:solidFill>
              </a:rPr>
              <a:t>L'immutabilité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44" id="144"/>
          <p:cNvSpPr/>
          <p:nvPr/>
        </p:nvSpPr>
        <p:spPr>
          <a:xfrm>
            <a:off y="2632050" x="1846612"/>
            <a:ext cy="3905250" cx="5724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  <a:r>
              <a:rPr lang="fr"/>
              <a:t>En java ?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Les String sont immuables, les collections peuvent être protégées, ..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Rendez vos objets immutables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50" id="150"/>
          <p:cNvSpPr/>
          <p:nvPr/>
        </p:nvSpPr>
        <p:spPr>
          <a:xfrm>
            <a:off y="2829216" x="4732989"/>
            <a:ext cy="3867150" cx="42005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fr"/>
              <a:t>
</a:t>
            </a:r>
            <a:r>
              <a:rPr lang="fr"/>
              <a:t>Troisième concept</a:t>
            </a:r>
          </a:p>
          <a:p>
            <a:pPr algn="ctr" rtl="0" lvl="0">
              <a:buNone/>
            </a:pPr>
            <a:r>
              <a:rPr lang="fr"/>
              <a:t>L'expressivité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fonction de première classe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fonctions d’ordre supérieur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Exemple : Map</a:t>
            </a:r>
          </a:p>
        </p:txBody>
      </p:sp>
      <p:sp>
        <p:nvSpPr>
          <p:cNvPr name="Shape 156" id="156"/>
          <p:cNvSpPr/>
          <p:nvPr/>
        </p:nvSpPr>
        <p:spPr>
          <a:xfrm>
            <a:off y="3564912" x="5110528"/>
            <a:ext cy="1451455" cx="38229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57" id="157"/>
          <p:cNvSpPr/>
          <p:nvPr/>
        </p:nvSpPr>
        <p:spPr>
          <a:xfrm>
            <a:off y="5395550" x="710337"/>
            <a:ext cy="762000" cx="679132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1" id="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2" id="162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Avec une fonction explicitée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ou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Et avec les lambda Java 8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63" id="163"/>
          <p:cNvSpPr/>
          <p:nvPr/>
        </p:nvSpPr>
        <p:spPr>
          <a:xfrm>
            <a:off y="857636" x="0"/>
            <a:ext cy="1774627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64" id="164"/>
          <p:cNvSpPr/>
          <p:nvPr/>
        </p:nvSpPr>
        <p:spPr>
          <a:xfrm>
            <a:off y="3333071" x="0"/>
            <a:ext cy="1408157" cx="91439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name="Shape 165" id="165"/>
          <p:cNvSpPr/>
          <p:nvPr/>
        </p:nvSpPr>
        <p:spPr>
          <a:xfrm>
            <a:off y="5681837" x="1434812"/>
            <a:ext cy="752475" cx="507682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9" id="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0" id="170"/>
          <p:cNvSpPr txBox="1"/>
          <p:nvPr>
            <p:ph type="title"/>
          </p:nvPr>
        </p:nvSpPr>
        <p:spPr>
          <a:xfrm>
            <a:off y="3133587" x="457200"/>
            <a:ext cy="1143000" cx="82296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fr" sz="3000" b="0"/>
              <a:t>L'IDE peut aussi  donner l'illusion d'un langage fonctionnel...</a:t>
            </a:r>
          </a:p>
        </p:txBody>
      </p:sp>
      <p:sp>
        <p:nvSpPr>
          <p:cNvPr name="Shape 171" id="17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72" id="172"/>
          <p:cNvSpPr/>
          <p:nvPr/>
        </p:nvSpPr>
        <p:spPr>
          <a:xfrm>
            <a:off y="1719176" x="534501"/>
            <a:ext cy="1271673" cx="78630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73" id="173"/>
          <p:cNvSpPr/>
          <p:nvPr/>
        </p:nvSpPr>
        <p:spPr>
          <a:xfrm>
            <a:off y="4474375" x="513220"/>
            <a:ext cy="793875" cx="811755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7" id="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8" id="178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fr"/>
              <a:t>
</a:t>
            </a:r>
            <a:r>
              <a:rPr lang="fr"/>
              <a:t>Quatrième concept </a:t>
            </a:r>
          </a:p>
          <a:p>
            <a:pPr algn="ctr" rtl="0" lvl="0">
              <a:buNone/>
            </a:pPr>
            <a:r>
              <a:rPr lang="fr"/>
              <a:t>Composabilité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179" id="179"/>
          <p:cNvSpPr/>
          <p:nvPr/>
        </p:nvSpPr>
        <p:spPr>
          <a:xfrm>
            <a:off y="2327034" x="882270"/>
            <a:ext cy="3587715" cx="78623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fr"/>
              <a:t>Functional Design Patterns</a:t>
            </a:r>
          </a:p>
        </p:txBody>
      </p:sp>
      <p:sp>
        <p:nvSpPr>
          <p:cNvPr name="Shape 185" id="185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b="1" u="sng">
                <a:solidFill>
                  <a:srgbClr val="FFFFFF"/>
                </a:solidFill>
                <a:hlinkClick r:id="rId3"/>
              </a:rPr>
              <a:t>Fowler</a:t>
            </a:r>
            <a:r>
              <a:rPr lang="fr" b="1">
                <a:solidFill>
                  <a:srgbClr val="FFFFFF"/>
                </a:solidFill>
              </a:rPr>
              <a:t> </a:t>
            </a:r>
          </a:p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(2 different sources: PEAA et DSL)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b="1" u="sng">
                <a:solidFill>
                  <a:srgbClr val="FFFFFF"/>
                </a:solidFill>
                <a:hlinkClick r:id="rId4"/>
              </a:rPr>
              <a:t>Fluent Interface</a:t>
            </a:r>
            <a:r>
              <a:rPr lang="fr" b="1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FFFFFF"/>
                </a:solidFill>
              </a:rPr>
              <a:t> Form of </a:t>
            </a:r>
            <a:r>
              <a:rPr lang="fr" i="1">
                <a:solidFill>
                  <a:srgbClr val="FFFFFF"/>
                </a:solidFill>
              </a:rPr>
              <a:t>Closure of operations</a:t>
            </a:r>
            <a:r>
              <a:rPr lang="fr">
                <a:solidFill>
                  <a:srgbClr val="FFFFFF"/>
                </a:solidFill>
              </a:rPr>
              <a:t> or even DSL,  provides compositionality of actions/functions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 b="1" u="sng">
                <a:solidFill>
                  <a:srgbClr val="FFFFFF"/>
                </a:solidFill>
                <a:hlinkClick r:id="rId5"/>
              </a:rPr>
              <a:t>Expression Builder</a:t>
            </a:r>
            <a:r>
              <a:rPr lang="fr">
                <a:solidFill>
                  <a:srgbClr val="FFFFFF"/>
                </a:solidFill>
              </a:rPr>
              <a:t> Separate building from regular API calls, other examples (more modern): </a:t>
            </a:r>
            <a:r>
              <a:rPr lang="fr" u="sng">
                <a:solidFill>
                  <a:schemeClr val="hlink"/>
                </a:solidFill>
                <a:hlinkClick r:id="rId6"/>
              </a:rPr>
              <a:t>DZone</a:t>
            </a:r>
            <a:r>
              <a:rPr lang="fr"/>
              <a:t>, </a:t>
            </a:r>
            <a:r>
              <a:rPr lang="fr" u="sng">
                <a:solidFill>
                  <a:schemeClr val="hlink"/>
                </a:solidFill>
                <a:hlinkClick r:id="rId7"/>
              </a:rPr>
              <a:t>CumulativeFactory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" id="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5" id="35"/>
          <p:cNvSpPr txBox="1"/>
          <p:nvPr>
            <p:ph type="body" idx="1"/>
          </p:nvPr>
        </p:nvSpPr>
        <p:spPr>
          <a:xfrm>
            <a:off y="325323" x="457200"/>
            <a:ext cy="62426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Agilité, XP, Prog. Fonctionnelle</a:t>
            </a:r>
          </a:p>
          <a:p>
            <a:pPr rtl="0" lvl="0">
              <a:buNone/>
            </a:pPr>
            <a:r>
              <a:rPr lang="fr"/>
              <a:t>Haskell, Scala, Java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fr"/>
              <a:t>						@abailly</a:t>
            </a:r>
          </a:p>
        </p:txBody>
      </p:sp>
      <p:sp>
        <p:nvSpPr>
          <p:cNvPr name="Shape 36" id="36"/>
          <p:cNvSpPr/>
          <p:nvPr/>
        </p:nvSpPr>
        <p:spPr>
          <a:xfrm>
            <a:off y="0" x="5481500"/>
            <a:ext cy="3306094" cx="36625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37" id="37"/>
          <p:cNvSpPr/>
          <p:nvPr/>
        </p:nvSpPr>
        <p:spPr>
          <a:xfrm>
            <a:off y="5018070" x="1600175"/>
            <a:ext cy="1242577" cx="12425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9" id="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0" id="190"/>
          <p:cNvSpPr txBox="1"/>
          <p:nvPr>
            <p:ph type="body" idx="1"/>
          </p:nvPr>
        </p:nvSpPr>
        <p:spPr>
          <a:xfrm>
            <a:off y="459723" x="457200"/>
            <a:ext cy="61082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b="1" u="sng">
                <a:solidFill>
                  <a:srgbClr val="FFFFFF"/>
                </a:solidFill>
                <a:hlinkClick r:id="rId3"/>
              </a:rPr>
              <a:t>Domain Driven Design</a:t>
            </a:r>
          </a:p>
          <a:p>
            <a:r>
              <a:t/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Immutable Value Object</a:t>
            </a:r>
            <a:r>
              <a:rPr lang="fr">
                <a:solidFill>
                  <a:srgbClr val="FFFFFF"/>
                </a:solidFill>
              </a:rPr>
              <a:t>: objects w/o identity, represent characteristics of some </a:t>
            </a:r>
            <a:r>
              <a:rPr lang="fr" b="1">
                <a:solidFill>
                  <a:srgbClr val="FFFFFF"/>
                </a:solidFill>
              </a:rPr>
              <a:t>Entity </a:t>
            </a:r>
            <a:r>
              <a:rPr lang="fr">
                <a:solidFill>
                  <a:srgbClr val="FFFFFF"/>
                </a:solidFill>
              </a:rPr>
              <a:t>or other business object within the system. Immutability favors sharing</a:t>
            </a:r>
          </a:p>
          <a:p>
            <a:pPr rtl="0" lvl="0">
              <a:buNone/>
            </a:pPr>
            <a:r>
              <a:rPr lang="fr" b="1">
                <a:solidFill>
                  <a:srgbClr val="FFFFFF"/>
                </a:solidFill>
              </a:rPr>
              <a:t>Side-effect free Functions: </a:t>
            </a:r>
            <a:r>
              <a:rPr lang="fr">
                <a:solidFill>
                  <a:srgbClr val="FFFFFF"/>
                </a:solidFill>
              </a:rPr>
              <a:t>self-explanatory!</a:t>
            </a:r>
          </a:p>
          <a:p>
            <a:pPr rtl="0" lvl="0">
              <a:buNone/>
            </a:pPr>
            <a:r>
              <a:rPr lang="fr" b="1">
                <a:solidFill>
                  <a:srgbClr val="FFFFFF"/>
                </a:solidFill>
              </a:rPr>
              <a:t>Closure of Operations</a:t>
            </a:r>
            <a:r>
              <a:rPr lang="fr">
                <a:solidFill>
                  <a:srgbClr val="FFFFFF"/>
                </a:solidFill>
              </a:rPr>
              <a:t>: provide methods on objects returning same or other object transformed. Some primitive form of monoids and compositionality.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4" id="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5" id="195"/>
          <p:cNvSpPr txBox="1"/>
          <p:nvPr>
            <p:ph type="body" idx="1"/>
          </p:nvPr>
        </p:nvSpPr>
        <p:spPr>
          <a:xfrm>
            <a:off y="383698" x="457200"/>
            <a:ext cy="6184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b="1" u="sng">
                <a:solidFill>
                  <a:srgbClr val="FFFFFF"/>
                </a:solidFill>
                <a:hlinkClick r:id="rId3"/>
              </a:rPr>
              <a:t>A Functional Pattern System for OO Design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b="1">
                <a:solidFill>
                  <a:srgbClr val="FFFFFF"/>
                </a:solidFill>
              </a:rPr>
              <a:t>Function Object</a:t>
            </a:r>
            <a:r>
              <a:rPr lang="fr">
                <a:solidFill>
                  <a:srgbClr val="FFFFFF"/>
                </a:solidFill>
              </a:rPr>
              <a:t>  first class functions as objects : blocks, closures, lambdas...</a:t>
            </a:r>
          </a:p>
          <a:p>
            <a:pPr rtl="0" lvl="0">
              <a:buNone/>
            </a:pPr>
            <a:r>
              <a:rPr lang="fr" b="1">
                <a:solidFill>
                  <a:srgbClr val="FFFFFF"/>
                </a:solidFill>
              </a:rPr>
              <a:t>Lazy Object</a:t>
            </a:r>
            <a:r>
              <a:rPr lang="fr">
                <a:solidFill>
                  <a:srgbClr val="FFFFFF"/>
                </a:solidFill>
              </a:rPr>
              <a:t> Defer computation to the latest possible time</a:t>
            </a:r>
          </a:p>
          <a:p>
            <a:pPr rtl="0" lvl="0">
              <a:buNone/>
            </a:pPr>
            <a:r>
              <a:rPr lang="fr" b="1">
                <a:solidFill>
                  <a:srgbClr val="FFFFFF"/>
                </a:solidFill>
              </a:rPr>
              <a:t>Value Object</a:t>
            </a:r>
            <a:r>
              <a:rPr lang="fr">
                <a:solidFill>
                  <a:srgbClr val="FFFFFF"/>
                </a:solidFill>
              </a:rPr>
              <a:t> Immutable objects with generator operations</a:t>
            </a:r>
          </a:p>
          <a:p>
            <a:pPr rtl="0" lvl="0">
              <a:buNone/>
            </a:pPr>
            <a:r>
              <a:rPr lang="fr" b="1">
                <a:solidFill>
                  <a:srgbClr val="FFFFFF"/>
                </a:solidFill>
              </a:rPr>
              <a:t>Transfold </a:t>
            </a:r>
            <a:r>
              <a:rPr lang="fr">
                <a:solidFill>
                  <a:srgbClr val="FFFFFF"/>
                </a:solidFill>
              </a:rPr>
              <a:t>aka. map-reduce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fr" b="1">
                <a:solidFill>
                  <a:srgbClr val="FFFFFF"/>
                </a:solidFill>
              </a:rPr>
              <a:t>Void Value</a:t>
            </a:r>
            <a:r>
              <a:rPr lang="fr">
                <a:solidFill>
                  <a:srgbClr val="FFFFFF"/>
                </a:solidFill>
              </a:rPr>
              <a:t>: remove the need for </a:t>
            </a:r>
            <a:r>
              <a:rPr lang="fr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</a:p>
          <a:p>
            <a:pPr rtl="0" lvl="0">
              <a:buNone/>
            </a:pPr>
            <a:r>
              <a:rPr lang="fr" b="1">
                <a:solidFill>
                  <a:srgbClr val="FFFFFF"/>
                </a:solidFill>
              </a:rPr>
              <a:t>Translator</a:t>
            </a:r>
            <a:r>
              <a:rPr lang="fr">
                <a:solidFill>
                  <a:srgbClr val="FFFFFF"/>
                </a:solidFill>
              </a:rPr>
              <a:t>: replace Visitor as a way to structural recursion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ctr">
              <a:buNone/>
            </a:pPr>
            <a:r>
              <a:rPr lang="fr"/>
              <a:t>Other Functional "Patterns"</a:t>
            </a:r>
          </a:p>
        </p:txBody>
      </p:sp>
      <p:sp>
        <p:nvSpPr>
          <p:cNvPr name="Shape 201" id="20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 </a:t>
            </a:r>
            <a:r>
              <a:rPr lang="fr" b="1"/>
              <a:t>Monoid</a:t>
            </a:r>
            <a:r>
              <a:rPr lang="fr"/>
              <a:t>: provide a base value (eg. Null Object) and some operation for composing objects (similar to  </a:t>
            </a:r>
            <a:r>
              <a:rPr lang="fr" i="1"/>
              <a:t>Closure of Operations)</a:t>
            </a:r>
          </a:p>
          <a:p>
            <a:pPr rtl="0" lvl="0">
              <a:buNone/>
            </a:pPr>
            <a:r>
              <a:rPr lang="fr"/>
              <a:t> </a:t>
            </a:r>
            <a:r>
              <a:rPr lang="fr" b="1"/>
              <a:t>Option: </a:t>
            </a:r>
            <a:r>
              <a:rPr lang="fr"/>
              <a:t>signals the possibility of a   non-existing value (eg. Null object)</a:t>
            </a:r>
          </a:p>
          <a:p>
            <a:pPr rtl="0" lvl="0">
              <a:buNone/>
            </a:pPr>
            <a:r>
              <a:rPr lang="fr"/>
              <a:t> </a:t>
            </a:r>
            <a:r>
              <a:rPr lang="fr" b="1"/>
              <a:t>Zipper</a:t>
            </a:r>
            <a:r>
              <a:rPr lang="fr"/>
              <a:t>: Provide a way to traverse and modify immutable structures</a:t>
            </a:r>
          </a:p>
          <a:p>
            <a:pPr rtl="0" lvl="0">
              <a:buNone/>
            </a:pPr>
            <a:r>
              <a:rPr lang="fr" b="1"/>
              <a:t>Monad: </a:t>
            </a:r>
            <a:r>
              <a:rPr lang="fr"/>
              <a:t>compose operations while maintaining a context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/>
          <p:nvPr/>
        </p:nvSpPr>
        <p:spPr>
          <a:xfrm>
            <a:off y="1090372" x="521247"/>
            <a:ext cy="5496277" cx="37543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207" id="207"/>
          <p:cNvSpPr txBox="1"/>
          <p:nvPr/>
        </p:nvSpPr>
        <p:spPr>
          <a:xfrm>
            <a:off y="1444600" x="3938400"/>
            <a:ext cy="1931100" cx="45923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fr" sz="4800">
                <a:solidFill>
                  <a:srgbClr val="FFF2CC"/>
                </a:solidFill>
              </a:rPr>
              <a:t>May the lambda be  with you!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11" id="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12" id="212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/>
              <a:t>Debrief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body" idx="1"/>
          </p:nvPr>
        </p:nvSpPr>
        <p:spPr>
          <a:xfrm>
            <a:off y="325323" x="457200"/>
            <a:ext cy="62426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Le logiciel libre</a:t>
            </a:r>
          </a:p>
          <a:p>
            <a:pPr rtl="0" lvl="0">
              <a:buNone/>
            </a:pPr>
            <a:r>
              <a:rPr lang="fr"/>
              <a:t>Java, JVM et optimisation</a:t>
            </a:r>
          </a:p>
          <a:p>
            <a:pPr rtl="0" lvl="0">
              <a:buNone/>
            </a:pPr>
            <a:r>
              <a:rPr lang="fr"/>
              <a:t>FP (Clojure/Haskell)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						@CedricPineau</a:t>
            </a:r>
          </a:p>
        </p:txBody>
      </p:sp>
      <p:sp>
        <p:nvSpPr>
          <p:cNvPr name="Shape 43" id="43"/>
          <p:cNvSpPr/>
          <p:nvPr/>
        </p:nvSpPr>
        <p:spPr>
          <a:xfrm>
            <a:off y="5018070" x="1600175"/>
            <a:ext cy="1242577" cx="12425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44" id="44"/>
          <p:cNvSpPr/>
          <p:nvPr/>
        </p:nvSpPr>
        <p:spPr>
          <a:xfrm>
            <a:off y="0" x="5481500"/>
            <a:ext cy="3306094" cx="36625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8" id="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9" id="49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algn="ctr" rtl="0" lvl="0">
              <a:buNone/>
            </a:pPr>
            <a:r>
              <a:rPr lang="fr"/>
              <a:t>Qu'est qu'une conception simple ?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algn="ctr" rtl="0" lvl="0">
              <a:buNone/>
            </a:pPr>
            <a:r>
              <a:rPr lang="fr"/>
              <a:t>
</a:t>
            </a:r>
          </a:p>
          <a:p>
            <a:pPr algn="ctr" rtl="0" lvl="0">
              <a:buNone/>
            </a:pPr>
            <a:r>
              <a:rPr lang="fr"/>
              <a:t>“Ce qui se conçoit bien s’énonce clairement et les mots pour le dire viennent aisément”</a:t>
            </a:r>
          </a:p>
          <a:p>
            <a:pPr algn="ctr" rtl="0" lvl="0">
              <a:buNone/>
            </a:pPr>
            <a:r>
              <a:rPr lang="fr"/>
              <a:t>(Nicolas Boileau)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Intuitivement, ce qui est 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lisible, facilement compréhensible, court ?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sous contrôle : testable simplement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8" id="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9" id="59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 u="sng"/>
              <a:t>What XP says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Runs all the tests.</a:t>
            </a:r>
          </a:p>
          <a:p>
            <a:pPr indent="457200" marL="914400" rtl="0" lvl="0">
              <a:buNone/>
            </a:pPr>
            <a:r>
              <a:rPr lang="fr"/>
              <a:t>Testable (facilement)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Expresses every idea that we need to express.</a:t>
            </a:r>
          </a:p>
          <a:p>
            <a:pPr rtl="0" lvl="0">
              <a:buNone/>
            </a:pPr>
            <a:r>
              <a:rPr lang="fr"/>
              <a:t>			Expressif, Lisible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Says everything OnceAndOnlyOnce.</a:t>
            </a:r>
          </a:p>
          <a:p>
            <a:pPr rtl="0" lvl="0">
              <a:buNone/>
            </a:pPr>
            <a:r>
              <a:rPr lang="fr"/>
              <a:t>			Concis, expressif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Has no superfluous parts.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0" id="60"/>
          <p:cNvSpPr/>
          <p:nvPr/>
        </p:nvSpPr>
        <p:spPr>
          <a:xfrm>
            <a:off y="157566" x="6314807"/>
            <a:ext cy="1516025" cx="26187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4" id="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5" id="65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pPr rtl="0" lvl="0">
              <a:buNone/>
            </a:pPr>
            <a:r>
              <a:rPr lang="fr"/>
              <a:t>Ou encore :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Runs all the tests.</a:t>
            </a:r>
          </a:p>
          <a:p>
            <a:pPr rtl="0" lvl="0">
              <a:buNone/>
            </a:pPr>
            <a:r>
              <a:rPr lang="fr"/>
              <a:t>			...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Maximizes Cohesion</a:t>
            </a:r>
          </a:p>
          <a:p>
            <a:pPr rtl="0" lvl="0">
              <a:buNone/>
            </a:pPr>
            <a:r>
              <a:rPr lang="fr"/>
              <a:t>			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Minimizes Coupling</a:t>
            </a:r>
          </a:p>
          <a:p>
            <a:pPr rtl="0" lvl="0">
              <a:buNone/>
            </a:pPr>
            <a:r>
              <a:rPr lang="fr"/>
              <a:t>			</a:t>
            </a:r>
          </a:p>
          <a:p>
            <a:pPr indent="-419100" marL="457200" rtl="0" lvl="0"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fr"/>
              <a:t>Says everything OnceAndOnlyOnce.</a:t>
            </a:r>
          </a:p>
          <a:p>
            <a:pPr indent="0" marL="0" rtl="0" lvl="0">
              <a:buNone/>
            </a:pPr>
            <a:r>
              <a:rPr lang="fr"/>
              <a:t>			...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6" id="66"/>
          <p:cNvSpPr/>
          <p:nvPr/>
        </p:nvSpPr>
        <p:spPr>
          <a:xfrm>
            <a:off y="157566" x="6314807"/>
            <a:ext cy="1516025" cx="26187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0" id="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1" id="71"/>
          <p:cNvSpPr txBox="1"/>
          <p:nvPr>
            <p:ph type="body" idx="1"/>
          </p:nvPr>
        </p:nvSpPr>
        <p:spPr>
          <a:xfrm>
            <a:off y="157566" x="240114"/>
            <a:ext cy="6538800" cx="8693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fr"/>
              <a:t>
</a:t>
            </a:r>
          </a:p>
          <a:p>
            <a:r>
              <a:t/>
            </a:r>
          </a:p>
          <a:p>
            <a:pPr rtl="0" lvl="0">
              <a:buNone/>
            </a:pPr>
            <a:r>
              <a:rPr lang="fr"/>
              <a:t>De quels leviers disposons nous ?</a:t>
            </a:r>
          </a:p>
          <a:p>
            <a:r>
              <a:t/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les outils de développement ?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les frameworks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les patterns de conception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les langages de programmation</a:t>
            </a:r>
          </a:p>
          <a:p>
            <a:pPr indent="-419100" marL="457200" rtl="0" lvl="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fr"/>
              <a:t>les paradigmes de programmation !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