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20" d="100"/>
          <a:sy n="20" d="100"/>
        </p:scale>
        <p:origin x="471" y="-9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13DABB-BEFE-4C83-8CA1-0815379E434D}"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C00F6-9EC7-4914-969A-29B410E7C4DC}" type="slidenum">
              <a:rPr lang="en-US" smtClean="0"/>
              <a:t>‹#›</a:t>
            </a:fld>
            <a:endParaRPr lang="en-US"/>
          </a:p>
        </p:txBody>
      </p:sp>
    </p:spTree>
    <p:extLst>
      <p:ext uri="{BB962C8B-B14F-4D97-AF65-F5344CB8AC3E}">
        <p14:creationId xmlns:p14="http://schemas.microsoft.com/office/powerpoint/2010/main" val="15003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3DABB-BEFE-4C83-8CA1-0815379E434D}"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C00F6-9EC7-4914-969A-29B410E7C4DC}" type="slidenum">
              <a:rPr lang="en-US" smtClean="0"/>
              <a:t>‹#›</a:t>
            </a:fld>
            <a:endParaRPr lang="en-US"/>
          </a:p>
        </p:txBody>
      </p:sp>
    </p:spTree>
    <p:extLst>
      <p:ext uri="{BB962C8B-B14F-4D97-AF65-F5344CB8AC3E}">
        <p14:creationId xmlns:p14="http://schemas.microsoft.com/office/powerpoint/2010/main" val="149482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3DABB-BEFE-4C83-8CA1-0815379E434D}"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C00F6-9EC7-4914-969A-29B410E7C4DC}" type="slidenum">
              <a:rPr lang="en-US" smtClean="0"/>
              <a:t>‹#›</a:t>
            </a:fld>
            <a:endParaRPr lang="en-US"/>
          </a:p>
        </p:txBody>
      </p:sp>
    </p:spTree>
    <p:extLst>
      <p:ext uri="{BB962C8B-B14F-4D97-AF65-F5344CB8AC3E}">
        <p14:creationId xmlns:p14="http://schemas.microsoft.com/office/powerpoint/2010/main" val="198451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13DABB-BEFE-4C83-8CA1-0815379E434D}"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C00F6-9EC7-4914-969A-29B410E7C4DC}" type="slidenum">
              <a:rPr lang="en-US" smtClean="0"/>
              <a:t>‹#›</a:t>
            </a:fld>
            <a:endParaRPr lang="en-US"/>
          </a:p>
        </p:txBody>
      </p:sp>
    </p:spTree>
    <p:extLst>
      <p:ext uri="{BB962C8B-B14F-4D97-AF65-F5344CB8AC3E}">
        <p14:creationId xmlns:p14="http://schemas.microsoft.com/office/powerpoint/2010/main" val="49503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3DABB-BEFE-4C83-8CA1-0815379E434D}"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C00F6-9EC7-4914-969A-29B410E7C4DC}" type="slidenum">
              <a:rPr lang="en-US" smtClean="0"/>
              <a:t>‹#›</a:t>
            </a:fld>
            <a:endParaRPr lang="en-US"/>
          </a:p>
        </p:txBody>
      </p:sp>
    </p:spTree>
    <p:extLst>
      <p:ext uri="{BB962C8B-B14F-4D97-AF65-F5344CB8AC3E}">
        <p14:creationId xmlns:p14="http://schemas.microsoft.com/office/powerpoint/2010/main" val="12953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13DABB-BEFE-4C83-8CA1-0815379E434D}"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C00F6-9EC7-4914-969A-29B410E7C4DC}" type="slidenum">
              <a:rPr lang="en-US" smtClean="0"/>
              <a:t>‹#›</a:t>
            </a:fld>
            <a:endParaRPr lang="en-US"/>
          </a:p>
        </p:txBody>
      </p:sp>
    </p:spTree>
    <p:extLst>
      <p:ext uri="{BB962C8B-B14F-4D97-AF65-F5344CB8AC3E}">
        <p14:creationId xmlns:p14="http://schemas.microsoft.com/office/powerpoint/2010/main" val="334759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13DABB-BEFE-4C83-8CA1-0815379E434D}"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C00F6-9EC7-4914-969A-29B410E7C4DC}" type="slidenum">
              <a:rPr lang="en-US" smtClean="0"/>
              <a:t>‹#›</a:t>
            </a:fld>
            <a:endParaRPr lang="en-US"/>
          </a:p>
        </p:txBody>
      </p:sp>
    </p:spTree>
    <p:extLst>
      <p:ext uri="{BB962C8B-B14F-4D97-AF65-F5344CB8AC3E}">
        <p14:creationId xmlns:p14="http://schemas.microsoft.com/office/powerpoint/2010/main" val="397992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13DABB-BEFE-4C83-8CA1-0815379E434D}"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C00F6-9EC7-4914-969A-29B410E7C4DC}" type="slidenum">
              <a:rPr lang="en-US" smtClean="0"/>
              <a:t>‹#›</a:t>
            </a:fld>
            <a:endParaRPr lang="en-US"/>
          </a:p>
        </p:txBody>
      </p:sp>
    </p:spTree>
    <p:extLst>
      <p:ext uri="{BB962C8B-B14F-4D97-AF65-F5344CB8AC3E}">
        <p14:creationId xmlns:p14="http://schemas.microsoft.com/office/powerpoint/2010/main" val="828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3DABB-BEFE-4C83-8CA1-0815379E434D}"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2C00F6-9EC7-4914-969A-29B410E7C4DC}" type="slidenum">
              <a:rPr lang="en-US" smtClean="0"/>
              <a:t>‹#›</a:t>
            </a:fld>
            <a:endParaRPr lang="en-US"/>
          </a:p>
        </p:txBody>
      </p:sp>
    </p:spTree>
    <p:extLst>
      <p:ext uri="{BB962C8B-B14F-4D97-AF65-F5344CB8AC3E}">
        <p14:creationId xmlns:p14="http://schemas.microsoft.com/office/powerpoint/2010/main" val="311547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3DABB-BEFE-4C83-8CA1-0815379E434D}"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C00F6-9EC7-4914-969A-29B410E7C4DC}" type="slidenum">
              <a:rPr lang="en-US" smtClean="0"/>
              <a:t>‹#›</a:t>
            </a:fld>
            <a:endParaRPr lang="en-US"/>
          </a:p>
        </p:txBody>
      </p:sp>
    </p:spTree>
    <p:extLst>
      <p:ext uri="{BB962C8B-B14F-4D97-AF65-F5344CB8AC3E}">
        <p14:creationId xmlns:p14="http://schemas.microsoft.com/office/powerpoint/2010/main" val="231775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3DABB-BEFE-4C83-8CA1-0815379E434D}"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C00F6-9EC7-4914-969A-29B410E7C4DC}" type="slidenum">
              <a:rPr lang="en-US" smtClean="0"/>
              <a:t>‹#›</a:t>
            </a:fld>
            <a:endParaRPr lang="en-US"/>
          </a:p>
        </p:txBody>
      </p:sp>
    </p:spTree>
    <p:extLst>
      <p:ext uri="{BB962C8B-B14F-4D97-AF65-F5344CB8AC3E}">
        <p14:creationId xmlns:p14="http://schemas.microsoft.com/office/powerpoint/2010/main" val="381348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513DABB-BEFE-4C83-8CA1-0815379E434D}" type="datetimeFigureOut">
              <a:rPr lang="en-US" smtClean="0"/>
              <a:t>12/5/2016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B2C00F6-9EC7-4914-969A-29B410E7C4DC}" type="slidenum">
              <a:rPr lang="en-US" smtClean="0"/>
              <a:t>‹#›</a:t>
            </a:fld>
            <a:endParaRPr lang="en-US"/>
          </a:p>
        </p:txBody>
      </p:sp>
    </p:spTree>
    <p:extLst>
      <p:ext uri="{BB962C8B-B14F-4D97-AF65-F5344CB8AC3E}">
        <p14:creationId xmlns:p14="http://schemas.microsoft.com/office/powerpoint/2010/main" val="2499086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ounded Rectangle 65"/>
          <p:cNvSpPr/>
          <p:nvPr/>
        </p:nvSpPr>
        <p:spPr>
          <a:xfrm>
            <a:off x="22255842" y="9503225"/>
            <a:ext cx="10287000" cy="14021152"/>
          </a:xfrm>
          <a:prstGeom prst="roundRect">
            <a:avLst>
              <a:gd name="adj" fmla="val 3418"/>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Rectangle 1"/>
          <p:cNvSpPr/>
          <p:nvPr/>
        </p:nvSpPr>
        <p:spPr>
          <a:xfrm>
            <a:off x="0" y="0"/>
            <a:ext cx="43891200" cy="5780314"/>
          </a:xfrm>
          <a:prstGeom prst="rect">
            <a:avLst/>
          </a:prstGeom>
          <a:solidFill>
            <a:schemeClr val="accent1">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b="1" dirty="0" smtClean="0">
                <a:solidFill>
                  <a:schemeClr val="accent1">
                    <a:lumMod val="50000"/>
                  </a:schemeClr>
                </a:solidFill>
                <a:latin typeface="Gulliver-Regular" panose="02020500000000000000" pitchFamily="18" charset="0"/>
              </a:rPr>
              <a:t>A Survey of Point-Based Value Iteration </a:t>
            </a:r>
          </a:p>
          <a:p>
            <a:pPr algn="ctr"/>
            <a:r>
              <a:rPr lang="en-US" sz="11500" b="1" dirty="0" smtClean="0">
                <a:solidFill>
                  <a:schemeClr val="accent1">
                    <a:lumMod val="50000"/>
                  </a:schemeClr>
                </a:solidFill>
                <a:latin typeface="Gulliver-Regular" panose="02020500000000000000" pitchFamily="18" charset="0"/>
              </a:rPr>
              <a:t>Algorithms for Solving POMDPs</a:t>
            </a:r>
          </a:p>
          <a:p>
            <a:pPr algn="ctr"/>
            <a:endParaRPr lang="en-US" sz="1800" dirty="0" smtClean="0">
              <a:solidFill>
                <a:schemeClr val="accent1">
                  <a:lumMod val="50000"/>
                </a:schemeClr>
              </a:solidFill>
              <a:latin typeface="Gulliver-Regular" panose="02020500000000000000" pitchFamily="18" charset="0"/>
            </a:endParaRPr>
          </a:p>
          <a:p>
            <a:pPr algn="ctr"/>
            <a:r>
              <a:rPr lang="en-US" sz="5400" dirty="0" smtClean="0">
                <a:solidFill>
                  <a:schemeClr val="accent1">
                    <a:lumMod val="50000"/>
                  </a:schemeClr>
                </a:solidFill>
                <a:latin typeface="Gulliver-Regular" panose="02020500000000000000" pitchFamily="18" charset="0"/>
              </a:rPr>
              <a:t>Andrea </a:t>
            </a:r>
            <a:r>
              <a:rPr lang="en-US" sz="5400" dirty="0" err="1" smtClean="0">
                <a:solidFill>
                  <a:schemeClr val="accent1">
                    <a:lumMod val="50000"/>
                  </a:schemeClr>
                </a:solidFill>
                <a:latin typeface="Gulliver-Regular" panose="02020500000000000000" pitchFamily="18" charset="0"/>
              </a:rPr>
              <a:t>Bajcsy</a:t>
            </a:r>
            <a:r>
              <a:rPr lang="en-US" sz="5400" dirty="0" smtClean="0">
                <a:solidFill>
                  <a:schemeClr val="accent1">
                    <a:lumMod val="50000"/>
                  </a:schemeClr>
                </a:solidFill>
                <a:latin typeface="Gulliver-Regular" panose="02020500000000000000" pitchFamily="18" charset="0"/>
              </a:rPr>
              <a:t> </a:t>
            </a:r>
            <a:endParaRPr lang="en-US" sz="5400" dirty="0">
              <a:solidFill>
                <a:schemeClr val="accent1">
                  <a:lumMod val="50000"/>
                </a:schemeClr>
              </a:solidFill>
              <a:latin typeface="Gulliver-Regular" panose="02020500000000000000" pitchFamily="18" charset="0"/>
            </a:endParaRPr>
          </a:p>
        </p:txBody>
      </p:sp>
      <p:sp>
        <p:nvSpPr>
          <p:cNvPr id="3" name="Rounded Rectangle 2"/>
          <p:cNvSpPr/>
          <p:nvPr/>
        </p:nvSpPr>
        <p:spPr>
          <a:xfrm>
            <a:off x="522515" y="9503225"/>
            <a:ext cx="10287000" cy="22925315"/>
          </a:xfrm>
          <a:prstGeom prst="roundRect">
            <a:avLst>
              <a:gd name="adj" fmla="val 3418"/>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ysClr val="windowText" lastClr="000000"/>
              </a:solidFill>
            </a:endParaRPr>
          </a:p>
          <a:p>
            <a:pPr algn="ctr"/>
            <a:endParaRPr lang="en-US" dirty="0" smtClean="0">
              <a:solidFill>
                <a:sysClr val="windowText" lastClr="000000"/>
              </a:solidFill>
            </a:endParaRPr>
          </a:p>
          <a:p>
            <a:pPr algn="ctr"/>
            <a:endParaRPr lang="en-US" dirty="0" smtClean="0">
              <a:solidFill>
                <a:sysClr val="windowText" lastClr="000000"/>
              </a:solidFill>
            </a:endParaRPr>
          </a:p>
          <a:p>
            <a:pPr algn="ctr"/>
            <a:endParaRPr lang="en-US" dirty="0" smtClean="0">
              <a:solidFill>
                <a:sysClr val="windowText" lastClr="000000"/>
              </a:solidFill>
            </a:endParaRPr>
          </a:p>
          <a:p>
            <a:pPr algn="ctr"/>
            <a:endParaRPr lang="en-US" dirty="0">
              <a:solidFill>
                <a:sysClr val="windowText" lastClr="000000"/>
              </a:solidFill>
            </a:endParaRPr>
          </a:p>
        </p:txBody>
      </p:sp>
      <p:sp>
        <p:nvSpPr>
          <p:cNvPr id="7" name="Rounded Rectangle 6"/>
          <p:cNvSpPr/>
          <p:nvPr/>
        </p:nvSpPr>
        <p:spPr>
          <a:xfrm>
            <a:off x="33244971" y="9503226"/>
            <a:ext cx="10287000" cy="14597743"/>
          </a:xfrm>
          <a:prstGeom prst="roundRect">
            <a:avLst>
              <a:gd name="adj" fmla="val 4053"/>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8" name="Rounded Rectangle 7"/>
          <p:cNvSpPr/>
          <p:nvPr/>
        </p:nvSpPr>
        <p:spPr>
          <a:xfrm>
            <a:off x="33244971" y="24362227"/>
            <a:ext cx="10287000" cy="8066315"/>
          </a:xfrm>
          <a:prstGeom prst="roundRect">
            <a:avLst>
              <a:gd name="adj" fmla="val 5663"/>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9" name="Rounded Rectangle 8"/>
          <p:cNvSpPr/>
          <p:nvPr/>
        </p:nvSpPr>
        <p:spPr>
          <a:xfrm>
            <a:off x="522515" y="6106886"/>
            <a:ext cx="43009456" cy="3069771"/>
          </a:xfrm>
          <a:prstGeom prst="roundRect">
            <a:avLst>
              <a:gd name="adj" fmla="val 8497"/>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600" b="1" i="1" dirty="0" smtClean="0">
                <a:solidFill>
                  <a:schemeClr val="tx1"/>
                </a:solidFill>
                <a:latin typeface="Gulliver-Regular" panose="02020500000000000000" pitchFamily="18" charset="0"/>
              </a:rPr>
              <a:t>Abstract: </a:t>
            </a:r>
            <a:r>
              <a:rPr lang="en-US" sz="3600" dirty="0" smtClean="0">
                <a:solidFill>
                  <a:schemeClr val="tx1"/>
                </a:solidFill>
                <a:latin typeface="Gulliver-Regular" panose="02020500000000000000" pitchFamily="18" charset="0"/>
              </a:rPr>
              <a:t>A </a:t>
            </a:r>
            <a:r>
              <a:rPr lang="en-US" sz="3600" dirty="0">
                <a:solidFill>
                  <a:schemeClr val="tx1"/>
                </a:solidFill>
                <a:latin typeface="Gulliver-Regular" panose="02020500000000000000" pitchFamily="18" charset="0"/>
              </a:rPr>
              <a:t>key problem in designing autonomous systems is taking input from the environment and producing actions that allow the system to reach a goal. In most real-world settings, actions have stochastic effects on the environment and the state of the environment is only partially observable. Partially Observable Markov Decision Processes (POMDPs) are an expressive and mathematically concrete framework that allows us to optimize decision problems with partial observability. However, POMDPs are hindered by computational intractability. Thus, good approximation techniques are needed in order to leverage the modeling power of POMDPs with realistic computation. The goal of this survey is two-fold: (1) analyze the foundations of solving POMDPs with value iteration and point-based approximations and, (2) analyze a POMDP-based model of human internal state in the context of human-robot interaction.</a:t>
            </a:r>
          </a:p>
        </p:txBody>
      </p:sp>
      <p:sp>
        <p:nvSpPr>
          <p:cNvPr id="10" name="Rounded Rectangle 9"/>
          <p:cNvSpPr/>
          <p:nvPr/>
        </p:nvSpPr>
        <p:spPr>
          <a:xfrm>
            <a:off x="11438164" y="9503226"/>
            <a:ext cx="10287000" cy="22925316"/>
          </a:xfrm>
          <a:prstGeom prst="roundRect">
            <a:avLst>
              <a:gd name="adj" fmla="val 3100"/>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just"/>
            <a:endParaRPr lang="en-US" sz="2800" dirty="0" smtClean="0">
              <a:solidFill>
                <a:schemeClr val="tx1"/>
              </a:solidFill>
            </a:endParaRPr>
          </a:p>
          <a:p>
            <a:pPr algn="just"/>
            <a:endParaRPr lang="en-US" sz="2800" dirty="0" smtClean="0">
              <a:solidFill>
                <a:schemeClr val="tx1"/>
              </a:solidFill>
            </a:endParaRPr>
          </a:p>
          <a:p>
            <a:pPr algn="just"/>
            <a:endParaRPr lang="en-US" sz="2800" dirty="0">
              <a:solidFill>
                <a:schemeClr val="tx1"/>
              </a:solidFill>
            </a:endParaRPr>
          </a:p>
          <a:p>
            <a:pPr algn="just"/>
            <a:endParaRPr lang="en-US" sz="2800" dirty="0" smtClean="0">
              <a:solidFill>
                <a:schemeClr val="tx1"/>
              </a:solidFill>
            </a:endParaRPr>
          </a:p>
          <a:p>
            <a:pPr algn="just"/>
            <a:endParaRPr lang="en-US" sz="2800" dirty="0" smtClean="0">
              <a:solidFill>
                <a:schemeClr val="tx1"/>
              </a:solidFill>
            </a:endParaRPr>
          </a:p>
          <a:p>
            <a:pPr algn="just"/>
            <a:endParaRPr lang="en-US" sz="2800" dirty="0">
              <a:solidFill>
                <a:schemeClr val="tx1"/>
              </a:solidFill>
            </a:endParaRPr>
          </a:p>
        </p:txBody>
      </p:sp>
      <p:sp>
        <p:nvSpPr>
          <p:cNvPr id="11" name="Rounded Rectangle 10"/>
          <p:cNvSpPr/>
          <p:nvPr/>
        </p:nvSpPr>
        <p:spPr>
          <a:xfrm>
            <a:off x="22353812" y="23975738"/>
            <a:ext cx="10287000" cy="8452802"/>
          </a:xfrm>
          <a:prstGeom prst="roundRect">
            <a:avLst>
              <a:gd name="adj" fmla="val 3418"/>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092" y="736146"/>
            <a:ext cx="4308022" cy="4308022"/>
          </a:xfrm>
          <a:prstGeom prst="rect">
            <a:avLst/>
          </a:prstGeom>
        </p:spPr>
      </p:pic>
      <p:pic>
        <p:nvPicPr>
          <p:cNvPr id="14" name="Picture 13"/>
          <p:cNvPicPr>
            <a:picLocks noChangeAspect="1"/>
          </p:cNvPicPr>
          <p:nvPr/>
        </p:nvPicPr>
        <p:blipFill>
          <a:blip r:embed="rId3"/>
          <a:stretch>
            <a:fillRect/>
          </a:stretch>
        </p:blipFill>
        <p:spPr>
          <a:xfrm>
            <a:off x="11511070" y="10752544"/>
            <a:ext cx="10140043" cy="2906341"/>
          </a:xfrm>
          <a:prstGeom prst="rect">
            <a:avLst/>
          </a:prstGeom>
        </p:spPr>
      </p:pic>
      <p:sp>
        <p:nvSpPr>
          <p:cNvPr id="16" name="TextBox 15"/>
          <p:cNvSpPr txBox="1"/>
          <p:nvPr/>
        </p:nvSpPr>
        <p:spPr>
          <a:xfrm>
            <a:off x="11405506" y="9471985"/>
            <a:ext cx="10352315" cy="967621"/>
          </a:xfrm>
          <a:prstGeom prst="roundRect">
            <a:avLst>
              <a:gd name="adj" fmla="val 2550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4800" b="1" dirty="0" smtClean="0">
                <a:latin typeface="Gulliver-Regular" panose="02020500000000000000" pitchFamily="18" charset="0"/>
              </a:rPr>
              <a:t>Value Iteration Algorithm</a:t>
            </a:r>
            <a:endParaRPr lang="en-US" sz="4800" b="1" dirty="0">
              <a:latin typeface="Gulliver-Regular" panose="02020500000000000000" pitchFamily="18" charset="0"/>
            </a:endParaRPr>
          </a:p>
        </p:txBody>
      </p:sp>
      <p:sp>
        <p:nvSpPr>
          <p:cNvPr id="17" name="TextBox 16"/>
          <p:cNvSpPr txBox="1"/>
          <p:nvPr/>
        </p:nvSpPr>
        <p:spPr>
          <a:xfrm>
            <a:off x="11438165" y="18873118"/>
            <a:ext cx="10287000" cy="83099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4800" b="1" dirty="0" smtClean="0">
                <a:latin typeface="Gulliver-Regular" panose="02020500000000000000" pitchFamily="18" charset="0"/>
              </a:rPr>
              <a:t>Point-Based Value </a:t>
            </a:r>
            <a:r>
              <a:rPr lang="en-US" sz="4800" b="1" dirty="0" smtClean="0">
                <a:latin typeface="Gulliver-Regular" panose="02020500000000000000" pitchFamily="18" charset="0"/>
              </a:rPr>
              <a:t>Iteration [4]</a:t>
            </a:r>
            <a:endParaRPr lang="en-US" sz="4800" b="1" dirty="0">
              <a:latin typeface="Gulliver-Regular" panose="02020500000000000000" pitchFamily="18" charset="0"/>
            </a:endParaRPr>
          </a:p>
        </p:txBody>
      </p:sp>
      <p:sp>
        <p:nvSpPr>
          <p:cNvPr id="18" name="TextBox 17"/>
          <p:cNvSpPr txBox="1"/>
          <p:nvPr/>
        </p:nvSpPr>
        <p:spPr>
          <a:xfrm>
            <a:off x="11720798" y="24874806"/>
            <a:ext cx="9661716" cy="707886"/>
          </a:xfrm>
          <a:prstGeom prst="rect">
            <a:avLst/>
          </a:prstGeom>
          <a:noFill/>
        </p:spPr>
        <p:txBody>
          <a:bodyPr wrap="square" rtlCol="0">
            <a:spAutoFit/>
          </a:bodyPr>
          <a:lstStyle/>
          <a:p>
            <a:pPr algn="just"/>
            <a:r>
              <a:rPr lang="en-US" sz="2000" dirty="0" smtClean="0">
                <a:latin typeface="Gulliver-Regular" panose="02020500000000000000" pitchFamily="18" charset="0"/>
              </a:rPr>
              <a:t>By keeping alpha-vector for each belief point, PBVI </a:t>
            </a:r>
            <a:r>
              <a:rPr lang="en-US" sz="2000" dirty="0">
                <a:latin typeface="Gulliver-Regular" panose="02020500000000000000" pitchFamily="18" charset="0"/>
              </a:rPr>
              <a:t>preserves the piece-wise linearity and convexity of the value </a:t>
            </a:r>
            <a:r>
              <a:rPr lang="en-US" sz="2000" dirty="0" smtClean="0">
                <a:latin typeface="Gulliver-Regular" panose="02020500000000000000" pitchFamily="18" charset="0"/>
              </a:rPr>
              <a:t>function. Figures from [6].</a:t>
            </a:r>
            <a:endParaRPr lang="en-US" sz="2000" dirty="0">
              <a:latin typeface="Gulliver-Regular" panose="02020500000000000000" pitchFamily="18" charset="0"/>
            </a:endParaRPr>
          </a:p>
        </p:txBody>
      </p:sp>
      <p:sp>
        <p:nvSpPr>
          <p:cNvPr id="21" name="TextBox 20"/>
          <p:cNvSpPr txBox="1"/>
          <p:nvPr/>
        </p:nvSpPr>
        <p:spPr>
          <a:xfrm>
            <a:off x="898070" y="10668153"/>
            <a:ext cx="9535885" cy="7294305"/>
          </a:xfrm>
          <a:prstGeom prst="rect">
            <a:avLst/>
          </a:prstGeom>
          <a:noFill/>
        </p:spPr>
        <p:txBody>
          <a:bodyPr wrap="square" rtlCol="0">
            <a:spAutoFit/>
          </a:bodyPr>
          <a:lstStyle/>
          <a:p>
            <a:pPr algn="just"/>
            <a:r>
              <a:rPr lang="en-US" sz="2600" dirty="0">
                <a:latin typeface="Gulliver-Regular" panose="02020500000000000000" pitchFamily="18" charset="0"/>
              </a:rPr>
              <a:t>As autonomous systems begin to leave the assembly lines and actually interact with humans, there comes a need to model and predict humans actions and internal belief state in human-robot interaction settings. Partially Observable Markov Decision Processes (POMDPs) provide a solid mathematical framework for optimizing decision problems with partial observability. This is a desired characteristic in robotics applications where autonomous systems often operate under uncertain and dynamic environments. </a:t>
            </a:r>
            <a:endParaRPr lang="en-US" sz="2600" dirty="0" smtClean="0">
              <a:latin typeface="Gulliver-Regular" panose="02020500000000000000" pitchFamily="18" charset="0"/>
            </a:endParaRPr>
          </a:p>
          <a:p>
            <a:pPr algn="just"/>
            <a:endParaRPr lang="en-US" sz="2600" dirty="0">
              <a:latin typeface="Gulliver-Regular" panose="02020500000000000000" pitchFamily="18" charset="0"/>
            </a:endParaRPr>
          </a:p>
          <a:p>
            <a:pPr algn="just"/>
            <a:r>
              <a:rPr lang="en-US" sz="2600" dirty="0" smtClean="0">
                <a:latin typeface="Gulliver-Regular" panose="02020500000000000000" pitchFamily="18" charset="0"/>
              </a:rPr>
              <a:t>However</a:t>
            </a:r>
            <a:r>
              <a:rPr lang="en-US" sz="2600" dirty="0">
                <a:latin typeface="Gulliver-Regular" panose="02020500000000000000" pitchFamily="18" charset="0"/>
              </a:rPr>
              <a:t>, POMDPs are often computationally intractable, taking hours to compute an exact solution even for POMDPs with only a dozen states </a:t>
            </a:r>
            <a:r>
              <a:rPr lang="en-US" sz="2600" dirty="0" smtClean="0">
                <a:latin typeface="Gulliver-Regular" panose="02020500000000000000" pitchFamily="18" charset="0"/>
              </a:rPr>
              <a:t>[3]. This </a:t>
            </a:r>
            <a:r>
              <a:rPr lang="en-US" sz="2600" dirty="0">
                <a:latin typeface="Gulliver-Regular" panose="02020500000000000000" pitchFamily="18" charset="0"/>
              </a:rPr>
              <a:t>leads to POMDPs being unusable for modeling realistic robotics problems. While computing exact solutions to POMDPs remains difficult, point-based POMDP algorithms have provided fast approximate solutions for POMDPs even with hundreds of states </a:t>
            </a:r>
            <a:r>
              <a:rPr lang="en-US" sz="2600" dirty="0" smtClean="0">
                <a:latin typeface="Gulliver-Regular" panose="02020500000000000000" pitchFamily="18" charset="0"/>
              </a:rPr>
              <a:t>[3].</a:t>
            </a:r>
            <a:endParaRPr lang="en-US" sz="2600" dirty="0">
              <a:latin typeface="Gulliver-Regular" panose="02020500000000000000" pitchFamily="18" charset="0"/>
            </a:endParaRPr>
          </a:p>
        </p:txBody>
      </p:sp>
      <p:sp>
        <p:nvSpPr>
          <p:cNvPr id="22" name="TextBox 21"/>
          <p:cNvSpPr txBox="1"/>
          <p:nvPr/>
        </p:nvSpPr>
        <p:spPr>
          <a:xfrm>
            <a:off x="489856" y="9446199"/>
            <a:ext cx="10352315" cy="967621"/>
          </a:xfrm>
          <a:prstGeom prst="roundRect">
            <a:avLst>
              <a:gd name="adj" fmla="val 2550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4800" b="1" dirty="0" smtClean="0">
                <a:latin typeface="Gulliver-Regular" panose="02020500000000000000" pitchFamily="18" charset="0"/>
              </a:rPr>
              <a:t>Introduction &amp; Motivation</a:t>
            </a:r>
            <a:endParaRPr lang="en-US" sz="4800" b="1" dirty="0">
              <a:latin typeface="Gulliver-Regular" panose="02020500000000000000" pitchFamily="18" charset="0"/>
            </a:endParaRPr>
          </a:p>
        </p:txBody>
      </p:sp>
      <p:sp>
        <p:nvSpPr>
          <p:cNvPr id="24" name="TextBox 23"/>
          <p:cNvSpPr txBox="1"/>
          <p:nvPr/>
        </p:nvSpPr>
        <p:spPr>
          <a:xfrm>
            <a:off x="33208876" y="24362227"/>
            <a:ext cx="10323096" cy="1056025"/>
          </a:xfrm>
          <a:prstGeom prst="roundRect">
            <a:avLst>
              <a:gd name="adj" fmla="val 37623"/>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4800" b="1" dirty="0" smtClean="0">
                <a:latin typeface="Gulliver-Regular" panose="02020500000000000000" pitchFamily="18" charset="0"/>
              </a:rPr>
              <a:t>References</a:t>
            </a:r>
            <a:endParaRPr lang="en-US" sz="4800" b="1" dirty="0">
              <a:latin typeface="Gulliver-Regular" panose="02020500000000000000" pitchFamily="18" charset="0"/>
            </a:endParaRPr>
          </a:p>
        </p:txBody>
      </p:sp>
      <p:sp>
        <p:nvSpPr>
          <p:cNvPr id="25" name="TextBox 24"/>
          <p:cNvSpPr txBox="1"/>
          <p:nvPr/>
        </p:nvSpPr>
        <p:spPr>
          <a:xfrm>
            <a:off x="489854" y="18073741"/>
            <a:ext cx="10319661" cy="83099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4800" b="1" dirty="0" smtClean="0">
                <a:latin typeface="Gulliver-Regular" panose="02020500000000000000" pitchFamily="18" charset="0"/>
              </a:rPr>
              <a:t>Background: MDPs &amp; POMDPs</a:t>
            </a:r>
            <a:endParaRPr lang="en-US" sz="4800" b="1" dirty="0">
              <a:latin typeface="Gulliver-Regular" panose="02020500000000000000" pitchFamily="18" charset="0"/>
            </a:endParaRPr>
          </a:p>
        </p:txBody>
      </p:sp>
      <p:sp>
        <p:nvSpPr>
          <p:cNvPr id="26" name="TextBox 25"/>
          <p:cNvSpPr txBox="1"/>
          <p:nvPr/>
        </p:nvSpPr>
        <p:spPr>
          <a:xfrm>
            <a:off x="555168" y="18907712"/>
            <a:ext cx="10213526" cy="584775"/>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200" b="1" dirty="0" smtClean="0">
                <a:solidFill>
                  <a:schemeClr val="accent1">
                    <a:lumMod val="50000"/>
                  </a:schemeClr>
                </a:solidFill>
                <a:latin typeface="Gulliver-Regular" panose="02020500000000000000" pitchFamily="18" charset="0"/>
              </a:rPr>
              <a:t> Markov Decision </a:t>
            </a:r>
            <a:r>
              <a:rPr lang="en-US" sz="3200" b="1" dirty="0" smtClean="0">
                <a:solidFill>
                  <a:schemeClr val="accent1">
                    <a:lumMod val="50000"/>
                  </a:schemeClr>
                </a:solidFill>
                <a:latin typeface="Gulliver-Regular" panose="02020500000000000000" pitchFamily="18" charset="0"/>
              </a:rPr>
              <a:t>Processes (MDPs</a:t>
            </a:r>
            <a:r>
              <a:rPr lang="en-US" sz="3200" b="1" dirty="0" smtClean="0">
                <a:solidFill>
                  <a:schemeClr val="accent1">
                    <a:lumMod val="50000"/>
                  </a:schemeClr>
                </a:solidFill>
                <a:latin typeface="Gulliver-Regular" panose="02020500000000000000" pitchFamily="18" charset="0"/>
              </a:rPr>
              <a:t>)</a:t>
            </a:r>
            <a:endParaRPr lang="en-US" sz="3200" b="1" dirty="0">
              <a:solidFill>
                <a:schemeClr val="accent1">
                  <a:lumMod val="50000"/>
                </a:schemeClr>
              </a:solidFill>
              <a:latin typeface="Gulliver-Regular" panose="02020500000000000000" pitchFamily="18" charset="0"/>
            </a:endParaRPr>
          </a:p>
        </p:txBody>
      </p:sp>
      <p:sp>
        <p:nvSpPr>
          <p:cNvPr id="27" name="TextBox 26"/>
          <p:cNvSpPr txBox="1"/>
          <p:nvPr/>
        </p:nvSpPr>
        <p:spPr>
          <a:xfrm>
            <a:off x="555167" y="25125129"/>
            <a:ext cx="10213526" cy="107721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200" b="1" dirty="0" smtClean="0">
                <a:solidFill>
                  <a:schemeClr val="accent1">
                    <a:lumMod val="50000"/>
                  </a:schemeClr>
                </a:solidFill>
                <a:latin typeface="Gulliver-Regular" panose="02020500000000000000" pitchFamily="18" charset="0"/>
              </a:rPr>
              <a:t> Partially Observable Markov Decision Processes </a:t>
            </a:r>
            <a:r>
              <a:rPr lang="en-US" sz="3200" b="1" dirty="0" smtClean="0">
                <a:solidFill>
                  <a:schemeClr val="accent1">
                    <a:lumMod val="50000"/>
                  </a:schemeClr>
                </a:solidFill>
                <a:latin typeface="Gulliver-Regular" panose="02020500000000000000" pitchFamily="18" charset="0"/>
              </a:rPr>
              <a:t> </a:t>
            </a:r>
          </a:p>
          <a:p>
            <a:r>
              <a:rPr lang="en-US" sz="3200" b="1" dirty="0">
                <a:solidFill>
                  <a:schemeClr val="accent1">
                    <a:lumMod val="50000"/>
                  </a:schemeClr>
                </a:solidFill>
                <a:latin typeface="Gulliver-Regular" panose="02020500000000000000" pitchFamily="18" charset="0"/>
              </a:rPr>
              <a:t> </a:t>
            </a:r>
            <a:r>
              <a:rPr lang="en-US" sz="3200" b="1" dirty="0" smtClean="0">
                <a:solidFill>
                  <a:schemeClr val="accent1">
                    <a:lumMod val="50000"/>
                  </a:schemeClr>
                </a:solidFill>
                <a:latin typeface="Gulliver-Regular" panose="02020500000000000000" pitchFamily="18" charset="0"/>
              </a:rPr>
              <a:t>(</a:t>
            </a:r>
            <a:r>
              <a:rPr lang="en-US" sz="3200" b="1" dirty="0" smtClean="0">
                <a:solidFill>
                  <a:schemeClr val="accent1">
                    <a:lumMod val="50000"/>
                  </a:schemeClr>
                </a:solidFill>
                <a:latin typeface="Gulliver-Regular" panose="02020500000000000000" pitchFamily="18" charset="0"/>
              </a:rPr>
              <a:t>POMDPs)</a:t>
            </a:r>
            <a:endParaRPr lang="en-US" sz="3200" b="1" dirty="0">
              <a:solidFill>
                <a:schemeClr val="accent1">
                  <a:lumMod val="50000"/>
                </a:schemeClr>
              </a:solidFill>
              <a:latin typeface="Gulliver-Regular" panose="02020500000000000000" pitchFamily="18" charset="0"/>
            </a:endParaRPr>
          </a:p>
        </p:txBody>
      </p:sp>
      <p:sp>
        <p:nvSpPr>
          <p:cNvPr id="29" name="TextBox 28"/>
          <p:cNvSpPr txBox="1"/>
          <p:nvPr/>
        </p:nvSpPr>
        <p:spPr>
          <a:xfrm>
            <a:off x="22353813" y="23959439"/>
            <a:ext cx="10352315" cy="1827728"/>
          </a:xfrm>
          <a:prstGeom prst="roundRect">
            <a:avLst>
              <a:gd name="adj" fmla="val 2550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4800" b="1" dirty="0" smtClean="0">
                <a:latin typeface="Gulliver-Regular" panose="02020500000000000000" pitchFamily="18" charset="0"/>
              </a:rPr>
              <a:t>Human-Robot Interaction Systems &amp; PBVI</a:t>
            </a:r>
            <a:endParaRPr lang="en-US" sz="4800" b="1" dirty="0">
              <a:latin typeface="Gulliver-Regular" panose="02020500000000000000" pitchFamily="18" charset="0"/>
            </a:endParaRPr>
          </a:p>
        </p:txBody>
      </p:sp>
      <p:sp>
        <p:nvSpPr>
          <p:cNvPr id="30" name="TextBox 29"/>
          <p:cNvSpPr txBox="1"/>
          <p:nvPr/>
        </p:nvSpPr>
        <p:spPr>
          <a:xfrm>
            <a:off x="33171492" y="9392442"/>
            <a:ext cx="10352315" cy="967621"/>
          </a:xfrm>
          <a:prstGeom prst="roundRect">
            <a:avLst>
              <a:gd name="adj" fmla="val 2550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4800" b="1" dirty="0" smtClean="0">
                <a:latin typeface="Gulliver-Regular" panose="02020500000000000000" pitchFamily="18" charset="0"/>
              </a:rPr>
              <a:t>Conclusion</a:t>
            </a:r>
            <a:endParaRPr lang="en-US" sz="5400" b="1" dirty="0">
              <a:latin typeface="Gulliver-Regular" panose="02020500000000000000" pitchFamily="18" charset="0"/>
            </a:endParaRPr>
          </a:p>
        </p:txBody>
      </p:sp>
      <p:pic>
        <p:nvPicPr>
          <p:cNvPr id="4" name="Picture 3"/>
          <p:cNvPicPr>
            <a:picLocks noChangeAspect="1"/>
          </p:cNvPicPr>
          <p:nvPr/>
        </p:nvPicPr>
        <p:blipFill>
          <a:blip r:embed="rId4"/>
          <a:stretch>
            <a:fillRect/>
          </a:stretch>
        </p:blipFill>
        <p:spPr>
          <a:xfrm>
            <a:off x="11707304" y="13850472"/>
            <a:ext cx="9706113" cy="4682346"/>
          </a:xfrm>
          <a:prstGeom prst="rect">
            <a:avLst/>
          </a:prstGeom>
        </p:spPr>
      </p:pic>
      <p:grpSp>
        <p:nvGrpSpPr>
          <p:cNvPr id="74" name="Group 73"/>
          <p:cNvGrpSpPr/>
          <p:nvPr/>
        </p:nvGrpSpPr>
        <p:grpSpPr>
          <a:xfrm>
            <a:off x="11481616" y="20210870"/>
            <a:ext cx="9974052" cy="4320343"/>
            <a:chOff x="11511070" y="20026345"/>
            <a:chExt cx="9974052" cy="4320343"/>
          </a:xfrm>
        </p:grpSpPr>
        <p:grpSp>
          <p:nvGrpSpPr>
            <p:cNvPr id="59" name="Group 58"/>
            <p:cNvGrpSpPr/>
            <p:nvPr/>
          </p:nvGrpSpPr>
          <p:grpSpPr>
            <a:xfrm>
              <a:off x="11511070" y="20026345"/>
              <a:ext cx="9974052" cy="3792655"/>
              <a:chOff x="12042872" y="20061590"/>
              <a:chExt cx="8898521" cy="3383682"/>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92894" y="20086381"/>
                <a:ext cx="4248499" cy="33588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42872" y="20061590"/>
                <a:ext cx="4248499" cy="3358891"/>
              </a:xfrm>
              <a:prstGeom prst="rect">
                <a:avLst/>
              </a:prstGeom>
            </p:spPr>
          </p:pic>
        </p:grpSp>
        <p:sp>
          <p:nvSpPr>
            <p:cNvPr id="31" name="TextBox 30"/>
            <p:cNvSpPr txBox="1"/>
            <p:nvPr/>
          </p:nvSpPr>
          <p:spPr>
            <a:xfrm>
              <a:off x="12589902" y="23854245"/>
              <a:ext cx="3363972" cy="492443"/>
            </a:xfrm>
            <a:prstGeom prst="rect">
              <a:avLst/>
            </a:prstGeom>
            <a:noFill/>
          </p:spPr>
          <p:txBody>
            <a:bodyPr wrap="square" rtlCol="0">
              <a:spAutoFit/>
            </a:bodyPr>
            <a:lstStyle/>
            <a:p>
              <a:pPr algn="ctr"/>
              <a:r>
                <a:rPr lang="en-US" sz="2600" dirty="0" smtClean="0">
                  <a:latin typeface="Gulliver-Regular" panose="02020500000000000000" pitchFamily="18" charset="0"/>
                </a:rPr>
                <a:t>Exact value function </a:t>
              </a:r>
              <a:endParaRPr lang="en-US" sz="2600" dirty="0">
                <a:latin typeface="Gulliver-Regular" panose="02020500000000000000" pitchFamily="18" charset="0"/>
              </a:endParaRPr>
            </a:p>
          </p:txBody>
        </p:sp>
        <p:sp>
          <p:nvSpPr>
            <p:cNvPr id="32" name="TextBox 31"/>
            <p:cNvSpPr txBox="1"/>
            <p:nvPr/>
          </p:nvSpPr>
          <p:spPr>
            <a:xfrm>
              <a:off x="16692894" y="23819000"/>
              <a:ext cx="4475747" cy="492443"/>
            </a:xfrm>
            <a:prstGeom prst="rect">
              <a:avLst/>
            </a:prstGeom>
            <a:noFill/>
          </p:spPr>
          <p:txBody>
            <a:bodyPr wrap="square" rtlCol="0">
              <a:spAutoFit/>
            </a:bodyPr>
            <a:lstStyle/>
            <a:p>
              <a:pPr algn="just"/>
              <a:r>
                <a:rPr lang="en-US" sz="2600" dirty="0" smtClean="0">
                  <a:latin typeface="Gulliver-Regular" panose="02020500000000000000" pitchFamily="18" charset="0"/>
                </a:rPr>
                <a:t>Point Based Value Iteration</a:t>
              </a:r>
              <a:endParaRPr lang="en-US" sz="2600" dirty="0">
                <a:latin typeface="Gulliver-Regular" panose="02020500000000000000" pitchFamily="18" charset="0"/>
              </a:endParaRPr>
            </a:p>
          </p:txBody>
        </p:sp>
      </p:grpSp>
      <p:pic>
        <p:nvPicPr>
          <p:cNvPr id="19" name="Picture 18"/>
          <p:cNvPicPr>
            <a:picLocks noChangeAspect="1"/>
          </p:cNvPicPr>
          <p:nvPr/>
        </p:nvPicPr>
        <p:blipFill>
          <a:blip r:embed="rId7"/>
          <a:stretch>
            <a:fillRect/>
          </a:stretch>
        </p:blipFill>
        <p:spPr>
          <a:xfrm>
            <a:off x="970259" y="24117523"/>
            <a:ext cx="9535885" cy="755780"/>
          </a:xfrm>
          <a:prstGeom prst="rect">
            <a:avLst/>
          </a:prstGeom>
        </p:spPr>
      </p:pic>
      <p:sp>
        <p:nvSpPr>
          <p:cNvPr id="34" name="TextBox 33"/>
          <p:cNvSpPr txBox="1"/>
          <p:nvPr/>
        </p:nvSpPr>
        <p:spPr>
          <a:xfrm>
            <a:off x="877689" y="30617941"/>
            <a:ext cx="5924163" cy="492443"/>
          </a:xfrm>
          <a:prstGeom prst="rect">
            <a:avLst/>
          </a:prstGeom>
          <a:noFill/>
        </p:spPr>
        <p:txBody>
          <a:bodyPr wrap="square" rtlCol="0">
            <a:spAutoFit/>
          </a:bodyPr>
          <a:lstStyle/>
          <a:p>
            <a:pPr algn="just"/>
            <a:r>
              <a:rPr lang="en-US" sz="2600" dirty="0" smtClean="0">
                <a:latin typeface="Gulliver-Regular" panose="02020500000000000000" pitchFamily="18" charset="0"/>
              </a:rPr>
              <a:t>Value Function (discrete):</a:t>
            </a:r>
            <a:endParaRPr lang="en-US" sz="2600" dirty="0">
              <a:latin typeface="Gulliver-Regular" panose="02020500000000000000" pitchFamily="18" charset="0"/>
            </a:endParaRPr>
          </a:p>
        </p:txBody>
      </p:sp>
      <p:sp>
        <p:nvSpPr>
          <p:cNvPr id="35" name="TextBox 34"/>
          <p:cNvSpPr txBox="1"/>
          <p:nvPr/>
        </p:nvSpPr>
        <p:spPr>
          <a:xfrm>
            <a:off x="877690" y="23524377"/>
            <a:ext cx="4445424" cy="492443"/>
          </a:xfrm>
          <a:prstGeom prst="rect">
            <a:avLst/>
          </a:prstGeom>
          <a:noFill/>
        </p:spPr>
        <p:txBody>
          <a:bodyPr wrap="square" rtlCol="0">
            <a:spAutoFit/>
          </a:bodyPr>
          <a:lstStyle/>
          <a:p>
            <a:r>
              <a:rPr lang="en-US" sz="2600" dirty="0" smtClean="0">
                <a:latin typeface="Gulliver-Regular" panose="02020500000000000000" pitchFamily="18" charset="0"/>
              </a:rPr>
              <a:t>Value Function (discrete):</a:t>
            </a:r>
            <a:endParaRPr lang="en-US" sz="2600" dirty="0">
              <a:latin typeface="Gulliver-Regular" panose="02020500000000000000" pitchFamily="18" charset="0"/>
            </a:endParaRPr>
          </a:p>
        </p:txBody>
      </p:sp>
      <p:pic>
        <p:nvPicPr>
          <p:cNvPr id="33" name="Picture 32"/>
          <p:cNvPicPr>
            <a:picLocks noChangeAspect="1"/>
          </p:cNvPicPr>
          <p:nvPr/>
        </p:nvPicPr>
        <p:blipFill rotWithShape="1">
          <a:blip r:embed="rId8"/>
          <a:srcRect t="13083"/>
          <a:stretch/>
        </p:blipFill>
        <p:spPr>
          <a:xfrm>
            <a:off x="877690" y="31110384"/>
            <a:ext cx="8796266" cy="1176228"/>
          </a:xfrm>
          <a:prstGeom prst="rect">
            <a:avLst/>
          </a:prstGeom>
        </p:spPr>
      </p:pic>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75823" y="20115859"/>
            <a:ext cx="5110841" cy="2876417"/>
          </a:xfrm>
          <a:prstGeom prst="rect">
            <a:avLst/>
          </a:prstGeom>
        </p:spPr>
      </p:pic>
      <p:pic>
        <p:nvPicPr>
          <p:cNvPr id="55" name="Picture 5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31595" y="26564659"/>
            <a:ext cx="4342829" cy="3809499"/>
          </a:xfrm>
          <a:prstGeom prst="rect">
            <a:avLst/>
          </a:prstGeom>
        </p:spPr>
      </p:pic>
      <p:sp>
        <p:nvSpPr>
          <p:cNvPr id="57" name="TextBox 56"/>
          <p:cNvSpPr txBox="1"/>
          <p:nvPr/>
        </p:nvSpPr>
        <p:spPr>
          <a:xfrm>
            <a:off x="1006831" y="20289414"/>
            <a:ext cx="4283626"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latin typeface="Gulliver-Regular" panose="02020500000000000000" pitchFamily="18" charset="0"/>
              </a:rPr>
              <a:t>S: set of world states</a:t>
            </a:r>
          </a:p>
          <a:p>
            <a:pPr marL="457200" indent="-457200">
              <a:buFont typeface="Arial" panose="020B0604020202020204" pitchFamily="34" charset="0"/>
              <a:buChar char="•"/>
            </a:pPr>
            <a:r>
              <a:rPr lang="en-US" sz="3200" dirty="0" smtClean="0">
                <a:latin typeface="Gulliver-Regular" panose="02020500000000000000" pitchFamily="18" charset="0"/>
              </a:rPr>
              <a:t>A: set of actions</a:t>
            </a:r>
          </a:p>
          <a:p>
            <a:pPr marL="457200" indent="-457200">
              <a:buFont typeface="Arial" panose="020B0604020202020204" pitchFamily="34" charset="0"/>
              <a:buChar char="•"/>
            </a:pPr>
            <a:r>
              <a:rPr lang="en-US" sz="3200" dirty="0" smtClean="0">
                <a:latin typeface="Gulliver-Regular" panose="02020500000000000000" pitchFamily="18" charset="0"/>
              </a:rPr>
              <a:t>T: state-trans </a:t>
            </a:r>
            <a:r>
              <a:rPr lang="en-US" sz="3200" dirty="0" err="1" smtClean="0">
                <a:latin typeface="Gulliver-Regular" panose="02020500000000000000" pitchFamily="18" charset="0"/>
              </a:rPr>
              <a:t>func</a:t>
            </a:r>
            <a:endParaRPr lang="en-US" sz="3200" dirty="0" smtClean="0">
              <a:latin typeface="Gulliver-Regular" panose="02020500000000000000" pitchFamily="18" charset="0"/>
            </a:endParaRPr>
          </a:p>
          <a:p>
            <a:pPr marL="457200" indent="-457200">
              <a:buFont typeface="Arial" panose="020B0604020202020204" pitchFamily="34" charset="0"/>
              <a:buChar char="•"/>
            </a:pPr>
            <a:r>
              <a:rPr lang="en-US" sz="3200" dirty="0" smtClean="0">
                <a:latin typeface="Gulliver-Regular" panose="02020500000000000000" pitchFamily="18" charset="0"/>
              </a:rPr>
              <a:t>R: reward </a:t>
            </a:r>
            <a:r>
              <a:rPr lang="en-US" sz="3200" dirty="0" err="1" smtClean="0">
                <a:latin typeface="Gulliver-Regular" panose="02020500000000000000" pitchFamily="18" charset="0"/>
              </a:rPr>
              <a:t>func</a:t>
            </a:r>
            <a:r>
              <a:rPr lang="en-US" sz="3200" dirty="0" smtClean="0">
                <a:latin typeface="Gulliver-Regular" panose="02020500000000000000" pitchFamily="18" charset="0"/>
              </a:rPr>
              <a:t> </a:t>
            </a:r>
            <a:endParaRPr lang="en-US" sz="3200" dirty="0">
              <a:latin typeface="Gulliver-Regular" panose="02020500000000000000" pitchFamily="18" charset="0"/>
            </a:endParaRPr>
          </a:p>
        </p:txBody>
      </p:sp>
      <p:sp>
        <p:nvSpPr>
          <p:cNvPr id="58" name="TextBox 57"/>
          <p:cNvSpPr txBox="1"/>
          <p:nvPr/>
        </p:nvSpPr>
        <p:spPr>
          <a:xfrm>
            <a:off x="1112878" y="26760703"/>
            <a:ext cx="428362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latin typeface="Gulliver-Regular" panose="02020500000000000000" pitchFamily="18" charset="0"/>
              </a:rPr>
              <a:t>S: set of world states</a:t>
            </a:r>
          </a:p>
          <a:p>
            <a:pPr marL="457200" indent="-457200">
              <a:buFont typeface="Arial" panose="020B0604020202020204" pitchFamily="34" charset="0"/>
              <a:buChar char="•"/>
            </a:pPr>
            <a:r>
              <a:rPr lang="en-US" sz="3200" dirty="0" smtClean="0">
                <a:latin typeface="Gulliver-Regular" panose="02020500000000000000" pitchFamily="18" charset="0"/>
              </a:rPr>
              <a:t>A: set of actions</a:t>
            </a:r>
          </a:p>
          <a:p>
            <a:pPr marL="457200" indent="-457200">
              <a:buFont typeface="Arial" panose="020B0604020202020204" pitchFamily="34" charset="0"/>
              <a:buChar char="•"/>
            </a:pPr>
            <a:r>
              <a:rPr lang="en-US" sz="3200" dirty="0" smtClean="0">
                <a:latin typeface="Gulliver-Regular" panose="02020500000000000000" pitchFamily="18" charset="0"/>
              </a:rPr>
              <a:t>T: state-trans </a:t>
            </a:r>
            <a:r>
              <a:rPr lang="en-US" sz="3200" dirty="0" err="1" smtClean="0">
                <a:latin typeface="Gulliver-Regular" panose="02020500000000000000" pitchFamily="18" charset="0"/>
              </a:rPr>
              <a:t>func</a:t>
            </a:r>
            <a:endParaRPr lang="en-US" sz="3200" dirty="0" smtClean="0">
              <a:latin typeface="Gulliver-Regular" panose="02020500000000000000" pitchFamily="18" charset="0"/>
            </a:endParaRPr>
          </a:p>
          <a:p>
            <a:pPr marL="457200" indent="-457200">
              <a:buFont typeface="Arial" panose="020B0604020202020204" pitchFamily="34" charset="0"/>
              <a:buChar char="•"/>
            </a:pPr>
            <a:r>
              <a:rPr lang="en-US" sz="3200" dirty="0" smtClean="0">
                <a:latin typeface="Gulliver-Regular" panose="02020500000000000000" pitchFamily="18" charset="0"/>
              </a:rPr>
              <a:t>R: reward </a:t>
            </a:r>
            <a:r>
              <a:rPr lang="en-US" sz="3200" dirty="0" err="1" smtClean="0">
                <a:latin typeface="Gulliver-Regular" panose="02020500000000000000" pitchFamily="18" charset="0"/>
              </a:rPr>
              <a:t>func</a:t>
            </a:r>
            <a:r>
              <a:rPr lang="en-US" sz="3200" dirty="0" smtClean="0">
                <a:latin typeface="Gulliver-Regular" panose="02020500000000000000" pitchFamily="18" charset="0"/>
              </a:rPr>
              <a:t> </a:t>
            </a:r>
          </a:p>
          <a:p>
            <a:pPr marL="457200" indent="-457200">
              <a:buFont typeface="Arial" panose="020B0604020202020204" pitchFamily="34" charset="0"/>
              <a:buChar char="•"/>
            </a:pPr>
            <a:r>
              <a:rPr lang="en-US" sz="3200" dirty="0" smtClean="0">
                <a:latin typeface="Gulliver-Regular" panose="02020500000000000000" pitchFamily="18" charset="0"/>
              </a:rPr>
              <a:t>O: set of </a:t>
            </a:r>
            <a:r>
              <a:rPr lang="en-US" sz="3200" dirty="0" err="1" smtClean="0">
                <a:latin typeface="Gulliver-Regular" panose="02020500000000000000" pitchFamily="18" charset="0"/>
              </a:rPr>
              <a:t>observ</a:t>
            </a:r>
            <a:r>
              <a:rPr lang="en-US" sz="3200" dirty="0" smtClean="0">
                <a:latin typeface="Gulliver-Regular" panose="02020500000000000000" pitchFamily="18" charset="0"/>
              </a:rPr>
              <a:t>.</a:t>
            </a:r>
          </a:p>
          <a:p>
            <a:pPr marL="457200" indent="-457200">
              <a:buFont typeface="Arial" panose="020B0604020202020204" pitchFamily="34" charset="0"/>
              <a:buChar char="•"/>
            </a:pPr>
            <a:r>
              <a:rPr lang="en-US" sz="3200" dirty="0" smtClean="0">
                <a:latin typeface="Gulliver-Regular" panose="02020500000000000000" pitchFamily="18" charset="0"/>
              </a:rPr>
              <a:t>Ω: </a:t>
            </a:r>
            <a:r>
              <a:rPr lang="en-US" sz="3200" dirty="0" err="1" smtClean="0">
                <a:latin typeface="Gulliver-Regular" panose="02020500000000000000" pitchFamily="18" charset="0"/>
              </a:rPr>
              <a:t>observ</a:t>
            </a:r>
            <a:r>
              <a:rPr lang="en-US" sz="3200" dirty="0" smtClean="0">
                <a:latin typeface="Gulliver-Regular" panose="02020500000000000000" pitchFamily="18" charset="0"/>
              </a:rPr>
              <a:t>. model</a:t>
            </a:r>
            <a:endParaRPr lang="en-US" sz="3200" dirty="0">
              <a:latin typeface="Gulliver-Regular" panose="02020500000000000000" pitchFamily="18" charset="0"/>
            </a:endParaRPr>
          </a:p>
        </p:txBody>
      </p:sp>
      <p:pic>
        <p:nvPicPr>
          <p:cNvPr id="60" name="Picture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7649" y="736146"/>
            <a:ext cx="4308022" cy="4308022"/>
          </a:xfrm>
          <a:prstGeom prst="rect">
            <a:avLst/>
          </a:prstGeom>
        </p:spPr>
      </p:pic>
      <p:pic>
        <p:nvPicPr>
          <p:cNvPr id="61" name="Picture 60"/>
          <p:cNvPicPr>
            <a:picLocks noChangeAspect="1"/>
          </p:cNvPicPr>
          <p:nvPr/>
        </p:nvPicPr>
        <p:blipFill>
          <a:blip r:embed="rId11"/>
          <a:stretch>
            <a:fillRect/>
          </a:stretch>
        </p:blipFill>
        <p:spPr>
          <a:xfrm>
            <a:off x="34932226" y="25881264"/>
            <a:ext cx="6912490" cy="6084265"/>
          </a:xfrm>
          <a:prstGeom prst="rect">
            <a:avLst/>
          </a:prstGeom>
        </p:spPr>
      </p:pic>
      <mc:AlternateContent xmlns:mc="http://schemas.openxmlformats.org/markup-compatibility/2006">
        <mc:Choice xmlns:a14="http://schemas.microsoft.com/office/drawing/2010/main" Requires="a14">
          <p:sp>
            <p:nvSpPr>
              <p:cNvPr id="69" name="TextBox 68"/>
              <p:cNvSpPr txBox="1"/>
              <p:nvPr/>
            </p:nvSpPr>
            <p:spPr>
              <a:xfrm>
                <a:off x="22793489" y="12033221"/>
                <a:ext cx="7526089" cy="2341475"/>
              </a:xfrm>
              <a:prstGeom prst="rect">
                <a:avLst/>
              </a:prstGeom>
              <a:noFill/>
            </p:spPr>
            <p:txBody>
              <a:bodyPr wrap="square" rtlCol="0">
                <a:spAutoFit/>
              </a:bodyPr>
              <a:lstStyle/>
              <a:p>
                <a:pPr marL="457200" indent="-457200" algn="just">
                  <a:buFont typeface="Arial" panose="020B0604020202020204" pitchFamily="34" charset="0"/>
                  <a:buChar char="•"/>
                </a:pPr>
                <a:r>
                  <a:rPr lang="en-US" sz="2400" b="1" dirty="0" smtClean="0">
                    <a:latin typeface="Gulliver-Regular" panose="02020500000000000000" pitchFamily="18" charset="0"/>
                  </a:rPr>
                  <a:t>X-axis</a:t>
                </a:r>
                <a:r>
                  <a:rPr lang="en-US" sz="2400" dirty="0" smtClean="0">
                    <a:latin typeface="Gulliver-Regular" panose="02020500000000000000" pitchFamily="18" charset="0"/>
                  </a:rPr>
                  <a:t>: Belief space, </a:t>
                </a:r>
                <a:r>
                  <a:rPr lang="en-US" sz="2400" b="1" dirty="0" smtClean="0">
                    <a:latin typeface="Gulliver-Regular" panose="02020500000000000000" pitchFamily="18" charset="0"/>
                  </a:rPr>
                  <a:t>Y-axis: </a:t>
                </a:r>
                <a:r>
                  <a:rPr lang="en-US" sz="2400" dirty="0" smtClean="0">
                    <a:latin typeface="Gulliver-Regular" panose="02020500000000000000" pitchFamily="18" charset="0"/>
                  </a:rPr>
                  <a:t>V(b)</a:t>
                </a:r>
              </a:p>
              <a:p>
                <a:pPr marL="457200" indent="-457200" algn="just">
                  <a:buFont typeface="Arial" panose="020B0604020202020204" pitchFamily="34" charset="0"/>
                  <a:buChar char="•"/>
                </a:pPr>
                <a:r>
                  <a:rPr lang="en-US" sz="2400" dirty="0" smtClean="0">
                    <a:latin typeface="Gulliver-Regular" panose="02020500000000000000" pitchFamily="18" charset="0"/>
                  </a:rPr>
                  <a:t>Tick marks: 7 beliefs in belief space, B</a:t>
                </a:r>
              </a:p>
              <a:p>
                <a:pPr marL="457200" indent="-457200" algn="just">
                  <a:buFont typeface="Arial" panose="020B0604020202020204" pitchFamily="34" charset="0"/>
                  <a:buChar char="•"/>
                </a:pPr>
                <a:r>
                  <a:rPr lang="en-US" sz="2400" dirty="0" smtClean="0">
                    <a:latin typeface="Gulliver-Regular" panose="02020500000000000000" pitchFamily="18" charset="0"/>
                  </a:rPr>
                  <a:t>Solid lines: current </a:t>
                </a:r>
                <a14:m>
                  <m:oMath xmlns:m="http://schemas.openxmlformats.org/officeDocument/2006/math">
                    <m:sSubSup>
                      <m:sSubSupPr>
                        <m:ctrlPr>
                          <a:rPr lang="en-US" sz="2400" b="0" i="1" smtClean="0">
                            <a:latin typeface="Cambria Math" panose="02040503050406030204" pitchFamily="18" charset="0"/>
                            <a:ea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𝑛</m:t>
                        </m:r>
                      </m:sub>
                      <m:sup>
                        <m:r>
                          <a:rPr lang="en-US" sz="2400" b="0" i="1" smtClean="0">
                            <a:latin typeface="Cambria Math" panose="02040503050406030204" pitchFamily="18" charset="0"/>
                            <a:ea typeface="Cambria Math" panose="02040503050406030204" pitchFamily="18" charset="0"/>
                          </a:rPr>
                          <m:t>𝑖</m:t>
                        </m:r>
                      </m:sup>
                    </m:sSubSup>
                  </m:oMath>
                </a14:m>
                <a:r>
                  <a:rPr lang="en-US" sz="2400" dirty="0" smtClean="0">
                    <a:latin typeface="Gulliver-Regular" panose="02020500000000000000" pitchFamily="18" charset="0"/>
                  </a:rPr>
                  <a:t> vectors</a:t>
                </a:r>
              </a:p>
              <a:p>
                <a:pPr marL="457200" indent="-457200" algn="just">
                  <a:buFont typeface="Arial" panose="020B0604020202020204" pitchFamily="34" charset="0"/>
                  <a:buChar char="•"/>
                </a:pPr>
                <a:r>
                  <a:rPr lang="en-US" sz="2400" dirty="0" smtClean="0">
                    <a:latin typeface="Gulliver-Regular" panose="02020500000000000000" pitchFamily="18" charset="0"/>
                  </a:rPr>
                  <a:t>Dashed lines: previous </a:t>
                </a:r>
                <a14:m>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𝑖</m:t>
                        </m:r>
                      </m:sup>
                    </m:sSubSup>
                  </m:oMath>
                </a14:m>
                <a:r>
                  <a:rPr lang="en-US" sz="2400" dirty="0">
                    <a:latin typeface="Gulliver-Regular" panose="02020500000000000000" pitchFamily="18" charset="0"/>
                  </a:rPr>
                  <a:t> vectors</a:t>
                </a:r>
                <a:endParaRPr lang="en-US" sz="2400" dirty="0" smtClean="0">
                  <a:latin typeface="Gulliver-Regular" panose="02020500000000000000" pitchFamily="18" charset="0"/>
                </a:endParaRPr>
              </a:p>
              <a:p>
                <a:pPr algn="just"/>
                <a:endParaRPr lang="en-US" sz="2400" dirty="0" smtClean="0">
                  <a:latin typeface="Gulliver-Regular" panose="02020500000000000000" pitchFamily="18" charset="0"/>
                </a:endParaRPr>
              </a:p>
              <a:p>
                <a:pPr algn="just"/>
                <a:r>
                  <a:rPr lang="en-US" sz="2400" dirty="0" smtClean="0">
                    <a:latin typeface="Gulliver-Regular" panose="02020500000000000000" pitchFamily="18" charset="0"/>
                  </a:rPr>
                  <a:t>Compute V</a:t>
                </a:r>
                <a:r>
                  <a:rPr lang="en-US" sz="2400" baseline="-25000" dirty="0" smtClean="0">
                    <a:latin typeface="Gulliver-Regular" panose="02020500000000000000" pitchFamily="18" charset="0"/>
                  </a:rPr>
                  <a:t>n+1</a:t>
                </a:r>
                <a:r>
                  <a:rPr lang="en-US" sz="2400" dirty="0" smtClean="0">
                    <a:latin typeface="Gulliver-Regular" panose="02020500000000000000" pitchFamily="18" charset="0"/>
                  </a:rPr>
                  <a:t>from </a:t>
                </a:r>
                <a:r>
                  <a:rPr lang="en-US" sz="2400" dirty="0" err="1" smtClean="0">
                    <a:latin typeface="Gulliver-Regular" panose="02020500000000000000" pitchFamily="18" charset="0"/>
                  </a:rPr>
                  <a:t>V</a:t>
                </a:r>
                <a:r>
                  <a:rPr lang="en-US" sz="2400" baseline="-25000" dirty="0" err="1" smtClean="0">
                    <a:latin typeface="Gulliver-Regular" panose="02020500000000000000" pitchFamily="18" charset="0"/>
                  </a:rPr>
                  <a:t>n</a:t>
                </a:r>
                <a:r>
                  <a:rPr lang="en-US" sz="2400" dirty="0">
                    <a:latin typeface="Gulliver-Regular" panose="02020500000000000000" pitchFamily="18" charset="0"/>
                  </a:rPr>
                  <a:t> </a:t>
                </a:r>
                <a:r>
                  <a:rPr lang="en-US" sz="2400" dirty="0" smtClean="0">
                    <a:latin typeface="Gulliver-Regular" panose="02020500000000000000" pitchFamily="18" charset="0"/>
                  </a:rPr>
                  <a:t>by :</a:t>
                </a:r>
                <a:endParaRPr lang="en-US" sz="2400" dirty="0">
                  <a:latin typeface="Gulliver-Regular" panose="02020500000000000000" pitchFamily="18" charset="0"/>
                </a:endParaRPr>
              </a:p>
            </p:txBody>
          </p:sp>
        </mc:Choice>
        <mc:Fallback>
          <p:sp>
            <p:nvSpPr>
              <p:cNvPr id="69" name="TextBox 68"/>
              <p:cNvSpPr txBox="1">
                <a:spLocks noRot="1" noChangeAspect="1" noMove="1" noResize="1" noEditPoints="1" noAdjustHandles="1" noChangeArrowheads="1" noChangeShapeType="1" noTextEdit="1"/>
              </p:cNvSpPr>
              <p:nvPr/>
            </p:nvSpPr>
            <p:spPr>
              <a:xfrm>
                <a:off x="22793489" y="12033221"/>
                <a:ext cx="7526089" cy="2341475"/>
              </a:xfrm>
              <a:prstGeom prst="rect">
                <a:avLst/>
              </a:prstGeom>
              <a:blipFill rotWithShape="0">
                <a:blip r:embed="rId12"/>
                <a:stretch>
                  <a:fillRect l="-1215" t="-1823" b="-5208"/>
                </a:stretch>
              </a:blipFill>
            </p:spPr>
            <p:txBody>
              <a:bodyPr/>
              <a:lstStyle/>
              <a:p>
                <a:r>
                  <a:rPr lang="en-US">
                    <a:noFill/>
                  </a:rPr>
                  <a:t> </a:t>
                </a:r>
              </a:p>
            </p:txBody>
          </p:sp>
        </mc:Fallback>
      </mc:AlternateContent>
      <p:grpSp>
        <p:nvGrpSpPr>
          <p:cNvPr id="73" name="Group 72"/>
          <p:cNvGrpSpPr/>
          <p:nvPr/>
        </p:nvGrpSpPr>
        <p:grpSpPr>
          <a:xfrm>
            <a:off x="22469176" y="14474091"/>
            <a:ext cx="9901155" cy="8411808"/>
            <a:chOff x="22534490" y="15225205"/>
            <a:chExt cx="9901155" cy="8411808"/>
          </a:xfrm>
        </p:grpSpPr>
        <p:pic>
          <p:nvPicPr>
            <p:cNvPr id="67" name="Picture 66"/>
            <p:cNvPicPr>
              <a:picLocks noChangeAspect="1"/>
            </p:cNvPicPr>
            <p:nvPr/>
          </p:nvPicPr>
          <p:blipFill>
            <a:blip r:embed="rId13"/>
            <a:stretch>
              <a:fillRect/>
            </a:stretch>
          </p:blipFill>
          <p:spPr>
            <a:xfrm>
              <a:off x="22534490" y="16317966"/>
              <a:ext cx="9901155" cy="6195335"/>
            </a:xfrm>
            <a:prstGeom prst="rect">
              <a:avLst/>
            </a:prstGeom>
          </p:spPr>
        </p:pic>
        <p:sp>
          <p:nvSpPr>
            <p:cNvPr id="68" name="TextBox 67"/>
            <p:cNvSpPr txBox="1"/>
            <p:nvPr/>
          </p:nvSpPr>
          <p:spPr>
            <a:xfrm>
              <a:off x="23183002" y="15628810"/>
              <a:ext cx="3829398" cy="442674"/>
            </a:xfrm>
            <a:prstGeom prst="wedgeRoundRectCallout">
              <a:avLst>
                <a:gd name="adj1" fmla="val -9522"/>
                <a:gd name="adj2" fmla="val 233186"/>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smtClean="0">
                  <a:latin typeface="Gulliver-Regular" panose="02020500000000000000" pitchFamily="18" charset="0"/>
                </a:rPr>
                <a:t>Value function at stage </a:t>
              </a:r>
              <a:r>
                <a:rPr lang="en-US" sz="2000" i="1" dirty="0" smtClean="0">
                  <a:latin typeface="Gulliver-Regular" panose="02020500000000000000" pitchFamily="18" charset="0"/>
                </a:rPr>
                <a:t>n</a:t>
              </a:r>
              <a:endParaRPr lang="en-US" sz="2000" i="1" dirty="0">
                <a:latin typeface="Gulliver-Regular" panose="02020500000000000000" pitchFamily="18" charset="0"/>
              </a:endParaRPr>
            </a:p>
          </p:txBody>
        </p:sp>
        <p:sp>
          <p:nvSpPr>
            <p:cNvPr id="70" name="TextBox 69"/>
            <p:cNvSpPr txBox="1"/>
            <p:nvPr/>
          </p:nvSpPr>
          <p:spPr>
            <a:xfrm>
              <a:off x="27714529" y="15225205"/>
              <a:ext cx="4529860" cy="1123712"/>
            </a:xfrm>
            <a:prstGeom prst="wedgeRoundRectCallout">
              <a:avLst>
                <a:gd name="adj1" fmla="val 23828"/>
                <a:gd name="adj2" fmla="val 142588"/>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Arial" panose="020B0604020202020204" pitchFamily="34" charset="0"/>
                <a:buChar char="•"/>
              </a:pPr>
              <a:r>
                <a:rPr lang="en-US" sz="2000" dirty="0" smtClean="0">
                  <a:latin typeface="Gulliver-Regular" panose="02020500000000000000" pitchFamily="18" charset="0"/>
                </a:rPr>
                <a:t>Sample b</a:t>
              </a:r>
              <a:r>
                <a:rPr lang="en-US" sz="2000" baseline="-25000" dirty="0" smtClean="0">
                  <a:latin typeface="Gulliver-Regular" panose="02020500000000000000" pitchFamily="18" charset="0"/>
                </a:rPr>
                <a:t>6</a:t>
              </a:r>
              <a:r>
                <a:rPr lang="en-US" sz="2000" dirty="0" smtClean="0">
                  <a:latin typeface="Gulliver-Regular" panose="02020500000000000000" pitchFamily="18" charset="0"/>
                </a:rPr>
                <a:t> </a:t>
              </a:r>
            </a:p>
            <a:p>
              <a:pPr marL="342900" indent="-342900">
                <a:buFont typeface="Arial" panose="020B0604020202020204" pitchFamily="34" charset="0"/>
                <a:buChar char="•"/>
              </a:pPr>
              <a:r>
                <a:rPr lang="en-US" sz="2000" dirty="0">
                  <a:latin typeface="Gulliver-Regular" panose="02020500000000000000" pitchFamily="18" charset="0"/>
                </a:rPr>
                <a:t>A</a:t>
              </a:r>
              <a:r>
                <a:rPr lang="en-US" sz="2000" dirty="0" smtClean="0">
                  <a:latin typeface="Gulliver-Regular" panose="02020500000000000000" pitchFamily="18" charset="0"/>
                </a:rPr>
                <a:t>dd </a:t>
              </a:r>
              <a:r>
                <a:rPr lang="el-GR" sz="2000" dirty="0" smtClean="0">
                  <a:latin typeface="Gulliver-Regular" panose="02020500000000000000" pitchFamily="18" charset="0"/>
                  <a:cs typeface="Times New Roman" panose="02020603050405020304" pitchFamily="18" charset="0"/>
                </a:rPr>
                <a:t>α</a:t>
              </a:r>
              <a:r>
                <a:rPr lang="en-US" sz="2000" dirty="0" smtClean="0">
                  <a:latin typeface="Gulliver-Regular" panose="02020500000000000000" pitchFamily="18" charset="0"/>
                  <a:cs typeface="Times New Roman" panose="02020603050405020304" pitchFamily="18" charset="0"/>
                </a:rPr>
                <a:t> = update(</a:t>
              </a:r>
              <a:r>
                <a:rPr lang="en-US" sz="2000" dirty="0">
                  <a:latin typeface="Gulliver-Regular" panose="02020500000000000000" pitchFamily="18" charset="0"/>
                </a:rPr>
                <a:t>b</a:t>
              </a:r>
              <a:r>
                <a:rPr lang="en-US" sz="2000" baseline="-25000" dirty="0">
                  <a:latin typeface="Gulliver-Regular" panose="02020500000000000000" pitchFamily="18" charset="0"/>
                </a:rPr>
                <a:t>6</a:t>
              </a:r>
              <a:r>
                <a:rPr lang="en-US" sz="2000" dirty="0" smtClean="0">
                  <a:latin typeface="Gulliver-Regular" panose="02020500000000000000" pitchFamily="18" charset="0"/>
                  <a:cs typeface="Times New Roman" panose="02020603050405020304" pitchFamily="18" charset="0"/>
                </a:rPr>
                <a:t>) to </a:t>
              </a:r>
              <a:r>
                <a:rPr lang="en-US" sz="2000" dirty="0" smtClean="0">
                  <a:latin typeface="Gulliver-Regular" panose="02020500000000000000" pitchFamily="18" charset="0"/>
                </a:rPr>
                <a:t>V</a:t>
              </a:r>
              <a:r>
                <a:rPr lang="en-US" sz="2000" baseline="-25000" dirty="0" smtClean="0">
                  <a:latin typeface="Gulliver-Regular" panose="02020500000000000000" pitchFamily="18" charset="0"/>
                </a:rPr>
                <a:t>n+1</a:t>
              </a:r>
              <a:endParaRPr lang="en-US" sz="2000" dirty="0" smtClean="0">
                <a:latin typeface="Gulliver-Regular" panose="02020500000000000000" pitchFamily="18" charset="0"/>
              </a:endParaRPr>
            </a:p>
            <a:p>
              <a:pPr marL="342900" indent="-342900">
                <a:buFont typeface="Arial" panose="020B0604020202020204" pitchFamily="34" charset="0"/>
                <a:buChar char="•"/>
              </a:pPr>
              <a:r>
                <a:rPr lang="en-US" sz="2000" dirty="0" smtClean="0">
                  <a:latin typeface="Gulliver-Regular" panose="02020500000000000000" pitchFamily="18" charset="0"/>
                  <a:cs typeface="Times New Roman" panose="02020603050405020304" pitchFamily="18" charset="0"/>
                </a:rPr>
                <a:t>This improved value of </a:t>
              </a:r>
              <a:r>
                <a:rPr lang="en-US" sz="2000" dirty="0" smtClean="0">
                  <a:latin typeface="Gulliver-Regular" panose="02020500000000000000" pitchFamily="18" charset="0"/>
                </a:rPr>
                <a:t>b</a:t>
              </a:r>
              <a:r>
                <a:rPr lang="en-US" sz="2000" baseline="-25000" dirty="0" smtClean="0">
                  <a:latin typeface="Gulliver-Regular" panose="02020500000000000000" pitchFamily="18" charset="0"/>
                </a:rPr>
                <a:t>6</a:t>
              </a:r>
              <a:r>
                <a:rPr lang="en-US" sz="2000" dirty="0" smtClean="0">
                  <a:latin typeface="Gulliver-Regular" panose="02020500000000000000" pitchFamily="18" charset="0"/>
                </a:rPr>
                <a:t> and b</a:t>
              </a:r>
              <a:r>
                <a:rPr lang="en-US" sz="2000" baseline="-25000" dirty="0" smtClean="0">
                  <a:latin typeface="Gulliver-Regular" panose="02020500000000000000" pitchFamily="18" charset="0"/>
                </a:rPr>
                <a:t>7</a:t>
              </a:r>
              <a:endParaRPr lang="en-US" sz="2000" i="1" dirty="0">
                <a:latin typeface="Gulliver-Regular" panose="02020500000000000000" pitchFamily="18" charset="0"/>
              </a:endParaRPr>
            </a:p>
          </p:txBody>
        </p:sp>
        <p:sp>
          <p:nvSpPr>
            <p:cNvPr id="71" name="TextBox 70"/>
            <p:cNvSpPr txBox="1"/>
            <p:nvPr/>
          </p:nvSpPr>
          <p:spPr>
            <a:xfrm>
              <a:off x="22955207" y="22513301"/>
              <a:ext cx="5078372" cy="1123712"/>
            </a:xfrm>
            <a:prstGeom prst="wedgeRoundRectCallout">
              <a:avLst>
                <a:gd name="adj1" fmla="val 11079"/>
                <a:gd name="adj2" fmla="val -157208"/>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Arial" panose="020B0604020202020204" pitchFamily="34" charset="0"/>
                <a:buChar char="•"/>
              </a:pPr>
              <a:r>
                <a:rPr lang="en-US" sz="2000" dirty="0" smtClean="0">
                  <a:latin typeface="Gulliver-Regular" panose="02020500000000000000" pitchFamily="18" charset="0"/>
                </a:rPr>
                <a:t>Sample b</a:t>
              </a:r>
              <a:r>
                <a:rPr lang="en-US" sz="2000" baseline="-25000" dirty="0">
                  <a:latin typeface="Gulliver-Regular" panose="02020500000000000000" pitchFamily="18" charset="0"/>
                </a:rPr>
                <a:t>3</a:t>
              </a:r>
              <a:r>
                <a:rPr lang="en-US" sz="2000" dirty="0" smtClean="0">
                  <a:latin typeface="Gulliver-Regular" panose="02020500000000000000" pitchFamily="18" charset="0"/>
                </a:rPr>
                <a:t> </a:t>
              </a:r>
            </a:p>
            <a:p>
              <a:pPr marL="342900" indent="-342900">
                <a:buFont typeface="Arial" panose="020B0604020202020204" pitchFamily="34" charset="0"/>
                <a:buChar char="•"/>
              </a:pPr>
              <a:r>
                <a:rPr lang="en-US" sz="2000" dirty="0">
                  <a:latin typeface="Gulliver-Regular" panose="02020500000000000000" pitchFamily="18" charset="0"/>
                </a:rPr>
                <a:t>A</a:t>
              </a:r>
              <a:r>
                <a:rPr lang="en-US" sz="2000" dirty="0" smtClean="0">
                  <a:latin typeface="Gulliver-Regular" panose="02020500000000000000" pitchFamily="18" charset="0"/>
                </a:rPr>
                <a:t>dd </a:t>
              </a:r>
              <a:r>
                <a:rPr lang="el-GR" sz="2000" dirty="0" smtClean="0">
                  <a:latin typeface="Gulliver-Regular" panose="02020500000000000000" pitchFamily="18" charset="0"/>
                  <a:cs typeface="Times New Roman" panose="02020603050405020304" pitchFamily="18" charset="0"/>
                </a:rPr>
                <a:t>α</a:t>
              </a:r>
              <a:r>
                <a:rPr lang="en-US" sz="2000" dirty="0" smtClean="0">
                  <a:latin typeface="Gulliver-Regular" panose="02020500000000000000" pitchFamily="18" charset="0"/>
                  <a:cs typeface="Times New Roman" panose="02020603050405020304" pitchFamily="18" charset="0"/>
                </a:rPr>
                <a:t> = update(</a:t>
              </a:r>
              <a:r>
                <a:rPr lang="en-US" sz="2000" dirty="0" smtClean="0">
                  <a:latin typeface="Gulliver-Regular" panose="02020500000000000000" pitchFamily="18" charset="0"/>
                </a:rPr>
                <a:t>b</a:t>
              </a:r>
              <a:r>
                <a:rPr lang="en-US" sz="2000" baseline="-25000" dirty="0" smtClean="0">
                  <a:latin typeface="Gulliver-Regular" panose="02020500000000000000" pitchFamily="18" charset="0"/>
                </a:rPr>
                <a:t>3</a:t>
              </a:r>
              <a:r>
                <a:rPr lang="en-US" sz="2000" dirty="0" smtClean="0">
                  <a:latin typeface="Gulliver-Regular" panose="02020500000000000000" pitchFamily="18" charset="0"/>
                  <a:cs typeface="Times New Roman" panose="02020603050405020304" pitchFamily="18" charset="0"/>
                </a:rPr>
                <a:t>) to </a:t>
              </a:r>
              <a:r>
                <a:rPr lang="en-US" sz="2000" dirty="0" smtClean="0">
                  <a:latin typeface="Gulliver-Regular" panose="02020500000000000000" pitchFamily="18" charset="0"/>
                </a:rPr>
                <a:t>V</a:t>
              </a:r>
              <a:r>
                <a:rPr lang="en-US" sz="2000" baseline="-25000" dirty="0" smtClean="0">
                  <a:latin typeface="Gulliver-Regular" panose="02020500000000000000" pitchFamily="18" charset="0"/>
                </a:rPr>
                <a:t>n+1</a:t>
              </a:r>
              <a:endParaRPr lang="en-US" sz="2000" dirty="0" smtClean="0">
                <a:latin typeface="Gulliver-Regular" panose="02020500000000000000" pitchFamily="18" charset="0"/>
              </a:endParaRPr>
            </a:p>
            <a:p>
              <a:pPr marL="342900" indent="-342900">
                <a:buFont typeface="Arial" panose="020B0604020202020204" pitchFamily="34" charset="0"/>
                <a:buChar char="•"/>
              </a:pPr>
              <a:r>
                <a:rPr lang="en-US" sz="2000" dirty="0" smtClean="0">
                  <a:latin typeface="Gulliver-Regular" panose="02020500000000000000" pitchFamily="18" charset="0"/>
                  <a:cs typeface="Times New Roman" panose="02020603050405020304" pitchFamily="18" charset="0"/>
                </a:rPr>
                <a:t>This improved value of </a:t>
              </a:r>
              <a:r>
                <a:rPr lang="en-US" sz="2000" dirty="0" smtClean="0">
                  <a:latin typeface="Gulliver-Regular" panose="02020500000000000000" pitchFamily="18" charset="0"/>
                </a:rPr>
                <a:t>b</a:t>
              </a:r>
              <a:r>
                <a:rPr lang="en-US" sz="2000" baseline="-25000" dirty="0">
                  <a:latin typeface="Gulliver-Regular" panose="02020500000000000000" pitchFamily="18" charset="0"/>
                </a:rPr>
                <a:t>1</a:t>
              </a:r>
              <a:r>
                <a:rPr lang="en-US" sz="2000" dirty="0" smtClean="0">
                  <a:latin typeface="Gulliver-Regular" panose="02020500000000000000" pitchFamily="18" charset="0"/>
                </a:rPr>
                <a:t> through b</a:t>
              </a:r>
              <a:r>
                <a:rPr lang="en-US" sz="2000" baseline="-25000" dirty="0">
                  <a:latin typeface="Gulliver-Regular" panose="02020500000000000000" pitchFamily="18" charset="0"/>
                </a:rPr>
                <a:t>5</a:t>
              </a:r>
              <a:endParaRPr lang="en-US" sz="2000" i="1" dirty="0">
                <a:latin typeface="Gulliver-Regular" panose="02020500000000000000" pitchFamily="18" charset="0"/>
              </a:endParaRPr>
            </a:p>
          </p:txBody>
        </p:sp>
        <p:sp>
          <p:nvSpPr>
            <p:cNvPr id="72" name="TextBox 71"/>
            <p:cNvSpPr txBox="1"/>
            <p:nvPr/>
          </p:nvSpPr>
          <p:spPr>
            <a:xfrm>
              <a:off x="28564256" y="22759783"/>
              <a:ext cx="3446276" cy="442674"/>
            </a:xfrm>
            <a:prstGeom prst="wedgeRoundRectCallout">
              <a:avLst>
                <a:gd name="adj1" fmla="val 18061"/>
                <a:gd name="adj2" fmla="val -380078"/>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smtClean="0">
                  <a:latin typeface="Gulliver-Regular" panose="02020500000000000000" pitchFamily="18" charset="0"/>
                </a:rPr>
                <a:t>Value of all b has improved </a:t>
              </a:r>
              <a:endParaRPr lang="en-US" sz="2000" dirty="0">
                <a:latin typeface="Gulliver-Regular" panose="02020500000000000000" pitchFamily="18" charset="0"/>
              </a:endParaRPr>
            </a:p>
          </p:txBody>
        </p:sp>
      </p:grpSp>
      <p:sp>
        <p:nvSpPr>
          <p:cNvPr id="64" name="Rectangle 63"/>
          <p:cNvSpPr/>
          <p:nvPr/>
        </p:nvSpPr>
        <p:spPr>
          <a:xfrm>
            <a:off x="22793489" y="10741675"/>
            <a:ext cx="9059778" cy="1200329"/>
          </a:xfrm>
          <a:prstGeom prst="rect">
            <a:avLst/>
          </a:prstGeom>
        </p:spPr>
        <p:txBody>
          <a:bodyPr wrap="square">
            <a:spAutoFit/>
          </a:bodyPr>
          <a:lstStyle/>
          <a:p>
            <a:pPr algn="just"/>
            <a:r>
              <a:rPr lang="en-US" sz="2400" dirty="0">
                <a:latin typeface="Gulliver-Regular" panose="02020500000000000000" pitchFamily="18" charset="0"/>
              </a:rPr>
              <a:t>In the PERSEUS algorithm only a random subset of belief points get updated. The claim is that a single update can ultimately improve many points in the belief set. </a:t>
            </a:r>
            <a:endParaRPr lang="en-US" sz="2400" dirty="0">
              <a:latin typeface="Gulliver-Regular" panose="02020500000000000000" pitchFamily="18" charset="0"/>
            </a:endParaRPr>
          </a:p>
        </p:txBody>
      </p:sp>
      <p:sp>
        <p:nvSpPr>
          <p:cNvPr id="76" name="TextBox 75"/>
          <p:cNvSpPr txBox="1"/>
          <p:nvPr/>
        </p:nvSpPr>
        <p:spPr>
          <a:xfrm>
            <a:off x="11590565" y="19025518"/>
            <a:ext cx="10287000" cy="83099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4800" b="1" dirty="0" smtClean="0">
                <a:latin typeface="Gulliver-Regular" panose="02020500000000000000" pitchFamily="18" charset="0"/>
              </a:rPr>
              <a:t>Point-Based Value </a:t>
            </a:r>
            <a:r>
              <a:rPr lang="en-US" sz="4800" b="1" dirty="0" smtClean="0">
                <a:latin typeface="Gulliver-Regular" panose="02020500000000000000" pitchFamily="18" charset="0"/>
              </a:rPr>
              <a:t>Iteration [4]</a:t>
            </a:r>
            <a:endParaRPr lang="en-US" sz="4800" b="1" dirty="0">
              <a:latin typeface="Gulliver-Regular" panose="02020500000000000000" pitchFamily="18" charset="0"/>
            </a:endParaRPr>
          </a:p>
        </p:txBody>
      </p:sp>
      <p:sp>
        <p:nvSpPr>
          <p:cNvPr id="77" name="TextBox 76"/>
          <p:cNvSpPr txBox="1"/>
          <p:nvPr/>
        </p:nvSpPr>
        <p:spPr>
          <a:xfrm>
            <a:off x="22190527" y="9493124"/>
            <a:ext cx="10352315" cy="967621"/>
          </a:xfrm>
          <a:prstGeom prst="roundRect">
            <a:avLst>
              <a:gd name="adj" fmla="val 2550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4800" b="1" dirty="0" smtClean="0">
                <a:latin typeface="Gulliver-Regular" panose="02020500000000000000" pitchFamily="18" charset="0"/>
              </a:rPr>
              <a:t>Randomized PBVI for POMDPs [6]</a:t>
            </a:r>
            <a:endParaRPr lang="en-US" sz="4800" b="1" dirty="0">
              <a:latin typeface="Gulliver-Regular" panose="02020500000000000000" pitchFamily="18" charset="0"/>
            </a:endParaRPr>
          </a:p>
        </p:txBody>
      </p:sp>
      <p:sp>
        <p:nvSpPr>
          <p:cNvPr id="78" name="Rectangle 77"/>
          <p:cNvSpPr/>
          <p:nvPr/>
        </p:nvSpPr>
        <p:spPr>
          <a:xfrm>
            <a:off x="11720797" y="26066187"/>
            <a:ext cx="9692619" cy="5632311"/>
          </a:xfrm>
          <a:prstGeom prst="rect">
            <a:avLst/>
          </a:prstGeom>
        </p:spPr>
        <p:txBody>
          <a:bodyPr wrap="square">
            <a:spAutoFit/>
          </a:bodyPr>
          <a:lstStyle/>
          <a:p>
            <a:pPr algn="just"/>
            <a:r>
              <a:rPr lang="en-US" sz="2400" b="1" dirty="0" smtClean="0">
                <a:latin typeface="Gulliver-Regular" panose="02020500000000000000" pitchFamily="18" charset="0"/>
              </a:rPr>
              <a:t>Intuition: </a:t>
            </a:r>
            <a:r>
              <a:rPr lang="en-US" sz="2400" dirty="0" smtClean="0">
                <a:latin typeface="Gulliver-Regular" panose="02020500000000000000" pitchFamily="18" charset="0"/>
              </a:rPr>
              <a:t>an </a:t>
            </a:r>
            <a:r>
              <a:rPr lang="en-US" sz="2400" dirty="0">
                <a:latin typeface="Gulliver-Regular" panose="02020500000000000000" pitchFamily="18" charset="0"/>
              </a:rPr>
              <a:t>agent should only spend time computing solutions to parts of the belief space that can actually be encountered by interacting with the </a:t>
            </a:r>
            <a:r>
              <a:rPr lang="en-US" sz="2400" dirty="0" smtClean="0">
                <a:latin typeface="Gulliver-Regular" panose="02020500000000000000" pitchFamily="18" charset="0"/>
              </a:rPr>
              <a:t>environment</a:t>
            </a:r>
          </a:p>
          <a:p>
            <a:pPr algn="just"/>
            <a:endParaRPr lang="en-US" sz="2400" dirty="0">
              <a:latin typeface="Gulliver-Regular" panose="02020500000000000000" pitchFamily="18" charset="0"/>
            </a:endParaRPr>
          </a:p>
          <a:p>
            <a:pPr algn="just"/>
            <a:r>
              <a:rPr lang="en-US" sz="2400" b="1" dirty="0" smtClean="0">
                <a:latin typeface="Gulliver-Regular" panose="02020500000000000000" pitchFamily="18" charset="0"/>
              </a:rPr>
              <a:t>Selecting Belief Points:</a:t>
            </a:r>
          </a:p>
          <a:p>
            <a:pPr marL="342900" indent="-342900" algn="just">
              <a:buFont typeface="Arial" panose="020B0604020202020204" pitchFamily="34" charset="0"/>
              <a:buChar char="•"/>
            </a:pPr>
            <a:r>
              <a:rPr lang="en-US" sz="2400" dirty="0" smtClean="0">
                <a:latin typeface="Gulliver-Regular" panose="02020500000000000000" pitchFamily="18" charset="0"/>
              </a:rPr>
              <a:t>Stochastically simulates step forward for each action to produce new belief set B’</a:t>
            </a:r>
          </a:p>
          <a:p>
            <a:pPr marL="342900" indent="-342900" algn="just">
              <a:buFont typeface="Arial" panose="020B0604020202020204" pitchFamily="34" charset="0"/>
              <a:buChar char="•"/>
            </a:pPr>
            <a:r>
              <a:rPr lang="en-US" sz="2400" dirty="0" smtClean="0">
                <a:latin typeface="Gulliver-Regular" panose="02020500000000000000" pitchFamily="18" charset="0"/>
              </a:rPr>
              <a:t>For each b’ in B’, measures L1 distance to B</a:t>
            </a:r>
          </a:p>
          <a:p>
            <a:pPr marL="342900" indent="-342900" algn="just">
              <a:buFont typeface="Arial" panose="020B0604020202020204" pitchFamily="34" charset="0"/>
              <a:buChar char="•"/>
            </a:pPr>
            <a:r>
              <a:rPr lang="en-US" sz="2400" dirty="0" smtClean="0">
                <a:latin typeface="Gulliver-Regular" panose="02020500000000000000" pitchFamily="18" charset="0"/>
              </a:rPr>
              <a:t>If b’ in B </a:t>
            </a:r>
            <a:r>
              <a:rPr lang="en-US" sz="2400" dirty="0" smtClean="0">
                <a:latin typeface="Gulliver-Regular" panose="02020500000000000000" pitchFamily="18" charset="0"/>
                <a:sym typeface="Wingdings" panose="05000000000000000000" pitchFamily="2" charset="2"/>
              </a:rPr>
              <a:t> </a:t>
            </a:r>
            <a:r>
              <a:rPr lang="en-US" sz="2400" dirty="0" smtClean="0">
                <a:latin typeface="Gulliver-Regular" panose="02020500000000000000" pitchFamily="18" charset="0"/>
              </a:rPr>
              <a:t>discards b’ point, else keeps b’</a:t>
            </a:r>
            <a:endParaRPr lang="en-US" sz="2400" b="1" dirty="0" smtClean="0">
              <a:latin typeface="Gulliver-Regular" panose="02020500000000000000" pitchFamily="18" charset="0"/>
            </a:endParaRPr>
          </a:p>
          <a:p>
            <a:pPr algn="just"/>
            <a:endParaRPr lang="en-US" sz="2400" b="1" dirty="0">
              <a:latin typeface="Gulliver-Regular" panose="02020500000000000000" pitchFamily="18" charset="0"/>
            </a:endParaRPr>
          </a:p>
          <a:p>
            <a:pPr algn="just"/>
            <a:r>
              <a:rPr lang="en-US" sz="2400" b="1" dirty="0">
                <a:latin typeface="Gulliver-Regular" panose="02020500000000000000" pitchFamily="18" charset="0"/>
              </a:rPr>
              <a:t>Efficient </a:t>
            </a:r>
            <a:r>
              <a:rPr lang="en-US" sz="2400" b="1" dirty="0" smtClean="0">
                <a:latin typeface="Gulliver-Regular" panose="02020500000000000000" pitchFamily="18" charset="0"/>
              </a:rPr>
              <a:t>Point-based </a:t>
            </a:r>
            <a:r>
              <a:rPr lang="en-US" sz="2400" b="1" dirty="0">
                <a:latin typeface="Gulliver-Regular" panose="02020500000000000000" pitchFamily="18" charset="0"/>
              </a:rPr>
              <a:t>V</a:t>
            </a:r>
            <a:r>
              <a:rPr lang="en-US" sz="2400" b="1" dirty="0" smtClean="0">
                <a:latin typeface="Gulliver-Regular" panose="02020500000000000000" pitchFamily="18" charset="0"/>
              </a:rPr>
              <a:t>alue Updates:</a:t>
            </a:r>
          </a:p>
          <a:p>
            <a:pPr marL="342900" indent="-342900" algn="just">
              <a:buFont typeface="Arial" panose="020B0604020202020204" pitchFamily="34" charset="0"/>
              <a:buChar char="•"/>
            </a:pPr>
            <a:r>
              <a:rPr lang="en-US" sz="2400" dirty="0" smtClean="0">
                <a:latin typeface="Gulliver-Regular" panose="02020500000000000000" pitchFamily="18" charset="0"/>
              </a:rPr>
              <a:t>Modifies traditional </a:t>
            </a:r>
            <a:r>
              <a:rPr lang="en-US" sz="2400" i="1" dirty="0" smtClean="0">
                <a:latin typeface="Gulliver-Regular" panose="02020500000000000000" pitchFamily="18" charset="0"/>
              </a:rPr>
              <a:t>Bellman update </a:t>
            </a:r>
            <a:r>
              <a:rPr lang="en-US" sz="2400" dirty="0" smtClean="0">
                <a:latin typeface="Gulliver-Regular" panose="02020500000000000000" pitchFamily="18" charset="0"/>
              </a:rPr>
              <a:t>such that only one </a:t>
            </a:r>
            <a:r>
              <a:rPr lang="el-GR" sz="2400" dirty="0" smtClean="0">
                <a:latin typeface="Gulliver-Regular" panose="02020500000000000000" pitchFamily="18" charset="0"/>
                <a:cs typeface="Times New Roman" panose="02020603050405020304" pitchFamily="18" charset="0"/>
              </a:rPr>
              <a:t>α</a:t>
            </a:r>
            <a:r>
              <a:rPr lang="en-US" sz="2400" dirty="0" smtClean="0">
                <a:latin typeface="Gulliver-Regular" panose="02020500000000000000" pitchFamily="18" charset="0"/>
                <a:cs typeface="Times New Roman" panose="02020603050405020304" pitchFamily="18" charset="0"/>
              </a:rPr>
              <a:t>-vector is kept for each belief point:</a:t>
            </a:r>
            <a:endParaRPr lang="en-US" sz="2400" dirty="0" smtClean="0">
              <a:latin typeface="Gulliver-Regular" panose="02020500000000000000" pitchFamily="18" charset="0"/>
            </a:endParaRPr>
          </a:p>
          <a:p>
            <a:pPr algn="just"/>
            <a:endParaRPr lang="en-US" sz="2400" b="1" dirty="0">
              <a:latin typeface="Gulliver-Regular" panose="02020500000000000000" pitchFamily="18" charset="0"/>
            </a:endParaRPr>
          </a:p>
          <a:p>
            <a:pPr algn="just"/>
            <a:endParaRPr lang="en-US" sz="2400" b="1" dirty="0">
              <a:latin typeface="Gulliver-Regular" panose="02020500000000000000" pitchFamily="18" charset="0"/>
            </a:endParaRPr>
          </a:p>
        </p:txBody>
      </p:sp>
      <p:pic>
        <p:nvPicPr>
          <p:cNvPr id="75" name="Picture 74"/>
          <p:cNvPicPr>
            <a:picLocks noChangeAspect="1"/>
          </p:cNvPicPr>
          <p:nvPr/>
        </p:nvPicPr>
        <p:blipFill>
          <a:blip r:embed="rId14"/>
          <a:stretch>
            <a:fillRect/>
          </a:stretch>
        </p:blipFill>
        <p:spPr>
          <a:xfrm>
            <a:off x="12053649" y="31376316"/>
            <a:ext cx="9328865" cy="527184"/>
          </a:xfrm>
          <a:prstGeom prst="rect">
            <a:avLst/>
          </a:prstGeom>
        </p:spPr>
      </p:pic>
    </p:spTree>
    <p:extLst>
      <p:ext uri="{BB962C8B-B14F-4D97-AF65-F5344CB8AC3E}">
        <p14:creationId xmlns:p14="http://schemas.microsoft.com/office/powerpoint/2010/main" val="269262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6978316" y="5336004"/>
            <a:ext cx="24993599" cy="22777785"/>
            <a:chOff x="6978316" y="5336004"/>
            <a:chExt cx="24993599" cy="22777785"/>
          </a:xfrm>
        </p:grpSpPr>
        <p:sp>
          <p:nvSpPr>
            <p:cNvPr id="4" name="Oval 3"/>
            <p:cNvSpPr/>
            <p:nvPr/>
          </p:nvSpPr>
          <p:spPr>
            <a:xfrm>
              <a:off x="9336505" y="15881684"/>
              <a:ext cx="4042611" cy="4042611"/>
            </a:xfrm>
            <a:prstGeom prst="ellipse">
              <a:avLst/>
            </a:prstGeom>
            <a:solidFill>
              <a:schemeClr val="bg1">
                <a:lumMod val="9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solidFill>
                    <a:schemeClr val="tx1"/>
                  </a:solidFill>
                  <a:latin typeface="Gulliver-Regular" panose="02020500000000000000" pitchFamily="18" charset="0"/>
                </a:rPr>
                <a:t>S</a:t>
              </a:r>
              <a:r>
                <a:rPr lang="en-US" sz="11500" baseline="-25000" dirty="0" smtClean="0">
                  <a:solidFill>
                    <a:schemeClr val="tx1"/>
                  </a:solidFill>
                  <a:latin typeface="Gulliver-Regular" panose="02020500000000000000" pitchFamily="18" charset="0"/>
                </a:rPr>
                <a:t>t</a:t>
              </a:r>
              <a:endParaRPr lang="en-US" sz="11500" baseline="-25000" dirty="0">
                <a:solidFill>
                  <a:schemeClr val="tx1"/>
                </a:solidFill>
                <a:latin typeface="Gulliver-Regular" panose="02020500000000000000" pitchFamily="18" charset="0"/>
              </a:endParaRPr>
            </a:p>
          </p:txBody>
        </p:sp>
        <p:sp>
          <p:nvSpPr>
            <p:cNvPr id="8" name="Oval 7"/>
            <p:cNvSpPr/>
            <p:nvPr/>
          </p:nvSpPr>
          <p:spPr>
            <a:xfrm>
              <a:off x="20654210" y="15881685"/>
              <a:ext cx="4042611" cy="4042611"/>
            </a:xfrm>
            <a:prstGeom prst="ellipse">
              <a:avLst/>
            </a:prstGeom>
            <a:solidFill>
              <a:schemeClr val="bg1">
                <a:lumMod val="9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solidFill>
                    <a:schemeClr val="tx1"/>
                  </a:solidFill>
                  <a:latin typeface="Gulliver-Regular" panose="02020500000000000000" pitchFamily="18" charset="0"/>
                </a:rPr>
                <a:t>S</a:t>
              </a:r>
              <a:r>
                <a:rPr lang="en-US" sz="11500" baseline="-25000" dirty="0" smtClean="0">
                  <a:solidFill>
                    <a:schemeClr val="tx1"/>
                  </a:solidFill>
                  <a:latin typeface="Gulliver-Regular" panose="02020500000000000000" pitchFamily="18" charset="0"/>
                </a:rPr>
                <a:t>t+1</a:t>
              </a:r>
              <a:endParaRPr lang="en-US" sz="11500" baseline="-25000" dirty="0">
                <a:solidFill>
                  <a:schemeClr val="tx1"/>
                </a:solidFill>
                <a:latin typeface="Gulliver-Regular" panose="02020500000000000000" pitchFamily="18" charset="0"/>
              </a:endParaRPr>
            </a:p>
          </p:txBody>
        </p:sp>
        <p:sp>
          <p:nvSpPr>
            <p:cNvPr id="10" name="Oval 9"/>
            <p:cNvSpPr/>
            <p:nvPr/>
          </p:nvSpPr>
          <p:spPr>
            <a:xfrm>
              <a:off x="20654210" y="24071178"/>
              <a:ext cx="4042611" cy="4042611"/>
            </a:xfrm>
            <a:prstGeom prst="ellipse">
              <a:avLst/>
            </a:prstGeom>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solidFill>
                    <a:schemeClr val="tx1"/>
                  </a:solidFill>
                  <a:latin typeface="Gulliver-Regular" panose="02020500000000000000" pitchFamily="18" charset="0"/>
                </a:rPr>
                <a:t>O</a:t>
              </a:r>
              <a:r>
                <a:rPr lang="en-US" sz="11500" baseline="-25000" dirty="0" smtClean="0">
                  <a:solidFill>
                    <a:schemeClr val="tx1"/>
                  </a:solidFill>
                  <a:latin typeface="Gulliver-Regular" panose="02020500000000000000" pitchFamily="18" charset="0"/>
                </a:rPr>
                <a:t>t+1</a:t>
              </a:r>
              <a:endParaRPr lang="en-US" sz="11500" baseline="-25000" dirty="0">
                <a:solidFill>
                  <a:schemeClr val="tx1"/>
                </a:solidFill>
                <a:latin typeface="Gulliver-Regular" panose="02020500000000000000" pitchFamily="18" charset="0"/>
              </a:endParaRPr>
            </a:p>
          </p:txBody>
        </p:sp>
        <p:sp>
          <p:nvSpPr>
            <p:cNvPr id="11" name="Flowchart: Process 10"/>
            <p:cNvSpPr/>
            <p:nvPr/>
          </p:nvSpPr>
          <p:spPr>
            <a:xfrm>
              <a:off x="10218818" y="7576887"/>
              <a:ext cx="4042611" cy="4042611"/>
            </a:xfrm>
            <a:prstGeom prst="flowChartProcess">
              <a:avLst/>
            </a:prstGeom>
            <a:solidFill>
              <a:schemeClr val="bg1">
                <a:lumMod val="9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a:solidFill>
                    <a:schemeClr val="tx1"/>
                  </a:solidFill>
                  <a:latin typeface="Gulliver-Regular" panose="02020500000000000000" pitchFamily="18" charset="0"/>
                </a:rPr>
                <a:t>a</a:t>
              </a:r>
              <a:r>
                <a:rPr lang="en-US" sz="11500" baseline="-25000" dirty="0" smtClean="0">
                  <a:solidFill>
                    <a:schemeClr val="tx1"/>
                  </a:solidFill>
                  <a:latin typeface="Gulliver-Regular" panose="02020500000000000000" pitchFamily="18" charset="0"/>
                </a:rPr>
                <a:t>t</a:t>
              </a:r>
              <a:endParaRPr lang="en-US" sz="11500" baseline="-25000" dirty="0">
                <a:solidFill>
                  <a:schemeClr val="tx1"/>
                </a:solidFill>
                <a:latin typeface="Gulliver-Regular" panose="02020500000000000000" pitchFamily="18" charset="0"/>
              </a:endParaRPr>
            </a:p>
          </p:txBody>
        </p:sp>
        <p:sp>
          <p:nvSpPr>
            <p:cNvPr id="12" name="Flowchart: Process 11"/>
            <p:cNvSpPr/>
            <p:nvPr/>
          </p:nvSpPr>
          <p:spPr>
            <a:xfrm>
              <a:off x="16611599" y="5336004"/>
              <a:ext cx="4042611" cy="4042611"/>
            </a:xfrm>
            <a:prstGeom prst="flowChartProcess">
              <a:avLst/>
            </a:prstGeom>
            <a:solidFill>
              <a:schemeClr val="bg1">
                <a:lumMod val="9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err="1" smtClean="0">
                  <a:solidFill>
                    <a:schemeClr val="tx1"/>
                  </a:solidFill>
                  <a:latin typeface="Gulliver-Regular" panose="02020500000000000000" pitchFamily="18" charset="0"/>
                </a:rPr>
                <a:t>R</a:t>
              </a:r>
              <a:r>
                <a:rPr lang="en-US" sz="11500" baseline="-25000" dirty="0" err="1" smtClean="0">
                  <a:solidFill>
                    <a:schemeClr val="tx1"/>
                  </a:solidFill>
                  <a:latin typeface="Gulliver-Regular" panose="02020500000000000000" pitchFamily="18" charset="0"/>
                </a:rPr>
                <a:t>t</a:t>
              </a:r>
              <a:endParaRPr lang="en-US" sz="11500" baseline="-25000" dirty="0">
                <a:solidFill>
                  <a:schemeClr val="tx1"/>
                </a:solidFill>
                <a:latin typeface="Gulliver-Regular" panose="02020500000000000000" pitchFamily="18" charset="0"/>
              </a:endParaRPr>
            </a:p>
          </p:txBody>
        </p:sp>
        <p:sp>
          <p:nvSpPr>
            <p:cNvPr id="13" name="Flowchart: Process 12"/>
            <p:cNvSpPr/>
            <p:nvPr/>
          </p:nvSpPr>
          <p:spPr>
            <a:xfrm>
              <a:off x="27351787" y="5336004"/>
              <a:ext cx="4042611" cy="4042611"/>
            </a:xfrm>
            <a:prstGeom prst="flowChartProcess">
              <a:avLst/>
            </a:prstGeom>
            <a:solidFill>
              <a:schemeClr val="bg1">
                <a:lumMod val="9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solidFill>
                    <a:schemeClr val="tx1"/>
                  </a:solidFill>
                  <a:latin typeface="Gulliver-Regular" panose="02020500000000000000" pitchFamily="18" charset="0"/>
                </a:rPr>
                <a:t>R</a:t>
              </a:r>
              <a:r>
                <a:rPr lang="en-US" sz="11500" baseline="-25000" dirty="0" smtClean="0">
                  <a:solidFill>
                    <a:schemeClr val="tx1"/>
                  </a:solidFill>
                  <a:latin typeface="Gulliver-Regular" panose="02020500000000000000" pitchFamily="18" charset="0"/>
                </a:rPr>
                <a:t>t+1</a:t>
              </a:r>
              <a:endParaRPr lang="en-US" sz="11500" baseline="-25000" dirty="0">
                <a:solidFill>
                  <a:schemeClr val="tx1"/>
                </a:solidFill>
                <a:latin typeface="Gulliver-Regular" panose="02020500000000000000" pitchFamily="18" charset="0"/>
              </a:endParaRPr>
            </a:p>
          </p:txBody>
        </p:sp>
        <p:sp>
          <p:nvSpPr>
            <p:cNvPr id="14" name="Flowchart: Process 13"/>
            <p:cNvSpPr/>
            <p:nvPr/>
          </p:nvSpPr>
          <p:spPr>
            <a:xfrm>
              <a:off x="21095365" y="7547810"/>
              <a:ext cx="4042611" cy="4042611"/>
            </a:xfrm>
            <a:prstGeom prst="flowChartProcess">
              <a:avLst/>
            </a:prstGeom>
            <a:solidFill>
              <a:schemeClr val="bg1">
                <a:lumMod val="9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a:solidFill>
                    <a:schemeClr val="tx1"/>
                  </a:solidFill>
                  <a:latin typeface="Gulliver-Regular" panose="02020500000000000000" pitchFamily="18" charset="0"/>
                </a:rPr>
                <a:t>a</a:t>
              </a:r>
              <a:r>
                <a:rPr lang="en-US" sz="11500" baseline="-25000" dirty="0" smtClean="0">
                  <a:solidFill>
                    <a:schemeClr val="tx1"/>
                  </a:solidFill>
                  <a:latin typeface="Gulliver-Regular" panose="02020500000000000000" pitchFamily="18" charset="0"/>
                </a:rPr>
                <a:t>t+1</a:t>
              </a:r>
              <a:endParaRPr lang="en-US" sz="11500" baseline="-25000" dirty="0">
                <a:solidFill>
                  <a:schemeClr val="tx1"/>
                </a:solidFill>
                <a:latin typeface="Gulliver-Regular" panose="02020500000000000000" pitchFamily="18" charset="0"/>
              </a:endParaRPr>
            </a:p>
          </p:txBody>
        </p:sp>
        <p:cxnSp>
          <p:nvCxnSpPr>
            <p:cNvPr id="16" name="Straight Arrow Connector 15"/>
            <p:cNvCxnSpPr>
              <a:stCxn id="4" idx="6"/>
            </p:cNvCxnSpPr>
            <p:nvPr/>
          </p:nvCxnSpPr>
          <p:spPr>
            <a:xfrm flipV="1">
              <a:off x="13379116" y="17902989"/>
              <a:ext cx="7275094" cy="1"/>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4696821" y="17902988"/>
              <a:ext cx="7275094" cy="1"/>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78316" y="17902988"/>
              <a:ext cx="2358188" cy="1"/>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2675514" y="9378615"/>
              <a:ext cx="6505073" cy="6503067"/>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1413955" y="9349540"/>
              <a:ext cx="6505073" cy="6503067"/>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2675514" y="19924294"/>
              <a:ext cx="0" cy="4098758"/>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240253" y="24013027"/>
              <a:ext cx="4042611" cy="4042611"/>
            </a:xfrm>
            <a:prstGeom prst="ellipse">
              <a:avLst/>
            </a:prstGeom>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err="1" smtClean="0">
                  <a:solidFill>
                    <a:schemeClr val="tx1"/>
                  </a:solidFill>
                  <a:latin typeface="Gulliver-Regular" panose="02020500000000000000" pitchFamily="18" charset="0"/>
                </a:rPr>
                <a:t>O</a:t>
              </a:r>
              <a:r>
                <a:rPr lang="en-US" sz="11500" baseline="-25000" dirty="0" err="1" smtClean="0">
                  <a:solidFill>
                    <a:schemeClr val="tx1"/>
                  </a:solidFill>
                  <a:latin typeface="Gulliver-Regular" panose="02020500000000000000" pitchFamily="18" charset="0"/>
                </a:rPr>
                <a:t>t</a:t>
              </a:r>
              <a:endParaRPr lang="en-US" sz="11500" baseline="-25000" dirty="0">
                <a:solidFill>
                  <a:schemeClr val="tx1"/>
                </a:solidFill>
                <a:latin typeface="Gulliver-Regular" panose="02020500000000000000" pitchFamily="18" charset="0"/>
              </a:endParaRPr>
            </a:p>
          </p:txBody>
        </p:sp>
        <p:cxnSp>
          <p:nvCxnSpPr>
            <p:cNvPr id="30" name="Straight Arrow Connector 29"/>
            <p:cNvCxnSpPr/>
            <p:nvPr/>
          </p:nvCxnSpPr>
          <p:spPr>
            <a:xfrm>
              <a:off x="11261557" y="19866143"/>
              <a:ext cx="0" cy="4098758"/>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4261429" y="7547811"/>
              <a:ext cx="2350170" cy="2050381"/>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5069796" y="7547811"/>
              <a:ext cx="2350170" cy="2050381"/>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2"/>
            </p:cNvCxnSpPr>
            <p:nvPr/>
          </p:nvCxnSpPr>
          <p:spPr>
            <a:xfrm>
              <a:off x="12240124" y="11619498"/>
              <a:ext cx="8855240" cy="5076325"/>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18913642" y="9349540"/>
              <a:ext cx="3761873" cy="6532144"/>
            </a:xfrm>
            <a:prstGeom prst="straightConnector1">
              <a:avLst/>
            </a:prstGeom>
            <a:ln w="1905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2240124" y="11619498"/>
              <a:ext cx="8855240" cy="13069302"/>
            </a:xfrm>
            <a:prstGeom prst="straightConnector1">
              <a:avLst/>
            </a:prstGeom>
            <a:ln w="1905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379371" y="22426863"/>
              <a:ext cx="2061405" cy="2588795"/>
            </a:xfrm>
            <a:prstGeom prst="straightConnector1">
              <a:avLst/>
            </a:prstGeom>
            <a:ln w="1905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5355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6978316" y="5336004"/>
            <a:ext cx="24993599" cy="14588292"/>
            <a:chOff x="6978316" y="5336004"/>
            <a:chExt cx="24993599" cy="14588292"/>
          </a:xfrm>
        </p:grpSpPr>
        <p:sp>
          <p:nvSpPr>
            <p:cNvPr id="4" name="Oval 3"/>
            <p:cNvSpPr/>
            <p:nvPr/>
          </p:nvSpPr>
          <p:spPr>
            <a:xfrm>
              <a:off x="9336505" y="15881684"/>
              <a:ext cx="4042611" cy="4042611"/>
            </a:xfrm>
            <a:prstGeom prst="ellipse">
              <a:avLst/>
            </a:prstGeom>
            <a:solidFill>
              <a:schemeClr val="bg1">
                <a:lumMod val="6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solidFill>
                    <a:schemeClr val="tx1"/>
                  </a:solidFill>
                  <a:latin typeface="Gulliver-Regular" panose="02020500000000000000" pitchFamily="18" charset="0"/>
                </a:rPr>
                <a:t>S</a:t>
              </a:r>
              <a:r>
                <a:rPr lang="en-US" sz="11500" baseline="-25000" dirty="0" smtClean="0">
                  <a:solidFill>
                    <a:schemeClr val="tx1"/>
                  </a:solidFill>
                  <a:latin typeface="Gulliver-Regular" panose="02020500000000000000" pitchFamily="18" charset="0"/>
                </a:rPr>
                <a:t>t</a:t>
              </a:r>
              <a:endParaRPr lang="en-US" sz="11500" baseline="-25000" dirty="0">
                <a:solidFill>
                  <a:schemeClr val="tx1"/>
                </a:solidFill>
                <a:latin typeface="Gulliver-Regular" panose="02020500000000000000" pitchFamily="18" charset="0"/>
              </a:endParaRPr>
            </a:p>
          </p:txBody>
        </p:sp>
        <p:sp>
          <p:nvSpPr>
            <p:cNvPr id="8" name="Oval 7"/>
            <p:cNvSpPr/>
            <p:nvPr/>
          </p:nvSpPr>
          <p:spPr>
            <a:xfrm>
              <a:off x="20654210" y="15881685"/>
              <a:ext cx="4042611" cy="4042611"/>
            </a:xfrm>
            <a:prstGeom prst="ellipse">
              <a:avLst/>
            </a:prstGeom>
            <a:solidFill>
              <a:schemeClr val="bg1">
                <a:lumMod val="6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solidFill>
                    <a:schemeClr val="tx1"/>
                  </a:solidFill>
                  <a:latin typeface="Gulliver-Regular" panose="02020500000000000000" pitchFamily="18" charset="0"/>
                </a:rPr>
                <a:t>S</a:t>
              </a:r>
              <a:r>
                <a:rPr lang="en-US" sz="11500" baseline="-25000" dirty="0" smtClean="0">
                  <a:solidFill>
                    <a:schemeClr val="tx1"/>
                  </a:solidFill>
                  <a:latin typeface="Gulliver-Regular" panose="02020500000000000000" pitchFamily="18" charset="0"/>
                </a:rPr>
                <a:t>t+1</a:t>
              </a:r>
              <a:endParaRPr lang="en-US" sz="11500" baseline="-25000" dirty="0">
                <a:solidFill>
                  <a:schemeClr val="tx1"/>
                </a:solidFill>
                <a:latin typeface="Gulliver-Regular" panose="02020500000000000000" pitchFamily="18" charset="0"/>
              </a:endParaRPr>
            </a:p>
          </p:txBody>
        </p:sp>
        <p:sp>
          <p:nvSpPr>
            <p:cNvPr id="11" name="Flowchart: Process 10"/>
            <p:cNvSpPr/>
            <p:nvPr/>
          </p:nvSpPr>
          <p:spPr>
            <a:xfrm>
              <a:off x="10218818" y="7576887"/>
              <a:ext cx="4042611" cy="4042611"/>
            </a:xfrm>
            <a:prstGeom prst="flowChartProcess">
              <a:avLst/>
            </a:prstGeom>
            <a:solidFill>
              <a:schemeClr val="bg1">
                <a:lumMod val="9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a:solidFill>
                    <a:schemeClr val="tx1"/>
                  </a:solidFill>
                  <a:latin typeface="Gulliver-Regular" panose="02020500000000000000" pitchFamily="18" charset="0"/>
                </a:rPr>
                <a:t>a</a:t>
              </a:r>
              <a:r>
                <a:rPr lang="en-US" sz="11500" baseline="-25000" dirty="0" smtClean="0">
                  <a:solidFill>
                    <a:schemeClr val="tx1"/>
                  </a:solidFill>
                  <a:latin typeface="Gulliver-Regular" panose="02020500000000000000" pitchFamily="18" charset="0"/>
                </a:rPr>
                <a:t>t</a:t>
              </a:r>
              <a:endParaRPr lang="en-US" sz="11500" baseline="-25000" dirty="0">
                <a:solidFill>
                  <a:schemeClr val="tx1"/>
                </a:solidFill>
                <a:latin typeface="Gulliver-Regular" panose="02020500000000000000" pitchFamily="18" charset="0"/>
              </a:endParaRPr>
            </a:p>
          </p:txBody>
        </p:sp>
        <p:sp>
          <p:nvSpPr>
            <p:cNvPr id="12" name="Flowchart: Process 11"/>
            <p:cNvSpPr/>
            <p:nvPr/>
          </p:nvSpPr>
          <p:spPr>
            <a:xfrm>
              <a:off x="16611599" y="5336004"/>
              <a:ext cx="4042611" cy="4042611"/>
            </a:xfrm>
            <a:prstGeom prst="flowChartProcess">
              <a:avLst/>
            </a:prstGeom>
            <a:solidFill>
              <a:schemeClr val="bg1">
                <a:lumMod val="9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err="1" smtClean="0">
                  <a:solidFill>
                    <a:schemeClr val="tx1"/>
                  </a:solidFill>
                  <a:latin typeface="Gulliver-Regular" panose="02020500000000000000" pitchFamily="18" charset="0"/>
                </a:rPr>
                <a:t>R</a:t>
              </a:r>
              <a:r>
                <a:rPr lang="en-US" sz="11500" baseline="-25000" dirty="0" err="1" smtClean="0">
                  <a:solidFill>
                    <a:schemeClr val="tx1"/>
                  </a:solidFill>
                  <a:latin typeface="Gulliver-Regular" panose="02020500000000000000" pitchFamily="18" charset="0"/>
                </a:rPr>
                <a:t>t</a:t>
              </a:r>
              <a:endParaRPr lang="en-US" sz="11500" baseline="-25000" dirty="0">
                <a:solidFill>
                  <a:schemeClr val="tx1"/>
                </a:solidFill>
                <a:latin typeface="Gulliver-Regular" panose="02020500000000000000" pitchFamily="18" charset="0"/>
              </a:endParaRPr>
            </a:p>
          </p:txBody>
        </p:sp>
        <p:sp>
          <p:nvSpPr>
            <p:cNvPr id="13" name="Flowchart: Process 12"/>
            <p:cNvSpPr/>
            <p:nvPr/>
          </p:nvSpPr>
          <p:spPr>
            <a:xfrm>
              <a:off x="27351787" y="5336004"/>
              <a:ext cx="4042611" cy="4042611"/>
            </a:xfrm>
            <a:prstGeom prst="flowChartProcess">
              <a:avLst/>
            </a:prstGeom>
            <a:solidFill>
              <a:schemeClr val="bg1">
                <a:lumMod val="9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smtClean="0">
                  <a:solidFill>
                    <a:schemeClr val="tx1"/>
                  </a:solidFill>
                  <a:latin typeface="Gulliver-Regular" panose="02020500000000000000" pitchFamily="18" charset="0"/>
                </a:rPr>
                <a:t>R</a:t>
              </a:r>
              <a:r>
                <a:rPr lang="en-US" sz="11500" baseline="-25000" dirty="0" smtClean="0">
                  <a:solidFill>
                    <a:schemeClr val="tx1"/>
                  </a:solidFill>
                  <a:latin typeface="Gulliver-Regular" panose="02020500000000000000" pitchFamily="18" charset="0"/>
                </a:rPr>
                <a:t>t+1</a:t>
              </a:r>
              <a:endParaRPr lang="en-US" sz="11500" baseline="-25000" dirty="0">
                <a:solidFill>
                  <a:schemeClr val="tx1"/>
                </a:solidFill>
                <a:latin typeface="Gulliver-Regular" panose="02020500000000000000" pitchFamily="18" charset="0"/>
              </a:endParaRPr>
            </a:p>
          </p:txBody>
        </p:sp>
        <p:sp>
          <p:nvSpPr>
            <p:cNvPr id="14" name="Flowchart: Process 13"/>
            <p:cNvSpPr/>
            <p:nvPr/>
          </p:nvSpPr>
          <p:spPr>
            <a:xfrm>
              <a:off x="21095365" y="7547810"/>
              <a:ext cx="4042611" cy="4042611"/>
            </a:xfrm>
            <a:prstGeom prst="flowChartProcess">
              <a:avLst/>
            </a:prstGeom>
            <a:solidFill>
              <a:schemeClr val="bg1">
                <a:lumMod val="95000"/>
              </a:schemeClr>
            </a:solidFill>
            <a:ln w="76200">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500" dirty="0">
                  <a:solidFill>
                    <a:schemeClr val="tx1"/>
                  </a:solidFill>
                  <a:latin typeface="Gulliver-Regular" panose="02020500000000000000" pitchFamily="18" charset="0"/>
                </a:rPr>
                <a:t>a</a:t>
              </a:r>
              <a:r>
                <a:rPr lang="en-US" sz="11500" baseline="-25000" dirty="0" smtClean="0">
                  <a:solidFill>
                    <a:schemeClr val="tx1"/>
                  </a:solidFill>
                  <a:latin typeface="Gulliver-Regular" panose="02020500000000000000" pitchFamily="18" charset="0"/>
                </a:rPr>
                <a:t>t+1</a:t>
              </a:r>
              <a:endParaRPr lang="en-US" sz="11500" baseline="-25000" dirty="0">
                <a:solidFill>
                  <a:schemeClr val="tx1"/>
                </a:solidFill>
                <a:latin typeface="Gulliver-Regular" panose="02020500000000000000" pitchFamily="18" charset="0"/>
              </a:endParaRPr>
            </a:p>
          </p:txBody>
        </p:sp>
        <p:cxnSp>
          <p:nvCxnSpPr>
            <p:cNvPr id="16" name="Straight Arrow Connector 15"/>
            <p:cNvCxnSpPr>
              <a:stCxn id="4" idx="6"/>
            </p:cNvCxnSpPr>
            <p:nvPr/>
          </p:nvCxnSpPr>
          <p:spPr>
            <a:xfrm flipV="1">
              <a:off x="13379116" y="17902989"/>
              <a:ext cx="7275094" cy="1"/>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4696821" y="17902988"/>
              <a:ext cx="7275094" cy="1"/>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78316" y="17902988"/>
              <a:ext cx="2358188" cy="1"/>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2675514" y="9378615"/>
              <a:ext cx="6505073" cy="6503067"/>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1413955" y="9349540"/>
              <a:ext cx="6505073" cy="6503067"/>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4261429" y="7547811"/>
              <a:ext cx="2350170" cy="2050381"/>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5069796" y="7547811"/>
              <a:ext cx="2350170" cy="2050381"/>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2"/>
            </p:cNvCxnSpPr>
            <p:nvPr/>
          </p:nvCxnSpPr>
          <p:spPr>
            <a:xfrm>
              <a:off x="12240124" y="11619498"/>
              <a:ext cx="8855240" cy="5076325"/>
            </a:xfrm>
            <a:prstGeom prst="straightConnector1">
              <a:avLst/>
            </a:prstGeom>
            <a:ln w="3556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18913642" y="9349540"/>
              <a:ext cx="3761873" cy="6532144"/>
            </a:xfrm>
            <a:prstGeom prst="straightConnector1">
              <a:avLst/>
            </a:prstGeom>
            <a:ln w="1905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0099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TotalTime>
  <Words>648</Words>
  <Application>Microsoft Office PowerPoint</Application>
  <PresentationFormat>Custom</PresentationFormat>
  <Paragraphs>85</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Calibri</vt:lpstr>
      <vt:lpstr>Calibri Light</vt:lpstr>
      <vt:lpstr>Cambria Math</vt:lpstr>
      <vt:lpstr>Gulliver-Regular</vt:lpstr>
      <vt:lpstr>Times New Roman</vt:lpstr>
      <vt:lpstr>Wingdings</vt:lpstr>
      <vt:lpstr>Office Theme</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dc:creator>
  <cp:lastModifiedBy>Andrea</cp:lastModifiedBy>
  <cp:revision>46</cp:revision>
  <dcterms:created xsi:type="dcterms:W3CDTF">2016-12-05T16:30:11Z</dcterms:created>
  <dcterms:modified xsi:type="dcterms:W3CDTF">2016-12-06T01:17:49Z</dcterms:modified>
</cp:coreProperties>
</file>