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77" r:id="rId3"/>
    <p:sldId id="257" r:id="rId4"/>
    <p:sldId id="279" r:id="rId5"/>
    <p:sldId id="278" r:id="rId6"/>
    <p:sldId id="276" r:id="rId7"/>
    <p:sldId id="275" r:id="rId8"/>
    <p:sldId id="258" r:id="rId9"/>
    <p:sldId id="280" r:id="rId10"/>
    <p:sldId id="259" r:id="rId11"/>
    <p:sldId id="274" r:id="rId12"/>
    <p:sldId id="282" r:id="rId13"/>
    <p:sldId id="260" r:id="rId14"/>
    <p:sldId id="268" r:id="rId15"/>
    <p:sldId id="272" r:id="rId16"/>
    <p:sldId id="281" r:id="rId17"/>
    <p:sldId id="264" r:id="rId18"/>
    <p:sldId id="266" r:id="rId19"/>
    <p:sldId id="261" r:id="rId20"/>
    <p:sldId id="286" r:id="rId21"/>
    <p:sldId id="283" r:id="rId22"/>
    <p:sldId id="284" r:id="rId23"/>
    <p:sldId id="285" r:id="rId24"/>
    <p:sldId id="270" r:id="rId25"/>
    <p:sldId id="269" r:id="rId26"/>
    <p:sldId id="288" r:id="rId27"/>
    <p:sldId id="262" r:id="rId28"/>
    <p:sldId id="267" r:id="rId29"/>
    <p:sldId id="287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4B2BDF-B99D-0C4A-BC0A-4B33467B846E}">
          <p14:sldIdLst>
            <p14:sldId id="256"/>
            <p14:sldId id="277"/>
            <p14:sldId id="257"/>
            <p14:sldId id="279"/>
            <p14:sldId id="278"/>
            <p14:sldId id="276"/>
            <p14:sldId id="275"/>
            <p14:sldId id="258"/>
            <p14:sldId id="280"/>
            <p14:sldId id="259"/>
            <p14:sldId id="274"/>
            <p14:sldId id="282"/>
            <p14:sldId id="260"/>
            <p14:sldId id="268"/>
            <p14:sldId id="272"/>
            <p14:sldId id="281"/>
            <p14:sldId id="264"/>
            <p14:sldId id="266"/>
            <p14:sldId id="261"/>
            <p14:sldId id="286"/>
            <p14:sldId id="283"/>
            <p14:sldId id="284"/>
            <p14:sldId id="285"/>
            <p14:sldId id="270"/>
            <p14:sldId id="269"/>
            <p14:sldId id="288"/>
            <p14:sldId id="262"/>
            <p14:sldId id="267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91" autoAdjust="0"/>
  </p:normalViewPr>
  <p:slideViewPr>
    <p:cSldViewPr snapToGrid="0" snapToObjects="1">
      <p:cViewPr varScale="1">
        <p:scale>
          <a:sx n="134" d="100"/>
          <a:sy n="134" d="100"/>
        </p:scale>
        <p:origin x="-2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7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10/9/13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10/9/13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backed Android Apps </a:t>
            </a:r>
            <a:br>
              <a:rPr lang="en-US" dirty="0" smtClean="0"/>
            </a:br>
            <a:r>
              <a:rPr lang="en-US" dirty="0" smtClean="0"/>
              <a:t>&amp; more…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Aniruddh</a:t>
            </a:r>
            <a:r>
              <a:rPr lang="en-US" dirty="0" smtClean="0"/>
              <a:t> </a:t>
            </a:r>
            <a:r>
              <a:rPr lang="en-US" dirty="0" err="1" smtClean="0"/>
              <a:t>Bajirao</a:t>
            </a:r>
            <a:r>
              <a:rPr lang="en-US" dirty="0" smtClean="0"/>
              <a:t> (</a:t>
            </a:r>
            <a:r>
              <a:rPr lang="en-US" dirty="0" err="1" smtClean="0"/>
              <a:t>Match.com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October 2013 – Big Android BBQ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Bookmarks Sync App</a:t>
            </a:r>
          </a:p>
          <a:p>
            <a:pPr lvl="1"/>
            <a:r>
              <a:rPr lang="en-US" dirty="0" smtClean="0"/>
              <a:t>Add a book</a:t>
            </a:r>
          </a:p>
          <a:p>
            <a:pPr lvl="1"/>
            <a:r>
              <a:rPr lang="en-US" dirty="0" smtClean="0"/>
              <a:t>Add a bookmark</a:t>
            </a:r>
          </a:p>
          <a:p>
            <a:pPr lvl="1"/>
            <a:r>
              <a:rPr lang="en-US" dirty="0" smtClean="0"/>
              <a:t>Delete a bookmark</a:t>
            </a:r>
          </a:p>
          <a:p>
            <a:r>
              <a:rPr lang="en-US" dirty="0" smtClean="0"/>
              <a:t>Multiple screen sizes</a:t>
            </a:r>
          </a:p>
          <a:p>
            <a:r>
              <a:rPr lang="en-US" dirty="0" smtClean="0"/>
              <a:t>Multiple resolutions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-27178" r="-27178"/>
          <a:stretch>
            <a:fillRect/>
          </a:stretch>
        </p:blipFill>
        <p:spPr>
          <a:xfrm>
            <a:off x="3441106" y="3608978"/>
            <a:ext cx="2497537" cy="15734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4689875" y="2703589"/>
            <a:ext cx="2363798" cy="90538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Fragments, more fragments…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059"/>
            <a:ext cx="7620000" cy="4800600"/>
          </a:xfrm>
        </p:spPr>
        <p:txBody>
          <a:bodyPr/>
          <a:lstStyle/>
          <a:p>
            <a:r>
              <a:rPr lang="en-US" dirty="0" smtClean="0"/>
              <a:t>Use the platform features (Content Providers, Services, GCM, </a:t>
            </a:r>
            <a:r>
              <a:rPr lang="en-US" dirty="0" err="1" smtClean="0"/>
              <a:t>AccountManager</a:t>
            </a:r>
            <a:r>
              <a:rPr lang="en-US" dirty="0" smtClean="0"/>
              <a:t>, Notifications)</a:t>
            </a:r>
          </a:p>
          <a:p>
            <a:r>
              <a:rPr lang="en-US" dirty="0" smtClean="0"/>
              <a:t>Modularize your app</a:t>
            </a:r>
          </a:p>
          <a:p>
            <a:pPr lvl="1"/>
            <a:r>
              <a:rPr lang="en-US" dirty="0" smtClean="0"/>
              <a:t>Use Fragments</a:t>
            </a:r>
          </a:p>
          <a:p>
            <a:pPr lvl="1"/>
            <a:r>
              <a:rPr lang="en-US" dirty="0" smtClean="0"/>
              <a:t>Single app for phone and tablets</a:t>
            </a:r>
            <a:endParaRPr lang="en-US" dirty="0"/>
          </a:p>
          <a:p>
            <a:r>
              <a:rPr lang="en-US" dirty="0" smtClean="0"/>
              <a:t>Use common UX patterns so you don’t have to re-train your users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1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6265" y="3619642"/>
            <a:ext cx="1705737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Method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265" y="4638852"/>
            <a:ext cx="1705737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6265" y="2529768"/>
            <a:ext cx="1705737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9966" y="1851885"/>
            <a:ext cx="1705737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ListAdaptor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73" y="2961433"/>
            <a:ext cx="2521524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r>
              <a:rPr lang="en-US" dirty="0" smtClean="0"/>
              <a:t>&lt;Objects&gt;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9689" y="4143448"/>
            <a:ext cx="2100284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CursorLoader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39689" y="5357909"/>
            <a:ext cx="2100284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ContentProvider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2222835" y="2639895"/>
            <a:ext cx="0" cy="321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</p:cNvCxnSpPr>
          <p:nvPr/>
        </p:nvCxnSpPr>
        <p:spPr>
          <a:xfrm>
            <a:off x="2222835" y="3749443"/>
            <a:ext cx="16502" cy="394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2189831" y="4931458"/>
            <a:ext cx="0" cy="42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8" idx="1"/>
          </p:cNvCxnSpPr>
          <p:nvPr/>
        </p:nvCxnSpPr>
        <p:spPr>
          <a:xfrm flipV="1">
            <a:off x="3239973" y="2923773"/>
            <a:ext cx="2016292" cy="2828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5" idx="0"/>
          </p:cNvCxnSpPr>
          <p:nvPr/>
        </p:nvCxnSpPr>
        <p:spPr>
          <a:xfrm>
            <a:off x="6109134" y="3317778"/>
            <a:ext cx="0" cy="301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7" idx="0"/>
          </p:cNvCxnSpPr>
          <p:nvPr/>
        </p:nvCxnSpPr>
        <p:spPr>
          <a:xfrm>
            <a:off x="6109134" y="4407652"/>
            <a:ext cx="0" cy="23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223471" y="5228108"/>
            <a:ext cx="2032794" cy="55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53464" y="669293"/>
            <a:ext cx="1705737" cy="788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2"/>
            <a:endCxn id="9" idx="0"/>
          </p:cNvCxnSpPr>
          <p:nvPr/>
        </p:nvCxnSpPr>
        <p:spPr>
          <a:xfrm>
            <a:off x="2206333" y="1457303"/>
            <a:ext cx="16502" cy="394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320659" y="5697887"/>
            <a:ext cx="526739" cy="7174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0" idx="4"/>
          </p:cNvCxnSpPr>
          <p:nvPr/>
        </p:nvCxnSpPr>
        <p:spPr>
          <a:xfrm flipH="1">
            <a:off x="847398" y="5933248"/>
            <a:ext cx="292291" cy="1233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4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677"/>
            <a:ext cx="7620000" cy="4800600"/>
          </a:xfrm>
        </p:spPr>
        <p:txBody>
          <a:bodyPr/>
          <a:lstStyle/>
          <a:p>
            <a:r>
              <a:rPr lang="en-US" dirty="0" smtClean="0"/>
              <a:t>Loaders load data(objects) from some source (disk, </a:t>
            </a:r>
            <a:r>
              <a:rPr lang="en-US" dirty="0" err="1" smtClean="0"/>
              <a:t>Db</a:t>
            </a:r>
            <a:r>
              <a:rPr lang="en-US" dirty="0" smtClean="0"/>
              <a:t>, network…)</a:t>
            </a:r>
          </a:p>
          <a:p>
            <a:pPr lvl="1"/>
            <a:r>
              <a:rPr lang="en-US" dirty="0" err="1" smtClean="0"/>
              <a:t>AsyncTaskLoaders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CursorLoaders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loader that queries the </a:t>
            </a:r>
            <a:r>
              <a:rPr lang="en-US" dirty="0" err="1"/>
              <a:t>ContentResolver</a:t>
            </a:r>
            <a:r>
              <a:rPr lang="en-US" dirty="0"/>
              <a:t> and returns a Cursor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Implements the </a:t>
            </a:r>
            <a:r>
              <a:rPr lang="en-US" dirty="0"/>
              <a:t>Loader protocol </a:t>
            </a:r>
            <a:r>
              <a:rPr lang="en-US" dirty="0" smtClean="0"/>
              <a:t>for </a:t>
            </a:r>
            <a:r>
              <a:rPr lang="en-US" dirty="0"/>
              <a:t>querying cursors, building on </a:t>
            </a:r>
            <a:r>
              <a:rPr lang="en-US" dirty="0" err="1"/>
              <a:t>AsyncTaskLoader</a:t>
            </a:r>
            <a:r>
              <a:rPr lang="en-US" dirty="0"/>
              <a:t> to 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the cursor query on a background </a:t>
            </a:r>
            <a:r>
              <a:rPr lang="en-US" dirty="0" smtClean="0"/>
              <a:t>thread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10-10 at 7.1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2" y="5436240"/>
            <a:ext cx="6821598" cy="261949"/>
          </a:xfrm>
          <a:prstGeom prst="rect">
            <a:avLst/>
          </a:prstGeom>
        </p:spPr>
      </p:pic>
      <p:pic>
        <p:nvPicPr>
          <p:cNvPr id="5" name="Picture 4" descr="Screen Shot 2013-10-10 at 7.2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2" y="5811244"/>
            <a:ext cx="3192382" cy="575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1" y="172662"/>
            <a:ext cx="2173290" cy="15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0-12 at 12.54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76" y="0"/>
            <a:ext cx="359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arrays backed by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each row returns an object</a:t>
            </a:r>
          </a:p>
          <a:p>
            <a:r>
              <a:rPr lang="en-US" dirty="0" smtClean="0"/>
              <a:t>Easy to manipulate objects from the adapter</a:t>
            </a:r>
          </a:p>
          <a:p>
            <a:r>
              <a:rPr lang="en-US" dirty="0" smtClean="0"/>
              <a:t>Good caching</a:t>
            </a:r>
          </a:p>
          <a:p>
            <a:endParaRPr lang="en-US" dirty="0"/>
          </a:p>
        </p:txBody>
      </p:sp>
      <p:pic>
        <p:nvPicPr>
          <p:cNvPr id="4" name="Picture 3" descr="Screen Shot 2013-10-12 at 12.34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00" y="2579433"/>
            <a:ext cx="4615836" cy="39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pic>
        <p:nvPicPr>
          <p:cNvPr id="4" name="Content Placeholder 3" descr="Screen Shot 2013-10-11 at 10.35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53" b="-39753"/>
          <a:stretch>
            <a:fillRect/>
          </a:stretch>
        </p:blipFill>
        <p:spPr>
          <a:xfrm>
            <a:off x="97032" y="1904935"/>
            <a:ext cx="8294630" cy="550045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3299" y="1417639"/>
            <a:ext cx="7773901" cy="162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Encapsulate </a:t>
            </a:r>
            <a:r>
              <a:rPr lang="en-US" dirty="0"/>
              <a:t>data and provide it to applications through the single </a:t>
            </a:r>
            <a:r>
              <a:rPr lang="en-US" dirty="0" err="1"/>
              <a:t>ContentResolver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Sharing data across apps</a:t>
            </a:r>
          </a:p>
          <a:p>
            <a:r>
              <a:rPr lang="en-US" dirty="0" smtClean="0"/>
              <a:t>System inspects the URI received through the Content Resolver and passes it to the appropriate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smtClean="0"/>
              <a:t>What if I don’t want to share data with other apps? Do I need to use a content provider to access </a:t>
            </a:r>
            <a:r>
              <a:rPr lang="en-US" dirty="0" err="1" smtClean="0"/>
              <a:t>Sqlite</a:t>
            </a:r>
            <a:r>
              <a:rPr lang="en-US" dirty="0" smtClean="0"/>
              <a:t> DB?  No. (</a:t>
            </a:r>
            <a:r>
              <a:rPr lang="en-US" dirty="0" err="1" smtClean="0"/>
              <a:t>CursorLoader</a:t>
            </a:r>
            <a:r>
              <a:rPr lang="en-US" dirty="0" smtClean="0"/>
              <a:t> does need it. Custom loaders may not.)</a:t>
            </a:r>
          </a:p>
        </p:txBody>
      </p:sp>
    </p:spTree>
    <p:extLst>
      <p:ext uri="{BB962C8B-B14F-4D97-AF65-F5344CB8AC3E}">
        <p14:creationId xmlns:p14="http://schemas.microsoft.com/office/powerpoint/2010/main" val="182514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620000" cy="4800600"/>
          </a:xfrm>
        </p:spPr>
        <p:txBody>
          <a:bodyPr/>
          <a:lstStyle/>
          <a:p>
            <a:r>
              <a:rPr lang="en-US" dirty="0" smtClean="0"/>
              <a:t>Android Services for long running tasks</a:t>
            </a:r>
          </a:p>
          <a:p>
            <a:r>
              <a:rPr lang="en-US" dirty="0" smtClean="0"/>
              <a:t>Network calls can outlast the activity</a:t>
            </a:r>
          </a:p>
          <a:p>
            <a:endParaRPr lang="en-US" dirty="0"/>
          </a:p>
        </p:txBody>
      </p:sp>
      <p:pic>
        <p:nvPicPr>
          <p:cNvPr id="4" name="Picture 3" descr="Screen Shot 2013-10-12 at 12.3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0" y="2290602"/>
            <a:ext cx="6063735" cy="42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01"/>
            <a:ext cx="7620000" cy="1143000"/>
          </a:xfrm>
        </p:spPr>
        <p:txBody>
          <a:bodyPr/>
          <a:lstStyle/>
          <a:p>
            <a:r>
              <a:rPr lang="en-US" dirty="0" smtClean="0"/>
              <a:t>We’re all about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SQLite database</a:t>
            </a:r>
            <a:endParaRPr lang="en-US" dirty="0"/>
          </a:p>
        </p:txBody>
      </p:sp>
      <p:pic>
        <p:nvPicPr>
          <p:cNvPr id="5" name="Picture 4" descr="Screen Shot 2013-10-11 at 10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0" y="1046879"/>
            <a:ext cx="8245950" cy="58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battery performance</a:t>
            </a:r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and automate data transfers, and coordinates synchronization operations across different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SyncAdapter</a:t>
            </a:r>
            <a:r>
              <a:rPr lang="en-US" dirty="0" smtClean="0"/>
              <a:t> class</a:t>
            </a:r>
          </a:p>
          <a:p>
            <a:r>
              <a:rPr lang="en-US" dirty="0"/>
              <a:t>Bind the Sync Adapter to the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Bind the Sync Adapter to the Framework</a:t>
            </a:r>
          </a:p>
          <a:p>
            <a:r>
              <a:rPr lang="en-US" dirty="0"/>
              <a:t>To plug your sync adapter component into the framework, you need to provide the framework with metadata that describes the component and provides additional flags.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roid_clou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56" r="-19656"/>
          <a:stretch>
            <a:fillRect/>
          </a:stretch>
        </p:blipFill>
        <p:spPr>
          <a:xfrm>
            <a:off x="0" y="553292"/>
            <a:ext cx="8443101" cy="5319155"/>
          </a:xfrm>
        </p:spPr>
      </p:pic>
    </p:spTree>
    <p:extLst>
      <p:ext uri="{BB962C8B-B14F-4D97-AF65-F5344CB8AC3E}">
        <p14:creationId xmlns:p14="http://schemas.microsoft.com/office/powerpoint/2010/main" val="238897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sync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data when the data on the server changes (GCM)</a:t>
            </a:r>
          </a:p>
          <a:p>
            <a:r>
              <a:rPr lang="en-US" dirty="0" smtClean="0"/>
              <a:t>Local device data changes</a:t>
            </a:r>
          </a:p>
          <a:p>
            <a:r>
              <a:rPr lang="en-US" dirty="0" smtClean="0"/>
              <a:t>When the system sends out a network message</a:t>
            </a:r>
          </a:p>
          <a:p>
            <a:pPr lvl="1"/>
            <a:r>
              <a:rPr lang="en-US" dirty="0" smtClean="0"/>
              <a:t>TCP/IP connection is open so might as well sync</a:t>
            </a:r>
          </a:p>
          <a:p>
            <a:pPr lvl="1"/>
            <a:r>
              <a:rPr lang="en-US" dirty="0" err="1"/>
              <a:t>setSyncAutomatically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sends a message to all apps’ content providers </a:t>
            </a:r>
          </a:p>
          <a:p>
            <a:r>
              <a:rPr lang="en-US" dirty="0" smtClean="0"/>
              <a:t>Time Interval driven sync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sync </a:t>
            </a:r>
          </a:p>
          <a:p>
            <a:pPr lvl="1"/>
            <a:r>
              <a:rPr lang="en-US" dirty="0" smtClean="0"/>
              <a:t>Manual refresh</a:t>
            </a:r>
            <a:endParaRPr lang="en-US" dirty="0"/>
          </a:p>
        </p:txBody>
      </p:sp>
      <p:pic>
        <p:nvPicPr>
          <p:cNvPr id="4" name="Picture 3" descr="Screen Shot 2013-10-11 at 11.4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5" y="4350073"/>
            <a:ext cx="3026980" cy="10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833"/>
            <a:ext cx="7620000" cy="1143000"/>
          </a:xfrm>
        </p:spPr>
        <p:txBody>
          <a:bodyPr/>
          <a:lstStyle/>
          <a:p>
            <a:r>
              <a:rPr lang="en-US" dirty="0" smtClean="0"/>
              <a:t> “More” Android stuff…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3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</a:t>
            </a:r>
            <a:endParaRPr lang="en-US" dirty="0"/>
          </a:p>
        </p:txBody>
      </p:sp>
      <p:pic>
        <p:nvPicPr>
          <p:cNvPr id="7" name="Content Placeholder 4" descr="Screen Shot 2013-10-11 at 10.1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82" r="-80482"/>
          <a:stretch>
            <a:fillRect/>
          </a:stretch>
        </p:blipFill>
        <p:spPr>
          <a:xfrm>
            <a:off x="2523426" y="1600200"/>
            <a:ext cx="7620000" cy="48006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420602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Declare </a:t>
            </a:r>
            <a:r>
              <a:rPr lang="en-US" dirty="0"/>
              <a:t>your user interface with a </a:t>
            </a:r>
            <a:r>
              <a:rPr lang="en-US" dirty="0" err="1"/>
              <a:t>DrawerLayout</a:t>
            </a:r>
            <a:r>
              <a:rPr lang="en-US" dirty="0"/>
              <a:t> object as the root view of your </a:t>
            </a:r>
            <a:r>
              <a:rPr lang="en-US" dirty="0" smtClean="0"/>
              <a:t>layout.</a:t>
            </a:r>
            <a:endParaRPr lang="en-US" dirty="0"/>
          </a:p>
          <a:p>
            <a:r>
              <a:rPr lang="en-US" dirty="0"/>
              <a:t>Add one view that contains the main content for the </a:t>
            </a:r>
            <a:r>
              <a:rPr lang="en-US" dirty="0" smtClean="0"/>
              <a:t>screen.</a:t>
            </a:r>
            <a:endParaRPr lang="en-US" dirty="0"/>
          </a:p>
          <a:p>
            <a:r>
              <a:rPr lang="en-US" dirty="0"/>
              <a:t>Add another view that contains the contents of the navigation </a:t>
            </a:r>
            <a:r>
              <a:rPr lang="en-US" dirty="0" smtClean="0"/>
              <a:t>drawer.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10-11 at 10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2" r="-11762"/>
          <a:stretch>
            <a:fillRect/>
          </a:stretch>
        </p:blipFill>
        <p:spPr>
          <a:xfrm>
            <a:off x="-382387" y="170591"/>
            <a:ext cx="9699362" cy="6110598"/>
          </a:xfrm>
        </p:spPr>
      </p:pic>
    </p:spTree>
    <p:extLst>
      <p:ext uri="{BB962C8B-B14F-4D97-AF65-F5344CB8AC3E}">
        <p14:creationId xmlns:p14="http://schemas.microsoft.com/office/powerpoint/2010/main" val="177656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3-10-11 at 10.04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3" r="-4223"/>
          <a:stretch>
            <a:fillRect/>
          </a:stretch>
        </p:blipFill>
        <p:spPr>
          <a:xfrm>
            <a:off x="-165070" y="369615"/>
            <a:ext cx="8943650" cy="5955368"/>
          </a:xfrm>
        </p:spPr>
      </p:pic>
    </p:spTree>
    <p:extLst>
      <p:ext uri="{BB962C8B-B14F-4D97-AF65-F5344CB8AC3E}">
        <p14:creationId xmlns:p14="http://schemas.microsoft.com/office/powerpoint/2010/main" val="416510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RoboGuice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framework for Android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roboguice</a:t>
            </a:r>
            <a:r>
              <a:rPr lang="en-US" dirty="0"/>
              <a:t>/</a:t>
            </a:r>
            <a:r>
              <a:rPr lang="en-US" dirty="0" err="1"/>
              <a:t>roboguice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12 at 12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" y="142159"/>
            <a:ext cx="6606239" cy="3021683"/>
          </a:xfrm>
          <a:prstGeom prst="rect">
            <a:avLst/>
          </a:prstGeom>
        </p:spPr>
      </p:pic>
      <p:pic>
        <p:nvPicPr>
          <p:cNvPr id="5" name="Picture 4" descr="Screen Shot 2013-10-12 at 12.4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" y="3506597"/>
            <a:ext cx="5080264" cy="22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6344"/>
            <a:ext cx="7620000" cy="1143000"/>
          </a:xfrm>
        </p:spPr>
        <p:txBody>
          <a:bodyPr/>
          <a:lstStyle/>
          <a:p>
            <a:r>
              <a:rPr lang="en-US" dirty="0" smtClean="0"/>
              <a:t>Bandwidth is not free ! </a:t>
            </a:r>
            <a:br>
              <a:rPr lang="en-US" dirty="0" smtClean="0"/>
            </a:br>
            <a:r>
              <a:rPr lang="en-US" dirty="0" smtClean="0"/>
              <a:t>Battery life is important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4656"/>
            <a:ext cx="7620000" cy="2967850"/>
          </a:xfrm>
        </p:spPr>
        <p:txBody>
          <a:bodyPr>
            <a:normAutofit/>
          </a:bodyPr>
          <a:lstStyle/>
          <a:p>
            <a:r>
              <a:rPr lang="en-US" dirty="0" smtClean="0"/>
              <a:t>Download only data that is important to the user</a:t>
            </a:r>
          </a:p>
          <a:p>
            <a:r>
              <a:rPr lang="en-US" dirty="0" smtClean="0"/>
              <a:t>Be a good android citizen and share the network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Batch your calls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SyncAdapter</a:t>
            </a:r>
            <a:r>
              <a:rPr lang="en-US" dirty="0" smtClean="0"/>
              <a:t> to sync your app </a:t>
            </a:r>
          </a:p>
          <a:p>
            <a:r>
              <a:rPr lang="en-US" dirty="0" smtClean="0"/>
              <a:t>Long bursts are better than short bursts</a:t>
            </a:r>
          </a:p>
          <a:p>
            <a:r>
              <a:rPr lang="en-US" dirty="0" smtClean="0"/>
              <a:t>ATT ARO – for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0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data to fragments</a:t>
            </a:r>
          </a:p>
          <a:p>
            <a:pPr lvl="1"/>
            <a:r>
              <a:rPr lang="en-US" dirty="0" smtClean="0"/>
              <a:t>Avoid passing via constructor </a:t>
            </a:r>
            <a:r>
              <a:rPr lang="en-US" dirty="0" err="1" smtClean="0"/>
              <a:t>params</a:t>
            </a:r>
            <a:r>
              <a:rPr lang="en-US" dirty="0" smtClean="0"/>
              <a:t>. Use bundle </a:t>
            </a:r>
            <a:r>
              <a:rPr lang="en-US" dirty="0" err="1" smtClean="0"/>
              <a:t>args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Remember to create the empty constructor for fragments. </a:t>
            </a:r>
          </a:p>
          <a:p>
            <a:r>
              <a:rPr lang="en-US" dirty="0" smtClean="0"/>
              <a:t>When using </a:t>
            </a:r>
            <a:r>
              <a:rPr lang="en-US" dirty="0" err="1" smtClean="0"/>
              <a:t>listviews</a:t>
            </a:r>
            <a:r>
              <a:rPr lang="en-US" dirty="0" smtClean="0"/>
              <a:t>, remember to use the </a:t>
            </a:r>
            <a:r>
              <a:rPr lang="en-US" dirty="0" err="1" smtClean="0"/>
              <a:t>convertview</a:t>
            </a:r>
            <a:r>
              <a:rPr lang="en-US" dirty="0" smtClean="0"/>
              <a:t> for view recycling</a:t>
            </a:r>
          </a:p>
          <a:p>
            <a:pPr lvl="1"/>
            <a:r>
              <a:rPr lang="en-US" dirty="0" smtClean="0"/>
              <a:t>Inflating XML is expensive</a:t>
            </a:r>
          </a:p>
          <a:p>
            <a:pPr lvl="1"/>
            <a:r>
              <a:rPr lang="en-US" dirty="0" smtClean="0"/>
              <a:t>Prefer the </a:t>
            </a:r>
            <a:r>
              <a:rPr lang="en-US" dirty="0" err="1" smtClean="0"/>
              <a:t>ViewHolder</a:t>
            </a:r>
            <a:r>
              <a:rPr lang="en-US" dirty="0" smtClean="0"/>
              <a:t>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37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5775" y="1317343"/>
            <a:ext cx="7543800" cy="99238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884" y="4031790"/>
            <a:ext cx="7157039" cy="1919940"/>
          </a:xfrm>
        </p:spPr>
        <p:txBody>
          <a:bodyPr>
            <a:normAutofit/>
          </a:bodyPr>
          <a:lstStyle/>
          <a:p>
            <a:r>
              <a:rPr lang="en-US" dirty="0" smtClean="0"/>
              <a:t>Google+</a:t>
            </a:r>
            <a:r>
              <a:rPr lang="en-US" dirty="0"/>
              <a:t>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smtClean="0"/>
              <a:t>GwbGX9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abajirao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abajirao</a:t>
            </a:r>
            <a:r>
              <a:rPr lang="en-US" dirty="0"/>
              <a:t>/</a:t>
            </a:r>
            <a:r>
              <a:rPr lang="en-US" dirty="0" err="1"/>
              <a:t>readinglist-babbq</a:t>
            </a:r>
            <a:endParaRPr lang="en-US" dirty="0"/>
          </a:p>
        </p:txBody>
      </p:sp>
      <p:pic>
        <p:nvPicPr>
          <p:cNvPr id="4" name="Picture 3" descr="Screen Shot 2013-10-11 at 11.5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8" y="4070419"/>
            <a:ext cx="255588" cy="255588"/>
          </a:xfrm>
          <a:prstGeom prst="rect">
            <a:avLst/>
          </a:prstGeom>
        </p:spPr>
      </p:pic>
      <p:pic>
        <p:nvPicPr>
          <p:cNvPr id="5" name="Picture 4" descr="Screen Shot 2013-10-12 at 12.00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0" y="3051686"/>
            <a:ext cx="706422" cy="71280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272382" y="3364330"/>
            <a:ext cx="3202849" cy="706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Aniruddh</a:t>
            </a:r>
            <a:r>
              <a:rPr lang="en-US" dirty="0" smtClean="0"/>
              <a:t> </a:t>
            </a:r>
            <a:r>
              <a:rPr lang="en-US" dirty="0" err="1" smtClean="0"/>
              <a:t>Bajirao</a:t>
            </a:r>
            <a:endParaRPr lang="en-US" dirty="0"/>
          </a:p>
        </p:txBody>
      </p:sp>
      <p:pic>
        <p:nvPicPr>
          <p:cNvPr id="9" name="Picture 8" descr="Screen Shot 2013-10-12 at 12.03.1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8" y="4461988"/>
            <a:ext cx="274350" cy="248222"/>
          </a:xfrm>
          <a:prstGeom prst="rect">
            <a:avLst/>
          </a:prstGeom>
        </p:spPr>
      </p:pic>
      <p:pic>
        <p:nvPicPr>
          <p:cNvPr id="10" name="Picture 9" descr="Screen Shot 2013-10-12 at 12.04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8" y="4789122"/>
            <a:ext cx="303574" cy="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3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Why, What, How…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 apps to augment already existing web apps (</a:t>
            </a:r>
            <a:r>
              <a:rPr lang="en-US" dirty="0" err="1" smtClean="0"/>
              <a:t>Match.com</a:t>
            </a:r>
            <a:r>
              <a:rPr lang="en-US" dirty="0" smtClean="0"/>
              <a:t>, Google</a:t>
            </a:r>
            <a:r>
              <a:rPr lang="en-US" dirty="0"/>
              <a:t>+, </a:t>
            </a:r>
            <a:r>
              <a:rPr lang="en-US" dirty="0" smtClean="0"/>
              <a:t>Facebook, </a:t>
            </a:r>
            <a:r>
              <a:rPr lang="en-US" dirty="0"/>
              <a:t>Twitter)</a:t>
            </a:r>
            <a:endParaRPr lang="en-US" dirty="0" smtClean="0"/>
          </a:p>
          <a:p>
            <a:r>
              <a:rPr lang="en-US" dirty="0" smtClean="0"/>
              <a:t>Sync your data</a:t>
            </a:r>
          </a:p>
          <a:p>
            <a:r>
              <a:rPr lang="en-US" dirty="0"/>
              <a:t>Apps that get </a:t>
            </a:r>
            <a:r>
              <a:rPr lang="en-US" dirty="0" smtClean="0"/>
              <a:t>data from a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3773"/>
            <a:ext cx="7620000" cy="1143000"/>
          </a:xfrm>
        </p:spPr>
        <p:txBody>
          <a:bodyPr/>
          <a:lstStyle/>
          <a:p>
            <a:r>
              <a:rPr lang="en-US" dirty="0"/>
              <a:t>Build an </a:t>
            </a:r>
            <a:r>
              <a:rPr lang="en-US" dirty="0" smtClean="0"/>
              <a:t>API (</a:t>
            </a:r>
            <a:r>
              <a:rPr lang="en-US" dirty="0" err="1" smtClean="0"/>
              <a:t>RESTful</a:t>
            </a:r>
            <a:r>
              <a:rPr lang="en-US" dirty="0" smtClean="0"/>
              <a:t> web service) … if you don’t already have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9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78" r="-27178"/>
          <a:stretch>
            <a:fillRect/>
          </a:stretch>
        </p:blipFill>
        <p:spPr>
          <a:xfrm>
            <a:off x="130302" y="3137590"/>
            <a:ext cx="4006354" cy="25240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60" y="1038794"/>
            <a:ext cx="3036597" cy="1859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6794" y="3309890"/>
            <a:ext cx="1722554" cy="2011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</a:p>
          <a:p>
            <a:pPr algn="ctr"/>
            <a:r>
              <a:rPr lang="en-US" dirty="0" smtClean="0"/>
              <a:t>API Backend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46221" y="4353602"/>
            <a:ext cx="1326483" cy="9682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13028" y="4755996"/>
            <a:ext cx="71668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0248" y="2580550"/>
            <a:ext cx="326909" cy="729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02694" y="2656002"/>
            <a:ext cx="880138" cy="855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8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really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018" y="2175452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8753" y="2175452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1018" y="5036854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Authentication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Authorization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1018" y="3560186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753" y="3560186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to Deploy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8753" y="5036854"/>
            <a:ext cx="2590119" cy="892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&amp;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have to write my own backend?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850"/>
            <a:ext cx="7620000" cy="4800600"/>
          </a:xfrm>
        </p:spPr>
        <p:txBody>
          <a:bodyPr/>
          <a:lstStyle/>
          <a:p>
            <a:r>
              <a:rPr lang="en-US" dirty="0" smtClean="0"/>
              <a:t>Google Mobile Backend</a:t>
            </a:r>
          </a:p>
          <a:p>
            <a:r>
              <a:rPr lang="en-US" dirty="0" smtClean="0"/>
              <a:t>Azure Mobile Services</a:t>
            </a:r>
          </a:p>
          <a:p>
            <a:r>
              <a:rPr lang="en-US" dirty="0" err="1" smtClean="0"/>
              <a:t>Backendless</a:t>
            </a:r>
            <a:endParaRPr lang="en-US" dirty="0" smtClean="0"/>
          </a:p>
          <a:p>
            <a:r>
              <a:rPr lang="en-US" dirty="0" smtClean="0"/>
              <a:t>Open Mobster</a:t>
            </a:r>
          </a:p>
          <a:p>
            <a:r>
              <a:rPr lang="en-US" dirty="0" smtClean="0"/>
              <a:t>How about writing your own…</a:t>
            </a:r>
          </a:p>
          <a:p>
            <a:pPr lvl="1"/>
            <a:r>
              <a:rPr lang="en-US" dirty="0" smtClean="0"/>
              <a:t>Play Framework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some more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r>
              <a:rPr lang="en-US" dirty="0" smtClean="0"/>
              <a:t>HTTP </a:t>
            </a:r>
            <a:r>
              <a:rPr lang="en-US" dirty="0"/>
              <a:t>methods GET, POST, PUT and </a:t>
            </a:r>
            <a:r>
              <a:rPr lang="en-US" dirty="0" smtClean="0"/>
              <a:t>DELETE</a:t>
            </a:r>
          </a:p>
          <a:p>
            <a:r>
              <a:rPr lang="en-US" dirty="0"/>
              <a:t>Client–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Stateless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071" y="2824081"/>
            <a:ext cx="7620000" cy="1143000"/>
          </a:xfrm>
        </p:spPr>
        <p:txBody>
          <a:bodyPr/>
          <a:lstStyle/>
          <a:p>
            <a:r>
              <a:rPr lang="en-US" dirty="0" smtClean="0"/>
              <a:t>Build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2952</TotalTime>
  <Words>706</Words>
  <Application>Microsoft Macintosh PowerPoint</Application>
  <PresentationFormat>On-screen Show (4:3)</PresentationFormat>
  <Paragraphs>131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Cloud backed Android Apps  &amp; more…</vt:lpstr>
      <vt:lpstr>PowerPoint Presentation</vt:lpstr>
      <vt:lpstr>Why, What, How…</vt:lpstr>
      <vt:lpstr>Build an API (RESTful web service) … if you don’t already have one!</vt:lpstr>
      <vt:lpstr>PowerPoint Presentation</vt:lpstr>
      <vt:lpstr>What do I really need?</vt:lpstr>
      <vt:lpstr>Do I have to write my own backend?</vt:lpstr>
      <vt:lpstr>Need some more REST</vt:lpstr>
      <vt:lpstr>Build the App</vt:lpstr>
      <vt:lpstr>Android </vt:lpstr>
      <vt:lpstr>Leverage the Android Platform</vt:lpstr>
      <vt:lpstr>PowerPoint Presentation</vt:lpstr>
      <vt:lpstr>Loaders</vt:lpstr>
      <vt:lpstr>PowerPoint Presentation</vt:lpstr>
      <vt:lpstr>Object arrays backed by Cursors</vt:lpstr>
      <vt:lpstr>Content Providers</vt:lpstr>
      <vt:lpstr>Servicing your app</vt:lpstr>
      <vt:lpstr>We’re all about persistence</vt:lpstr>
      <vt:lpstr>Sync Adapters</vt:lpstr>
      <vt:lpstr>When do we sync data?</vt:lpstr>
      <vt:lpstr> “More” Android stuff…</vt:lpstr>
      <vt:lpstr>Navigation Drawer</vt:lpstr>
      <vt:lpstr>PowerPoint Presentation</vt:lpstr>
      <vt:lpstr>PowerPoint Presentation</vt:lpstr>
      <vt:lpstr>RoboGuice</vt:lpstr>
      <vt:lpstr>PowerPoint Presentation</vt:lpstr>
      <vt:lpstr>Bandwidth is not free !  Battery life is important !!!</vt:lpstr>
      <vt:lpstr>Common pitfalls</vt:lpstr>
      <vt:lpstr>Thank you</vt:lpstr>
    </vt:vector>
  </TitlesOfParts>
  <Company>Match.com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backed Android Apps  &amp; more…</dc:title>
  <dc:creator>Property of</dc:creator>
  <cp:lastModifiedBy>Property of</cp:lastModifiedBy>
  <cp:revision>32</cp:revision>
  <dcterms:created xsi:type="dcterms:W3CDTF">2013-10-10T04:49:05Z</dcterms:created>
  <dcterms:modified xsi:type="dcterms:W3CDTF">2013-10-12T06:01:53Z</dcterms:modified>
</cp:coreProperties>
</file>