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30275213" cy="42803763"/>
  <p:notesSz cx="7315200" cy="9601200"/>
  <p:custDataLst>
    <p:tags r:id="rId6"/>
  </p:custDataLst>
  <p:defaultTextStyle>
    <a:defPPr>
      <a:defRPr lang="de-DE"/>
    </a:defPPr>
    <a:lvl1pPr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2087227" indent="-16301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4174455" indent="-32602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6261682" indent="-48903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8348909" indent="-65204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563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2759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199886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01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4">
          <p15:clr>
            <a:srgbClr val="A4A3A4"/>
          </p15:clr>
        </p15:guide>
        <p15:guide id="2" orient="horz" pos="24169">
          <p15:clr>
            <a:srgbClr val="A4A3A4"/>
          </p15:clr>
        </p15:guide>
        <p15:guide id="3" orient="horz" pos="22819">
          <p15:clr>
            <a:srgbClr val="A4A3A4"/>
          </p15:clr>
        </p15:guide>
        <p15:guide id="4" orient="horz" pos="24489">
          <p15:clr>
            <a:srgbClr val="A4A3A4"/>
          </p15:clr>
        </p15:guide>
        <p15:guide id="5" orient="horz" pos="20219">
          <p15:clr>
            <a:srgbClr val="A4A3A4"/>
          </p15:clr>
        </p15:guide>
        <p15:guide id="6" pos="9511">
          <p15:clr>
            <a:srgbClr val="A4A3A4"/>
          </p15:clr>
        </p15:guide>
        <p15:guide id="7" pos="4769">
          <p15:clr>
            <a:srgbClr val="A4A3A4"/>
          </p15:clr>
        </p15:guide>
        <p15:guide id="8" pos="14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6FF"/>
    <a:srgbClr val="2B86B9"/>
    <a:srgbClr val="2D8EC2"/>
    <a:srgbClr val="336699"/>
    <a:srgbClr val="C77DF5"/>
    <a:srgbClr val="77933C"/>
    <a:srgbClr val="000000"/>
    <a:srgbClr val="37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45" autoAdjust="0"/>
    <p:restoredTop sz="99579" autoAdjust="0"/>
  </p:normalViewPr>
  <p:slideViewPr>
    <p:cSldViewPr snapToObjects="1">
      <p:cViewPr>
        <p:scale>
          <a:sx n="25" d="100"/>
          <a:sy n="25" d="100"/>
        </p:scale>
        <p:origin x="2958" y="18"/>
      </p:cViewPr>
      <p:guideLst>
        <p:guide orient="horz" pos="13384"/>
        <p:guide orient="horz" pos="24169"/>
        <p:guide orient="horz" pos="22819"/>
        <p:guide orient="horz" pos="24489"/>
        <p:guide orient="horz" pos="20219"/>
        <p:guide pos="9511"/>
        <p:guide pos="4769"/>
        <p:guide pos="14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1D0C6FF-7328-4C62-A12A-6C0795BA40F2}" type="datetime1">
              <a:rPr lang="de-DE" altLang="en-US"/>
              <a:pPr>
                <a:defRPr/>
              </a:pPr>
              <a:t>05.02.2018</a:t>
            </a:fld>
            <a:endParaRPr lang="de-DE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93847E2-B5B3-4B9E-A391-8BCD4B4F5CA0}" type="slidenum">
              <a:rPr lang="de-DE" altLang="en-US"/>
              <a:pPr>
                <a:defRPr/>
              </a:pPr>
              <a:t>‹Nº›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839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0657-AFEF-4BFF-AFF0-1081208892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6785-4A7F-407F-BC51-024729D96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F6785-4A7F-407F-BC51-024729D96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1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6" y="29962476"/>
            <a:ext cx="18165763" cy="35369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6" y="3824290"/>
            <a:ext cx="18165763" cy="25682574"/>
          </a:xfrm>
        </p:spPr>
        <p:txBody>
          <a:bodyPr/>
          <a:lstStyle>
            <a:lvl1pPr marL="0" indent="0">
              <a:buNone/>
              <a:defRPr sz="33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2" indent="0">
              <a:buNone/>
              <a:defRPr sz="2000"/>
            </a:lvl6pPr>
            <a:lvl7pPr marL="2742759" indent="0">
              <a:buNone/>
              <a:defRPr sz="2000"/>
            </a:lvl7pPr>
            <a:lvl8pPr marL="3199886" indent="0">
              <a:buNone/>
              <a:defRPr sz="2000"/>
            </a:lvl8pPr>
            <a:lvl9pPr marL="3657012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6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6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364" y="1714500"/>
            <a:ext cx="6810376" cy="365220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6" y="1714500"/>
            <a:ext cx="20283488" cy="365220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6" y="13296901"/>
            <a:ext cx="25734963" cy="9175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9" y="24255413"/>
            <a:ext cx="21191536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127" indent="0" algn="ctr">
              <a:buNone/>
              <a:defRPr/>
            </a:lvl2pPr>
            <a:lvl3pPr marL="914253" indent="0" algn="ctr">
              <a:buNone/>
              <a:defRPr/>
            </a:lvl3pPr>
            <a:lvl4pPr marL="1371380" indent="0" algn="ctr">
              <a:buNone/>
              <a:defRPr/>
            </a:lvl4pPr>
            <a:lvl5pPr marL="1828507" indent="0" algn="ctr">
              <a:buNone/>
              <a:defRPr/>
            </a:lvl5pPr>
            <a:lvl6pPr marL="2285632" indent="0" algn="ctr">
              <a:buNone/>
              <a:defRPr/>
            </a:lvl6pPr>
            <a:lvl7pPr marL="2742759" indent="0" algn="ctr">
              <a:buNone/>
              <a:defRPr/>
            </a:lvl7pPr>
            <a:lvl8pPr marL="3199886" indent="0" algn="ctr">
              <a:buNone/>
              <a:defRPr/>
            </a:lvl8pPr>
            <a:lvl9pPr marL="36570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7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7" y="18141951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7" indent="0">
              <a:buNone/>
              <a:defRPr sz="1800"/>
            </a:lvl2pPr>
            <a:lvl3pPr marL="914253" indent="0">
              <a:buNone/>
              <a:defRPr sz="1600"/>
            </a:lvl3pPr>
            <a:lvl4pPr marL="1371380" indent="0">
              <a:buNone/>
              <a:defRPr sz="1400"/>
            </a:lvl4pPr>
            <a:lvl5pPr marL="1828507" indent="0">
              <a:buNone/>
              <a:defRPr sz="1400"/>
            </a:lvl5pPr>
            <a:lvl6pPr marL="2285632" indent="0">
              <a:buNone/>
              <a:defRPr sz="1400"/>
            </a:lvl6pPr>
            <a:lvl7pPr marL="2742759" indent="0">
              <a:buNone/>
              <a:defRPr sz="1400"/>
            </a:lvl7pPr>
            <a:lvl8pPr marL="3199886" indent="0">
              <a:buNone/>
              <a:defRPr sz="1400"/>
            </a:lvl8pPr>
            <a:lvl9pPr marL="365701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5" y="9986963"/>
            <a:ext cx="13547725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6" y="9580564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6" y="13574713"/>
            <a:ext cx="13376275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1" y="9580564"/>
            <a:ext cx="13381037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1" y="13574713"/>
            <a:ext cx="13381037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6"/>
            <a:ext cx="9959974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6"/>
            <a:ext cx="16924338" cy="365315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6675"/>
            <a:ext cx="9959974" cy="29279851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5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1224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720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216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709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9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9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85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98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47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97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468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96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>
          <a:solidFill>
            <a:schemeClr val="tx1"/>
          </a:solidFill>
          <a:latin typeface="+mn-lt"/>
          <a:ea typeface="+mn-ea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9844094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01219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58346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15473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.io/vNh8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el 1"/>
          <p:cNvSpPr>
            <a:spLocks noGrp="1"/>
          </p:cNvSpPr>
          <p:nvPr>
            <p:ph type="ctrTitle" idx="4294967295"/>
          </p:nvPr>
        </p:nvSpPr>
        <p:spPr>
          <a:xfrm>
            <a:off x="1246687" y="1940944"/>
            <a:ext cx="27307952" cy="1679422"/>
          </a:xfrm>
        </p:spPr>
        <p:txBody>
          <a:bodyPr lIns="0" tIns="0" rIns="0" bIns="0" anchor="t"/>
          <a:lstStyle/>
          <a:p>
            <a:pPr eaLnBrk="1" hangingPunct="1">
              <a:spcBef>
                <a:spcPts val="2400"/>
              </a:spcBef>
            </a:pPr>
            <a: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Optimization of </a:t>
            </a:r>
            <a:r>
              <a:rPr lang="en-US" altLang="en-US" sz="10500" b="1" dirty="0" err="1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ConvNet</a:t>
            </a:r>
            <a: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 for </a:t>
            </a:r>
            <a: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EEG </a:t>
            </a:r>
            <a: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data</a:t>
            </a:r>
            <a:b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r>
              <a:rPr lang="en-US" altLang="en-US" sz="6000" dirty="0" smtClean="0">
                <a:latin typeface="Arial" charset="0"/>
                <a:cs typeface="Times New Roman" pitchFamily="18" charset="0"/>
              </a:rPr>
              <a:t>Andre </a:t>
            </a:r>
            <a:r>
              <a:rPr lang="en-US" altLang="en-US" sz="6000" dirty="0" err="1" smtClean="0">
                <a:latin typeface="Arial" charset="0"/>
                <a:cs typeface="Times New Roman" pitchFamily="18" charset="0"/>
              </a:rPr>
              <a:t>Bajorat</a:t>
            </a:r>
            <a:r>
              <a:rPr lang="en-US" altLang="en-US" sz="6000" dirty="0" smtClean="0">
                <a:latin typeface="Arial" charset="0"/>
                <a:cs typeface="Times New Roman" pitchFamily="18" charset="0"/>
              </a:rPr>
              <a:t>, </a:t>
            </a:r>
            <a:r>
              <a:rPr lang="en-US" altLang="en-US" sz="6000" dirty="0" err="1" smtClean="0">
                <a:latin typeface="Arial" charset="0"/>
                <a:cs typeface="Times New Roman" pitchFamily="18" charset="0"/>
              </a:rPr>
              <a:t>Konstantina</a:t>
            </a:r>
            <a:r>
              <a:rPr lang="en-US" altLang="en-US" sz="6000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6000" dirty="0" err="1" smtClean="0">
                <a:latin typeface="Arial" charset="0"/>
                <a:cs typeface="Times New Roman" pitchFamily="18" charset="0"/>
              </a:rPr>
              <a:t>Galani</a:t>
            </a:r>
            <a:r>
              <a:rPr lang="en-US" altLang="en-US" sz="6000" dirty="0" smtClean="0">
                <a:latin typeface="Arial" charset="0"/>
                <a:cs typeface="Times New Roman" pitchFamily="18" charset="0"/>
              </a:rPr>
              <a:t>, Pablo de Andres</a:t>
            </a:r>
            <a: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en-US" altLang="en-US" sz="10500" b="1" dirty="0" smtClean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endParaRPr lang="en-US" altLang="en-US" sz="10500" dirty="0">
              <a:solidFill>
                <a:srgbClr val="2B86B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64" name="Textplatzhalter 3"/>
          <p:cNvSpPr>
            <a:spLocks/>
          </p:cNvSpPr>
          <p:nvPr/>
        </p:nvSpPr>
        <p:spPr bwMode="auto">
          <a:xfrm>
            <a:off x="1536812" y="7301865"/>
            <a:ext cx="13255149" cy="456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Project goals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Find the best configuration for a Convolutional Network built for seizure detection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Focused on the deep architecture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Optimized over ________ parameters</a:t>
            </a:r>
          </a:p>
        </p:txBody>
      </p:sp>
      <p:sp>
        <p:nvSpPr>
          <p:cNvPr id="54" name="Textplatzhalter 3"/>
          <p:cNvSpPr>
            <a:spLocks/>
          </p:cNvSpPr>
          <p:nvPr/>
        </p:nvSpPr>
        <p:spPr bwMode="auto">
          <a:xfrm>
            <a:off x="1536813" y="27949976"/>
            <a:ext cx="13258800" cy="570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Results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err="1" smtClean="0">
                <a:latin typeface="Arial" charset="0"/>
                <a:cs typeface="Arial" charset="0"/>
              </a:rPr>
              <a:t>Blaaaaa</a:t>
            </a:r>
            <a:endParaRPr lang="en-US" altLang="en-US" sz="4400" dirty="0" smtClean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err="1" smtClean="0">
                <a:latin typeface="Arial" charset="0"/>
                <a:cs typeface="Arial" charset="0"/>
              </a:rPr>
              <a:t>Bla</a:t>
            </a:r>
            <a:r>
              <a:rPr lang="en-US" altLang="en-US" sz="4400" dirty="0" smtClean="0">
                <a:latin typeface="Arial" charset="0"/>
                <a:cs typeface="Arial" charset="0"/>
              </a:rPr>
              <a:t> </a:t>
            </a:r>
            <a:r>
              <a:rPr lang="en-US" altLang="en-US" sz="4400" dirty="0" err="1" smtClean="0">
                <a:latin typeface="Arial" charset="0"/>
                <a:cs typeface="Arial" charset="0"/>
              </a:rPr>
              <a:t>bla</a:t>
            </a:r>
            <a:r>
              <a:rPr lang="en-US" altLang="en-US" sz="4400" dirty="0" smtClean="0">
                <a:latin typeface="Arial" charset="0"/>
                <a:cs typeface="Arial" charset="0"/>
              </a:rPr>
              <a:t> </a:t>
            </a:r>
            <a:r>
              <a:rPr lang="en-US" altLang="en-US" sz="4400" dirty="0" err="1" smtClean="0">
                <a:latin typeface="Arial" charset="0"/>
                <a:cs typeface="Arial" charset="0"/>
              </a:rPr>
              <a:t>bla</a:t>
            </a:r>
            <a:endParaRPr lang="en-US" altLang="en-US" sz="4400" dirty="0" smtClean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err="1" smtClean="0">
                <a:latin typeface="Arial" charset="0"/>
                <a:cs typeface="Arial" charset="0"/>
              </a:rPr>
              <a:t>Bla</a:t>
            </a:r>
            <a:r>
              <a:rPr lang="en-US" altLang="en-US" sz="4400" dirty="0" smtClean="0">
                <a:latin typeface="Arial" charset="0"/>
                <a:cs typeface="Arial" charset="0"/>
              </a:rPr>
              <a:t> </a:t>
            </a:r>
            <a:r>
              <a:rPr lang="en-US" altLang="en-US" sz="4400" dirty="0" err="1" smtClean="0">
                <a:latin typeface="Arial" charset="0"/>
                <a:cs typeface="Arial" charset="0"/>
              </a:rPr>
              <a:t>blaaaa</a:t>
            </a:r>
            <a:endParaRPr lang="en-US" altLang="en-US" sz="4400" dirty="0" smtClean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err="1" smtClean="0">
                <a:latin typeface="Arial" charset="0"/>
                <a:cs typeface="Arial" charset="0"/>
              </a:rPr>
              <a:t>Bla</a:t>
            </a:r>
            <a:r>
              <a:rPr lang="en-US" altLang="en-US" sz="4400" dirty="0" smtClean="0">
                <a:latin typeface="Arial" charset="0"/>
                <a:cs typeface="Arial" charset="0"/>
              </a:rPr>
              <a:t> </a:t>
            </a:r>
            <a:r>
              <a:rPr lang="en-US" altLang="en-US" sz="4400" dirty="0" err="1" smtClean="0">
                <a:latin typeface="Arial" charset="0"/>
                <a:cs typeface="Arial" charset="0"/>
              </a:rPr>
              <a:t>bla</a:t>
            </a:r>
            <a:r>
              <a:rPr lang="en-US" altLang="en-US" sz="4400" dirty="0" smtClean="0">
                <a:latin typeface="Arial" charset="0"/>
                <a:cs typeface="Arial" charset="0"/>
              </a:rPr>
              <a:t> </a:t>
            </a:r>
            <a:r>
              <a:rPr lang="en-US" altLang="en-US" sz="4400" dirty="0" err="1" smtClean="0">
                <a:latin typeface="Arial" charset="0"/>
                <a:cs typeface="Arial" charset="0"/>
              </a:rPr>
              <a:t>bla</a:t>
            </a:r>
            <a:endParaRPr lang="en-US" altLang="en-US" sz="4400" dirty="0" smtClean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err="1" smtClean="0">
                <a:latin typeface="Arial" charset="0"/>
                <a:cs typeface="Arial" charset="0"/>
              </a:rPr>
              <a:t>Bla</a:t>
            </a:r>
            <a:r>
              <a:rPr lang="en-US" altLang="en-US" sz="4400" dirty="0" smtClean="0"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9"/>
          <a:stretch/>
        </p:blipFill>
        <p:spPr>
          <a:xfrm>
            <a:off x="15132005" y="16101153"/>
            <a:ext cx="11739095" cy="8749419"/>
          </a:xfrm>
          <a:prstGeom prst="rect">
            <a:avLst/>
          </a:prstGeom>
        </p:spPr>
      </p:pic>
      <p:sp>
        <p:nvSpPr>
          <p:cNvPr id="23" name="Textplatzhalter 3"/>
          <p:cNvSpPr>
            <a:spLocks/>
          </p:cNvSpPr>
          <p:nvPr/>
        </p:nvSpPr>
        <p:spPr bwMode="auto">
          <a:xfrm>
            <a:off x="1387378" y="16101153"/>
            <a:ext cx="13255149" cy="908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About the network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Two architectures, a deep network and a shallow one.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Available </a:t>
            </a:r>
            <a:r>
              <a:rPr lang="en-US" altLang="en-US" sz="4400" dirty="0">
                <a:latin typeface="Arial" charset="0"/>
                <a:cs typeface="Arial" charset="0"/>
              </a:rPr>
              <a:t>on </a:t>
            </a:r>
            <a:r>
              <a:rPr lang="en-US" altLang="en-US" sz="4400" dirty="0">
                <a:solidFill>
                  <a:srgbClr val="2B86B9"/>
                </a:solidFill>
                <a:latin typeface="Arial" charset="0"/>
                <a:cs typeface="Arial" charset="0"/>
                <a:hlinkClick r:id="rId4"/>
              </a:rPr>
              <a:t>git.io/vNh8p</a:t>
            </a:r>
            <a:endParaRPr lang="en-US" altLang="en-US" sz="4400" dirty="0">
              <a:solidFill>
                <a:srgbClr val="2B86B9"/>
              </a:solidFill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sz="4400" dirty="0" err="1" smtClean="0"/>
              <a:t>Schirrmeister</a:t>
            </a:r>
            <a:r>
              <a:rPr lang="en-US" sz="4400" dirty="0" smtClean="0"/>
              <a:t>, R. T., </a:t>
            </a:r>
            <a:r>
              <a:rPr lang="en-US" sz="4400" dirty="0" err="1" smtClean="0"/>
              <a:t>Springenberg</a:t>
            </a:r>
            <a:r>
              <a:rPr lang="en-US" sz="4400" dirty="0" smtClean="0"/>
              <a:t>, J. T., </a:t>
            </a:r>
            <a:r>
              <a:rPr lang="en-US" sz="4400" dirty="0" err="1" smtClean="0"/>
              <a:t>Fiederer</a:t>
            </a:r>
            <a:r>
              <a:rPr lang="en-US" sz="4400" dirty="0" smtClean="0"/>
              <a:t>, L. D. J., </a:t>
            </a:r>
            <a:r>
              <a:rPr lang="en-US" sz="4400" dirty="0" err="1" smtClean="0"/>
              <a:t>Glasstetter</a:t>
            </a:r>
            <a:r>
              <a:rPr lang="en-US" sz="4400" dirty="0" smtClean="0"/>
              <a:t>, M., </a:t>
            </a:r>
            <a:r>
              <a:rPr lang="en-US" sz="4400" dirty="0" err="1" smtClean="0"/>
              <a:t>Eggensperger</a:t>
            </a:r>
            <a:r>
              <a:rPr lang="en-US" sz="4400" dirty="0" smtClean="0"/>
              <a:t>, K., </a:t>
            </a:r>
            <a:r>
              <a:rPr lang="en-US" sz="4400" dirty="0" err="1" smtClean="0"/>
              <a:t>Tangermann</a:t>
            </a:r>
            <a:r>
              <a:rPr lang="en-US" sz="4400" dirty="0" smtClean="0"/>
              <a:t>, M., </a:t>
            </a:r>
            <a:r>
              <a:rPr lang="en-US" sz="4400" dirty="0" err="1" smtClean="0"/>
              <a:t>Hutter</a:t>
            </a:r>
            <a:r>
              <a:rPr lang="en-US" sz="4400" dirty="0" smtClean="0"/>
              <a:t>, F., </a:t>
            </a:r>
            <a:r>
              <a:rPr lang="en-US" sz="4400" dirty="0" err="1" smtClean="0"/>
              <a:t>Burgard</a:t>
            </a:r>
            <a:r>
              <a:rPr lang="en-US" sz="4400" dirty="0" smtClean="0"/>
              <a:t>, W. &amp; Ball, T. (2017). Deep learning with convolutional neural networks for EEG decoding and visualization. Human brain mapping.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…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…</a:t>
            </a:r>
            <a:endParaRPr lang="en-US" altLang="en-US" sz="4400" dirty="0" smtClean="0">
              <a:latin typeface="Arial" charset="0"/>
              <a:cs typeface="Arial" charset="0"/>
            </a:endParaRPr>
          </a:p>
        </p:txBody>
      </p:sp>
      <p:sp>
        <p:nvSpPr>
          <p:cNvPr id="25" name="Textplatzhalter 3"/>
          <p:cNvSpPr>
            <a:spLocks/>
          </p:cNvSpPr>
          <p:nvPr/>
        </p:nvSpPr>
        <p:spPr bwMode="auto">
          <a:xfrm>
            <a:off x="15587588" y="7301865"/>
            <a:ext cx="13255149" cy="54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 smtClean="0">
                <a:solidFill>
                  <a:srgbClr val="2B86B9"/>
                </a:solidFill>
                <a:latin typeface="Arial" charset="0"/>
                <a:cs typeface="Arial" charset="0"/>
              </a:rPr>
              <a:t>Tasks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Define a configuration space.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Modify training to take a configuration and output validation error.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Find the best configuration.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 smtClean="0">
                <a:latin typeface="Arial" charset="0"/>
                <a:cs typeface="Arial" charset="0"/>
              </a:rPr>
              <a:t>Plot the improvement.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37" y="5531645"/>
            <a:ext cx="24435652" cy="58504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28" y="25946100"/>
            <a:ext cx="24435652" cy="58504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37" y="41053783"/>
            <a:ext cx="24435652" cy="58504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01" y="14192962"/>
            <a:ext cx="24435652" cy="585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32"/>
  <p:tag name="DEFAULTHEIGHT" val="477"/>
  <p:tag name="FIRSTAISUSER@XTAUFWGV330U68NA" val="3996"/>
  <p:tag name="FIRSTAISUSER@HJIQXWZCYIBGQKYO" val="3996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Uni_Poster03_E1_Office_A0_RGB_Office2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Office-Design">
  <a:themeElements>
    <a:clrScheme name="5_Office-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-Design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17824</TotalTime>
  <Words>151</Words>
  <Application>Microsoft Office PowerPoint</Application>
  <PresentationFormat>Personalizado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Geneva</vt:lpstr>
      <vt:lpstr>Times New Roman</vt:lpstr>
      <vt:lpstr>Wingdings</vt:lpstr>
      <vt:lpstr>Uni_Poster03_E1_Office_A0_RGB_Office2002</vt:lpstr>
      <vt:lpstr>5_Office-Design</vt:lpstr>
      <vt:lpstr>Optimization of ConvNet for EEG data Andre Bajorat, Konstantina Galani, Pablo de Andres </vt:lpstr>
    </vt:vector>
  </TitlesOfParts>
  <Company>Uni Freiburg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Usuario de Windows</cp:lastModifiedBy>
  <cp:revision>716</cp:revision>
  <cp:lastPrinted>2009-07-17T10:14:46Z</cp:lastPrinted>
  <dcterms:created xsi:type="dcterms:W3CDTF">2011-07-29T16:28:31Z</dcterms:created>
  <dcterms:modified xsi:type="dcterms:W3CDTF">2018-02-05T16:08:31Z</dcterms:modified>
</cp:coreProperties>
</file>