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1"/>
  </p:notesMasterIdLst>
  <p:sldIdLst>
    <p:sldId id="257" r:id="rId5"/>
    <p:sldId id="276" r:id="rId6"/>
    <p:sldId id="281" r:id="rId7"/>
    <p:sldId id="278" r:id="rId8"/>
    <p:sldId id="265" r:id="rId9"/>
    <p:sldId id="266" r:id="rId10"/>
    <p:sldId id="267" r:id="rId11"/>
    <p:sldId id="280" r:id="rId12"/>
    <p:sldId id="268" r:id="rId13"/>
    <p:sldId id="269" r:id="rId14"/>
    <p:sldId id="271" r:id="rId15"/>
    <p:sldId id="282" r:id="rId16"/>
    <p:sldId id="273" r:id="rId17"/>
    <p:sldId id="274" r:id="rId18"/>
    <p:sldId id="283"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ma" initials="M" lastIdx="3" clrIdx="0">
    <p:extLst>
      <p:ext uri="{19B8F6BF-5375-455C-9EA6-DF929625EA0E}">
        <p15:presenceInfo xmlns:p15="http://schemas.microsoft.com/office/powerpoint/2012/main" userId="Me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FCF7F1"/>
    <a:srgbClr val="344529"/>
    <a:srgbClr val="2B3922"/>
    <a:srgbClr val="2E3722"/>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6" autoAdjust="0"/>
    <p:restoredTop sz="94619" autoAdjust="0"/>
  </p:normalViewPr>
  <p:slideViewPr>
    <p:cSldViewPr snapToGrid="0">
      <p:cViewPr varScale="1">
        <p:scale>
          <a:sx n="115" d="100"/>
          <a:sy n="115" d="100"/>
        </p:scale>
        <p:origin x="3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8BD8E-2D8C-3E47-8029-D7333E1A6704}" type="datetimeFigureOut">
              <a:rPr lang="en-US" smtClean="0"/>
              <a:t>2/23/21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06786-E2CA-3347-B40E-8C771CDE2A31}" type="slidenum">
              <a:rPr lang="en-US" smtClean="0"/>
              <a:t>‹#›</a:t>
            </a:fld>
            <a:endParaRPr lang="en-US"/>
          </a:p>
        </p:txBody>
      </p:sp>
    </p:spTree>
    <p:extLst>
      <p:ext uri="{BB962C8B-B14F-4D97-AF65-F5344CB8AC3E}">
        <p14:creationId xmlns:p14="http://schemas.microsoft.com/office/powerpoint/2010/main" val="321914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A06786-E2CA-3347-B40E-8C771CDE2A31}" type="slidenum">
              <a:rPr lang="en-US" smtClean="0"/>
              <a:t>6</a:t>
            </a:fld>
            <a:endParaRPr lang="en-US"/>
          </a:p>
        </p:txBody>
      </p:sp>
    </p:spTree>
    <p:extLst>
      <p:ext uri="{BB962C8B-B14F-4D97-AF65-F5344CB8AC3E}">
        <p14:creationId xmlns:p14="http://schemas.microsoft.com/office/powerpoint/2010/main" val="383254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2/23/21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2/23/21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2/23/21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2/23/21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2/23/21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astersofdatascience.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1313278"/>
          </a:xfrm>
        </p:spPr>
        <p:txBody>
          <a:bodyPr>
            <a:normAutofit/>
          </a:bodyPr>
          <a:lstStyle/>
          <a:p>
            <a:r>
              <a:rPr lang="en-US" sz="4400" dirty="0">
                <a:solidFill>
                  <a:schemeClr val="tx1"/>
                </a:solidFill>
              </a:rPr>
              <a:t>masters of data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ETL Project </a:t>
            </a:r>
          </a:p>
        </p:txBody>
      </p:sp>
      <p:sp>
        <p:nvSpPr>
          <p:cNvPr id="5" name="TextBox 4">
            <a:extLst>
              <a:ext uri="{FF2B5EF4-FFF2-40B4-BE49-F238E27FC236}">
                <a16:creationId xmlns:a16="http://schemas.microsoft.com/office/drawing/2014/main" id="{0A539E2F-1BDE-9143-8B19-C4AA633E0B8C}"/>
              </a:ext>
            </a:extLst>
          </p:cNvPr>
          <p:cNvSpPr txBox="1"/>
          <p:nvPr/>
        </p:nvSpPr>
        <p:spPr>
          <a:xfrm>
            <a:off x="164891" y="5380672"/>
            <a:ext cx="1828801" cy="1200329"/>
          </a:xfrm>
          <a:prstGeom prst="rect">
            <a:avLst/>
          </a:prstGeom>
          <a:noFill/>
        </p:spPr>
        <p:txBody>
          <a:bodyPr wrap="square" rtlCol="0">
            <a:spAutoFit/>
          </a:bodyPr>
          <a:lstStyle/>
          <a:p>
            <a:r>
              <a:rPr lang="en-US" dirty="0">
                <a:solidFill>
                  <a:schemeClr val="accent2">
                    <a:lumMod val="75000"/>
                  </a:schemeClr>
                </a:solidFill>
                <a:latin typeface="Bodoni MT Black" panose="02070A03080606020203" pitchFamily="18" charset="0"/>
              </a:rPr>
              <a:t>Andrew Baker</a:t>
            </a:r>
          </a:p>
          <a:p>
            <a:r>
              <a:rPr lang="en-US" dirty="0">
                <a:solidFill>
                  <a:schemeClr val="accent2">
                    <a:lumMod val="75000"/>
                  </a:schemeClr>
                </a:solidFill>
                <a:latin typeface="Bodoni MT Black" panose="02070A03080606020203" pitchFamily="18" charset="0"/>
              </a:rPr>
              <a:t>Mays Mansoor</a:t>
            </a:r>
          </a:p>
          <a:p>
            <a:r>
              <a:rPr lang="en-US" dirty="0">
                <a:solidFill>
                  <a:schemeClr val="accent2">
                    <a:lumMod val="75000"/>
                  </a:schemeClr>
                </a:solidFill>
                <a:latin typeface="Bodoni MT Black" panose="02070A03080606020203" pitchFamily="18" charset="0"/>
              </a:rPr>
              <a:t>Romi Sinnigen</a:t>
            </a:r>
          </a:p>
          <a:p>
            <a:r>
              <a:rPr lang="en-US" dirty="0">
                <a:solidFill>
                  <a:schemeClr val="accent2">
                    <a:lumMod val="75000"/>
                  </a:schemeClr>
                </a:solidFill>
                <a:latin typeface="Bodoni MT Black" panose="02070A03080606020203" pitchFamily="18" charset="0"/>
              </a:rPr>
              <a:t>Fernando Flores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D0B8D55-1E40-4E0A-B315-826CAE0ABE25}"/>
              </a:ext>
            </a:extLst>
          </p:cNvPr>
          <p:cNvPicPr>
            <a:picLocks noGrp="1" noChangeAspect="1"/>
          </p:cNvPicPr>
          <p:nvPr>
            <p:ph idx="1"/>
          </p:nvPr>
        </p:nvPicPr>
        <p:blipFill rotWithShape="1">
          <a:blip r:embed="rId2"/>
          <a:srcRect t="27257" r="-349"/>
          <a:stretch/>
        </p:blipFill>
        <p:spPr>
          <a:xfrm>
            <a:off x="687365" y="1823707"/>
            <a:ext cx="6785100" cy="3587742"/>
          </a:xfrm>
        </p:spPr>
      </p:pic>
      <p:sp>
        <p:nvSpPr>
          <p:cNvPr id="4" name="Text Placeholder 3">
            <a:extLst>
              <a:ext uri="{FF2B5EF4-FFF2-40B4-BE49-F238E27FC236}">
                <a16:creationId xmlns:a16="http://schemas.microsoft.com/office/drawing/2014/main" id="{2F2DB64B-8FEB-490F-9A48-5F0FC93924A2}"/>
              </a:ext>
            </a:extLst>
          </p:cNvPr>
          <p:cNvSpPr>
            <a:spLocks noGrp="1"/>
          </p:cNvSpPr>
          <p:nvPr>
            <p:ph type="body" sz="half" idx="2"/>
          </p:nvPr>
        </p:nvSpPr>
        <p:spPr>
          <a:xfrm>
            <a:off x="8443210" y="1248003"/>
            <a:ext cx="3161963" cy="4739149"/>
          </a:xfrm>
        </p:spPr>
        <p:txBody>
          <a:bodyPr/>
          <a:lstStyle/>
          <a:p>
            <a:r>
              <a:rPr lang="en-US" dirty="0"/>
              <a:t>The next part of transforming the data is adjusting the "Annual Mean Wage" column to reflect only integers. The first step was removing the text in front of the integer by using .</a:t>
            </a:r>
            <a:r>
              <a:rPr lang="en-US" dirty="0" err="1"/>
              <a:t>str.replace</a:t>
            </a:r>
            <a:r>
              <a:rPr lang="en-US" dirty="0"/>
              <a:t>. This action creates a new column with the removed information so the next step was the remove the original column and change the name of the new column.</a:t>
            </a:r>
          </a:p>
        </p:txBody>
      </p:sp>
      <p:sp>
        <p:nvSpPr>
          <p:cNvPr id="5" name="Title 4">
            <a:extLst>
              <a:ext uri="{FF2B5EF4-FFF2-40B4-BE49-F238E27FC236}">
                <a16:creationId xmlns:a16="http://schemas.microsoft.com/office/drawing/2014/main" id="{05B5B9F1-DBFC-D646-9B52-BB5AAE397782}"/>
              </a:ext>
            </a:extLst>
          </p:cNvPr>
          <p:cNvSpPr txBox="1">
            <a:spLocks/>
          </p:cNvSpPr>
          <p:nvPr/>
        </p:nvSpPr>
        <p:spPr>
          <a:xfrm>
            <a:off x="2760949" y="745597"/>
            <a:ext cx="2297743" cy="580629"/>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fontScale="85000" lnSpcReduction="10000"/>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Transform 2:</a:t>
            </a:r>
          </a:p>
        </p:txBody>
      </p:sp>
    </p:spTree>
    <p:extLst>
      <p:ext uri="{BB962C8B-B14F-4D97-AF65-F5344CB8AC3E}">
        <p14:creationId xmlns:p14="http://schemas.microsoft.com/office/powerpoint/2010/main" val="320771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7F2CBEA-485D-4E56-A10D-69393E759968}"/>
              </a:ext>
            </a:extLst>
          </p:cNvPr>
          <p:cNvPicPr>
            <a:picLocks noGrp="1" noChangeAspect="1"/>
          </p:cNvPicPr>
          <p:nvPr>
            <p:ph idx="1"/>
          </p:nvPr>
        </p:nvPicPr>
        <p:blipFill>
          <a:blip r:embed="rId2"/>
          <a:stretch>
            <a:fillRect/>
          </a:stretch>
        </p:blipFill>
        <p:spPr>
          <a:xfrm>
            <a:off x="563261" y="1926455"/>
            <a:ext cx="6693117" cy="3080260"/>
          </a:xfrm>
        </p:spPr>
      </p:pic>
      <p:sp>
        <p:nvSpPr>
          <p:cNvPr id="4" name="Text Placeholder 3">
            <a:extLst>
              <a:ext uri="{FF2B5EF4-FFF2-40B4-BE49-F238E27FC236}">
                <a16:creationId xmlns:a16="http://schemas.microsoft.com/office/drawing/2014/main" id="{DA23A5AC-B8E2-4831-B012-AD25F381FB24}"/>
              </a:ext>
            </a:extLst>
          </p:cNvPr>
          <p:cNvSpPr>
            <a:spLocks noGrp="1"/>
          </p:cNvSpPr>
          <p:nvPr>
            <p:ph type="body" sz="half" idx="2"/>
          </p:nvPr>
        </p:nvSpPr>
        <p:spPr>
          <a:xfrm>
            <a:off x="8398239" y="1984887"/>
            <a:ext cx="3161963" cy="2969581"/>
          </a:xfrm>
        </p:spPr>
        <p:txBody>
          <a:bodyPr>
            <a:normAutofit lnSpcReduction="10000"/>
          </a:bodyPr>
          <a:lstStyle/>
          <a:p>
            <a:r>
              <a:rPr lang="en-US" dirty="0"/>
              <a:t>This was similar to the process above but needing to remove the text behind the integer. The same function was used, .</a:t>
            </a:r>
            <a:r>
              <a:rPr lang="en-US" dirty="0" err="1"/>
              <a:t>str.replace</a:t>
            </a:r>
            <a:r>
              <a:rPr lang="en-US" dirty="0"/>
              <a:t>., and then again a new column was created and the old had to be removed.</a:t>
            </a:r>
          </a:p>
          <a:p>
            <a:r>
              <a:rPr lang="en-US" dirty="0"/>
              <a:t> </a:t>
            </a:r>
          </a:p>
        </p:txBody>
      </p:sp>
      <p:sp>
        <p:nvSpPr>
          <p:cNvPr id="7" name="Title 4">
            <a:extLst>
              <a:ext uri="{FF2B5EF4-FFF2-40B4-BE49-F238E27FC236}">
                <a16:creationId xmlns:a16="http://schemas.microsoft.com/office/drawing/2014/main" id="{9100AE17-887E-3D4A-A449-72D39FB5524F}"/>
              </a:ext>
            </a:extLst>
          </p:cNvPr>
          <p:cNvSpPr txBox="1">
            <a:spLocks/>
          </p:cNvSpPr>
          <p:nvPr/>
        </p:nvSpPr>
        <p:spPr>
          <a:xfrm>
            <a:off x="2760949" y="745597"/>
            <a:ext cx="2297743" cy="580629"/>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fontScale="85000" lnSpcReduction="10000"/>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Transform 3:</a:t>
            </a:r>
          </a:p>
        </p:txBody>
      </p:sp>
    </p:spTree>
    <p:extLst>
      <p:ext uri="{BB962C8B-B14F-4D97-AF65-F5344CB8AC3E}">
        <p14:creationId xmlns:p14="http://schemas.microsoft.com/office/powerpoint/2010/main" val="195850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C3AD-88C4-4CD7-BDE4-FAA3D491495B}"/>
              </a:ext>
            </a:extLst>
          </p:cNvPr>
          <p:cNvSpPr>
            <a:spLocks noGrp="1"/>
          </p:cNvSpPr>
          <p:nvPr>
            <p:ph type="title"/>
          </p:nvPr>
        </p:nvSpPr>
        <p:spPr>
          <a:xfrm>
            <a:off x="1066800" y="642594"/>
            <a:ext cx="10058400" cy="964264"/>
          </a:xfrm>
        </p:spPr>
        <p:txBody>
          <a:bodyPr/>
          <a:lstStyle/>
          <a:p>
            <a:pPr algn="ctr"/>
            <a:r>
              <a:rPr lang="en-US" dirty="0"/>
              <a:t>Data Load</a:t>
            </a:r>
          </a:p>
        </p:txBody>
      </p:sp>
      <p:pic>
        <p:nvPicPr>
          <p:cNvPr id="5" name="Content Placeholder 4">
            <a:extLst>
              <a:ext uri="{FF2B5EF4-FFF2-40B4-BE49-F238E27FC236}">
                <a16:creationId xmlns:a16="http://schemas.microsoft.com/office/drawing/2014/main" id="{EE572204-71CC-4986-80F9-82E9D9236CB1}"/>
              </a:ext>
            </a:extLst>
          </p:cNvPr>
          <p:cNvPicPr>
            <a:picLocks noGrp="1" noChangeAspect="1"/>
          </p:cNvPicPr>
          <p:nvPr>
            <p:ph idx="1"/>
          </p:nvPr>
        </p:nvPicPr>
        <p:blipFill>
          <a:blip r:embed="rId2"/>
          <a:stretch>
            <a:fillRect/>
          </a:stretch>
        </p:blipFill>
        <p:spPr>
          <a:xfrm>
            <a:off x="1491764" y="2068390"/>
            <a:ext cx="9208472" cy="3412497"/>
          </a:xfrm>
          <a:ln w="38100">
            <a:solidFill>
              <a:schemeClr val="bg1"/>
            </a:solidFill>
          </a:ln>
        </p:spPr>
      </p:pic>
    </p:spTree>
    <p:extLst>
      <p:ext uri="{BB962C8B-B14F-4D97-AF65-F5344CB8AC3E}">
        <p14:creationId xmlns:p14="http://schemas.microsoft.com/office/powerpoint/2010/main" val="261575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5A6FEBA-8F80-4D83-9960-3ACF1122B91E}"/>
              </a:ext>
            </a:extLst>
          </p:cNvPr>
          <p:cNvSpPr>
            <a:spLocks noGrp="1"/>
          </p:cNvSpPr>
          <p:nvPr>
            <p:ph type="body" sz="half" idx="2"/>
          </p:nvPr>
        </p:nvSpPr>
        <p:spPr>
          <a:xfrm>
            <a:off x="8413229" y="2227442"/>
            <a:ext cx="3161963" cy="2750104"/>
          </a:xfrm>
        </p:spPr>
        <p:txBody>
          <a:bodyPr/>
          <a:lstStyle/>
          <a:p>
            <a:r>
              <a:rPr lang="en-US" dirty="0">
                <a:solidFill>
                  <a:srgbClr val="1D1C1D"/>
                </a:solidFill>
                <a:latin typeface="Slack-Lato"/>
              </a:rPr>
              <a:t>U</a:t>
            </a:r>
            <a:r>
              <a:rPr lang="en-US" b="0" i="0" dirty="0">
                <a:solidFill>
                  <a:srgbClr val="1D1C1D"/>
                </a:solidFill>
                <a:effectLst/>
                <a:latin typeface="Slack-Lato"/>
              </a:rPr>
              <a:t>sing </a:t>
            </a:r>
            <a:r>
              <a:rPr lang="en-US" b="0" i="0" dirty="0" err="1">
                <a:solidFill>
                  <a:srgbClr val="1D1C1D"/>
                </a:solidFill>
                <a:effectLst/>
                <a:latin typeface="Slack-Lato"/>
              </a:rPr>
              <a:t>sqlalchemy</a:t>
            </a:r>
            <a:r>
              <a:rPr lang="en-US" b="0" i="0" dirty="0">
                <a:solidFill>
                  <a:srgbClr val="1D1C1D"/>
                </a:solidFill>
                <a:effectLst/>
                <a:latin typeface="Slack-Lato"/>
              </a:rPr>
              <a:t> we created an engine and connection to </a:t>
            </a:r>
            <a:r>
              <a:rPr lang="en-US" b="0" i="0" dirty="0" err="1">
                <a:solidFill>
                  <a:srgbClr val="1D1C1D"/>
                </a:solidFill>
                <a:effectLst/>
                <a:latin typeface="Slack-Lato"/>
              </a:rPr>
              <a:t>postgres</a:t>
            </a:r>
            <a:br>
              <a:rPr lang="en-US" dirty="0"/>
            </a:br>
            <a:r>
              <a:rPr lang="en-US" b="0" i="0" dirty="0">
                <a:solidFill>
                  <a:srgbClr val="1D1C1D"/>
                </a:solidFill>
                <a:effectLst/>
                <a:latin typeface="Slack-Lato"/>
              </a:rPr>
              <a:t>in order to have it connect properly a database needs to be created in our local </a:t>
            </a:r>
            <a:r>
              <a:rPr lang="en-US" b="0" i="0" dirty="0" err="1">
                <a:solidFill>
                  <a:srgbClr val="1D1C1D"/>
                </a:solidFill>
                <a:effectLst/>
                <a:latin typeface="Slack-Lato"/>
              </a:rPr>
              <a:t>postgres</a:t>
            </a:r>
            <a:r>
              <a:rPr lang="en-US" b="0" i="0" dirty="0">
                <a:solidFill>
                  <a:srgbClr val="1D1C1D"/>
                </a:solidFill>
                <a:effectLst/>
                <a:latin typeface="Slack-Lato"/>
              </a:rPr>
              <a:t> named “</a:t>
            </a:r>
            <a:r>
              <a:rPr lang="en-US" dirty="0" err="1">
                <a:solidFill>
                  <a:srgbClr val="1D1C1D"/>
                </a:solidFill>
                <a:latin typeface="Slack-Lato"/>
              </a:rPr>
              <a:t>D</a:t>
            </a:r>
            <a:r>
              <a:rPr lang="en-US" b="0" i="0" dirty="0" err="1">
                <a:solidFill>
                  <a:srgbClr val="1D1C1D"/>
                </a:solidFill>
                <a:effectLst/>
                <a:latin typeface="Slack-Lato"/>
              </a:rPr>
              <a:t>atascience_db</a:t>
            </a:r>
            <a:r>
              <a:rPr lang="en-US" b="0" i="0" dirty="0">
                <a:solidFill>
                  <a:srgbClr val="1D1C1D"/>
                </a:solidFill>
                <a:effectLst/>
                <a:latin typeface="Slack-Lato"/>
              </a:rPr>
              <a:t>"</a:t>
            </a:r>
            <a:br>
              <a:rPr lang="en-US" dirty="0"/>
            </a:br>
            <a:r>
              <a:rPr lang="en-US" b="0" i="0" dirty="0">
                <a:solidFill>
                  <a:srgbClr val="1D1C1D"/>
                </a:solidFill>
                <a:effectLst/>
                <a:latin typeface="Slack-Lato"/>
              </a:rPr>
              <a:t>by running our code.</a:t>
            </a:r>
            <a:endParaRPr lang="en-US" dirty="0"/>
          </a:p>
        </p:txBody>
      </p:sp>
      <p:sp>
        <p:nvSpPr>
          <p:cNvPr id="5" name="Title 4">
            <a:extLst>
              <a:ext uri="{FF2B5EF4-FFF2-40B4-BE49-F238E27FC236}">
                <a16:creationId xmlns:a16="http://schemas.microsoft.com/office/drawing/2014/main" id="{59A67EC2-8F3D-A14C-AF72-8C7DD3DE7611}"/>
              </a:ext>
            </a:extLst>
          </p:cNvPr>
          <p:cNvSpPr txBox="1">
            <a:spLocks/>
          </p:cNvSpPr>
          <p:nvPr/>
        </p:nvSpPr>
        <p:spPr>
          <a:xfrm>
            <a:off x="2760949" y="745597"/>
            <a:ext cx="2297743" cy="58062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Load 1:</a:t>
            </a:r>
          </a:p>
        </p:txBody>
      </p:sp>
      <p:pic>
        <p:nvPicPr>
          <p:cNvPr id="8" name="Content Placeholder 7">
            <a:extLst>
              <a:ext uri="{FF2B5EF4-FFF2-40B4-BE49-F238E27FC236}">
                <a16:creationId xmlns:a16="http://schemas.microsoft.com/office/drawing/2014/main" id="{DDAAD2EC-8883-9E4C-8968-449F102E22CF}"/>
              </a:ext>
            </a:extLst>
          </p:cNvPr>
          <p:cNvPicPr>
            <a:picLocks noGrp="1" noChangeAspect="1"/>
          </p:cNvPicPr>
          <p:nvPr>
            <p:ph idx="1"/>
          </p:nvPr>
        </p:nvPicPr>
        <p:blipFill>
          <a:blip r:embed="rId2"/>
          <a:stretch>
            <a:fillRect/>
          </a:stretch>
        </p:blipFill>
        <p:spPr>
          <a:xfrm>
            <a:off x="563370" y="1993046"/>
            <a:ext cx="6692900" cy="2984500"/>
          </a:xfrm>
        </p:spPr>
      </p:pic>
    </p:spTree>
    <p:extLst>
      <p:ext uri="{BB962C8B-B14F-4D97-AF65-F5344CB8AC3E}">
        <p14:creationId xmlns:p14="http://schemas.microsoft.com/office/powerpoint/2010/main" val="162700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E48C885-51D5-4D21-A5F5-BCFD7EDFCC4F}"/>
              </a:ext>
            </a:extLst>
          </p:cNvPr>
          <p:cNvPicPr>
            <a:picLocks noGrp="1" noChangeAspect="1"/>
          </p:cNvPicPr>
          <p:nvPr>
            <p:ph idx="1"/>
          </p:nvPr>
        </p:nvPicPr>
        <p:blipFill>
          <a:blip r:embed="rId2"/>
          <a:stretch>
            <a:fillRect/>
          </a:stretch>
        </p:blipFill>
        <p:spPr>
          <a:xfrm>
            <a:off x="687153" y="1941518"/>
            <a:ext cx="6445334" cy="3679794"/>
          </a:xfrm>
        </p:spPr>
      </p:pic>
      <p:sp>
        <p:nvSpPr>
          <p:cNvPr id="4" name="Text Placeholder 3">
            <a:extLst>
              <a:ext uri="{FF2B5EF4-FFF2-40B4-BE49-F238E27FC236}">
                <a16:creationId xmlns:a16="http://schemas.microsoft.com/office/drawing/2014/main" id="{10D2C53C-CB31-4301-94A6-235EA5431315}"/>
              </a:ext>
            </a:extLst>
          </p:cNvPr>
          <p:cNvSpPr>
            <a:spLocks noGrp="1"/>
          </p:cNvSpPr>
          <p:nvPr>
            <p:ph type="body" sz="half" idx="2"/>
          </p:nvPr>
        </p:nvSpPr>
        <p:spPr>
          <a:xfrm>
            <a:off x="8458200" y="2316599"/>
            <a:ext cx="3161963" cy="2929631"/>
          </a:xfrm>
        </p:spPr>
        <p:txBody>
          <a:bodyPr/>
          <a:lstStyle/>
          <a:p>
            <a:r>
              <a:rPr lang="en-US" dirty="0">
                <a:solidFill>
                  <a:srgbClr val="1D1C1D"/>
                </a:solidFill>
                <a:latin typeface="Slack-Lato"/>
              </a:rPr>
              <a:t>T</a:t>
            </a:r>
            <a:r>
              <a:rPr lang="en-US" b="0" i="0" dirty="0">
                <a:solidFill>
                  <a:srgbClr val="1D1C1D"/>
                </a:solidFill>
                <a:effectLst/>
                <a:latin typeface="Slack-Lato"/>
              </a:rPr>
              <a:t>able "</a:t>
            </a:r>
            <a:r>
              <a:rPr lang="en-US" b="0" i="0" dirty="0" err="1">
                <a:solidFill>
                  <a:srgbClr val="1D1C1D"/>
                </a:solidFill>
                <a:effectLst/>
                <a:latin typeface="Slack-Lato"/>
              </a:rPr>
              <a:t>programs_by_state</a:t>
            </a:r>
            <a:r>
              <a:rPr lang="en-US" b="0" i="0" dirty="0">
                <a:solidFill>
                  <a:srgbClr val="1D1C1D"/>
                </a:solidFill>
                <a:effectLst/>
                <a:latin typeface="Slack-Lato"/>
              </a:rPr>
              <a:t>" will be created in </a:t>
            </a:r>
            <a:r>
              <a:rPr lang="en-US" b="0" i="0" dirty="0" err="1">
                <a:solidFill>
                  <a:srgbClr val="1D1C1D"/>
                </a:solidFill>
                <a:effectLst/>
                <a:latin typeface="Slack-Lato"/>
              </a:rPr>
              <a:t>postgres</a:t>
            </a:r>
            <a:r>
              <a:rPr lang="en-US" b="0" i="0" dirty="0">
                <a:solidFill>
                  <a:srgbClr val="1D1C1D"/>
                </a:solidFill>
                <a:effectLst/>
                <a:latin typeface="Slack-Lato"/>
              </a:rPr>
              <a:t> </a:t>
            </a:r>
            <a:r>
              <a:rPr lang="en-US" b="0" i="0" dirty="0" err="1">
                <a:solidFill>
                  <a:srgbClr val="1D1C1D"/>
                </a:solidFill>
                <a:effectLst/>
                <a:latin typeface="Slack-Lato"/>
              </a:rPr>
              <a:t>datascience_db</a:t>
            </a:r>
            <a:r>
              <a:rPr lang="en-US" b="0" i="0" dirty="0">
                <a:solidFill>
                  <a:srgbClr val="1D1C1D"/>
                </a:solidFill>
                <a:effectLst/>
                <a:latin typeface="Slack-Lato"/>
              </a:rPr>
              <a:t> that includes the data stored in our </a:t>
            </a:r>
            <a:r>
              <a:rPr lang="en-US" dirty="0">
                <a:solidFill>
                  <a:srgbClr val="1D1C1D"/>
                </a:solidFill>
                <a:latin typeface="Slack-Lato"/>
              </a:rPr>
              <a:t>Data frame</a:t>
            </a:r>
            <a:r>
              <a:rPr lang="en-US" b="0" i="0" dirty="0">
                <a:solidFill>
                  <a:srgbClr val="1D1C1D"/>
                </a:solidFill>
                <a:effectLst/>
                <a:latin typeface="Slack-Lato"/>
              </a:rPr>
              <a:t>.</a:t>
            </a:r>
            <a:endParaRPr lang="en-US" dirty="0"/>
          </a:p>
        </p:txBody>
      </p:sp>
      <p:sp>
        <p:nvSpPr>
          <p:cNvPr id="5" name="Title 4">
            <a:extLst>
              <a:ext uri="{FF2B5EF4-FFF2-40B4-BE49-F238E27FC236}">
                <a16:creationId xmlns:a16="http://schemas.microsoft.com/office/drawing/2014/main" id="{E0728954-7FB1-FE41-8554-3541A9CABD68}"/>
              </a:ext>
            </a:extLst>
          </p:cNvPr>
          <p:cNvSpPr txBox="1">
            <a:spLocks/>
          </p:cNvSpPr>
          <p:nvPr/>
        </p:nvSpPr>
        <p:spPr>
          <a:xfrm>
            <a:off x="2760949" y="745597"/>
            <a:ext cx="2297743" cy="58062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Load 2:</a:t>
            </a:r>
          </a:p>
        </p:txBody>
      </p:sp>
    </p:spTree>
    <p:extLst>
      <p:ext uri="{BB962C8B-B14F-4D97-AF65-F5344CB8AC3E}">
        <p14:creationId xmlns:p14="http://schemas.microsoft.com/office/powerpoint/2010/main" val="323347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E6D4-4427-A94C-867D-5E4950432AFD}"/>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90F8C3F2-BD13-EF42-B27C-7FCC07F4BF28}"/>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b="1" dirty="0"/>
              <a:t>What could this data be used for in the future?:</a:t>
            </a:r>
            <a:r>
              <a:rPr lang="en-US" dirty="0"/>
              <a:t> Seeing what programs are available at a glance and what schools have what types of programs.</a:t>
            </a:r>
          </a:p>
          <a:p>
            <a:r>
              <a:rPr lang="en-US" b="1" dirty="0"/>
              <a:t>How often should we pull the data?:</a:t>
            </a:r>
            <a:r>
              <a:rPr lang="en-US" dirty="0"/>
              <a:t> Because this is data that most likely wouldn’t change often, we could have it pulled every 3 months to see if classes have changed or if new classes have been added.</a:t>
            </a:r>
          </a:p>
          <a:p>
            <a:r>
              <a:rPr lang="en-US" b="1" dirty="0"/>
              <a:t>What can be examined of the data over time?:</a:t>
            </a:r>
            <a:r>
              <a:rPr lang="en-US" dirty="0"/>
              <a:t> Over time we can see if the average wage has changed for the different masters programs based on location. We can also determine if projected job change will increase or decrease for each program over time.</a:t>
            </a:r>
          </a:p>
          <a:p>
            <a:r>
              <a:rPr lang="en-US" b="1" dirty="0"/>
              <a:t>Who would benefit from seeing a breakdown of the data?:</a:t>
            </a:r>
            <a:r>
              <a:rPr lang="en-US" dirty="0"/>
              <a:t> This could be a great breakdown for students looking to decide what masters programs to get in to. This could also benefit anyone in the academic field to see if what they are teaching has real life applications.</a:t>
            </a:r>
          </a:p>
          <a:p>
            <a:pPr marL="0" indent="0">
              <a:buNone/>
            </a:pPr>
            <a:endParaRPr lang="en-US" dirty="0"/>
          </a:p>
        </p:txBody>
      </p:sp>
    </p:spTree>
    <p:extLst>
      <p:ext uri="{BB962C8B-B14F-4D97-AF65-F5344CB8AC3E}">
        <p14:creationId xmlns:p14="http://schemas.microsoft.com/office/powerpoint/2010/main" val="316483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9416CB-766E-458F-8600-04CB1434E781}"/>
              </a:ext>
            </a:extLst>
          </p:cNvPr>
          <p:cNvPicPr>
            <a:picLocks noGrp="1" noChangeAspect="1"/>
          </p:cNvPicPr>
          <p:nvPr>
            <p:ph idx="1"/>
          </p:nvPr>
        </p:nvPicPr>
        <p:blipFill>
          <a:blip r:embed="rId2"/>
          <a:stretch>
            <a:fillRect/>
          </a:stretch>
        </p:blipFill>
        <p:spPr>
          <a:xfrm>
            <a:off x="3302493" y="585925"/>
            <a:ext cx="5146090" cy="5734975"/>
          </a:xfrm>
        </p:spPr>
      </p:pic>
    </p:spTree>
    <p:extLst>
      <p:ext uri="{BB962C8B-B14F-4D97-AF65-F5344CB8AC3E}">
        <p14:creationId xmlns:p14="http://schemas.microsoft.com/office/powerpoint/2010/main" val="280079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541B-6661-46C8-B1F3-EB71D3E4C01B}"/>
              </a:ext>
            </a:extLst>
          </p:cNvPr>
          <p:cNvSpPr>
            <a:spLocks noGrp="1"/>
          </p:cNvSpPr>
          <p:nvPr>
            <p:ph type="ctrTitle"/>
          </p:nvPr>
        </p:nvSpPr>
        <p:spPr>
          <a:xfrm>
            <a:off x="1629103" y="2244830"/>
            <a:ext cx="8933796" cy="871232"/>
          </a:xfrm>
        </p:spPr>
        <p:txBody>
          <a:bodyPr>
            <a:normAutofit fontScale="90000"/>
          </a:bodyPr>
          <a:lstStyle/>
          <a:p>
            <a:r>
              <a:rPr lang="en-US" dirty="0"/>
              <a:t>Introduction </a:t>
            </a:r>
          </a:p>
        </p:txBody>
      </p:sp>
      <p:sp>
        <p:nvSpPr>
          <p:cNvPr id="3" name="Subtitle 2">
            <a:extLst>
              <a:ext uri="{FF2B5EF4-FFF2-40B4-BE49-F238E27FC236}">
                <a16:creationId xmlns:a16="http://schemas.microsoft.com/office/drawing/2014/main" id="{B97BE70C-C91A-4127-A89D-F95AF3CE8268}"/>
              </a:ext>
            </a:extLst>
          </p:cNvPr>
          <p:cNvSpPr>
            <a:spLocks noGrp="1"/>
          </p:cNvSpPr>
          <p:nvPr>
            <p:ph type="subTitle" idx="1"/>
          </p:nvPr>
        </p:nvSpPr>
        <p:spPr>
          <a:xfrm>
            <a:off x="1629101" y="3355760"/>
            <a:ext cx="8936846" cy="1783504"/>
          </a:xfrm>
        </p:spPr>
        <p:txBody>
          <a:bodyPr/>
          <a:lstStyle/>
          <a:p>
            <a:r>
              <a:rPr lang="en-US" b="0" i="0" dirty="0">
                <a:solidFill>
                  <a:srgbClr val="1D1C1D"/>
                </a:solidFill>
                <a:effectLst/>
                <a:latin typeface="Slack-Lato"/>
              </a:rPr>
              <a:t>Our website was </a:t>
            </a:r>
            <a:r>
              <a:rPr lang="en-US" b="0" i="0" u="none" strike="noStrike" dirty="0">
                <a:effectLst/>
                <a:latin typeface="Slack-Lato"/>
                <a:hlinkClick r:id="rId2"/>
              </a:rPr>
              <a:t>mastersofdatascience.org</a:t>
            </a:r>
            <a:r>
              <a:rPr lang="en-US" b="0" i="0" dirty="0">
                <a:solidFill>
                  <a:srgbClr val="1D1C1D"/>
                </a:solidFill>
                <a:effectLst/>
                <a:latin typeface="Slack-Lato"/>
              </a:rPr>
              <a:t>. This website includes information about data science programs from across the nation as well as career advice for many data-related fields. Our focus was on breaking down the state data (i.e. the amount of different programs in each state). We will explain our ETL process/methods and the possible uses of the stored data.</a:t>
            </a:r>
            <a:endParaRPr lang="en-US" dirty="0"/>
          </a:p>
        </p:txBody>
      </p:sp>
    </p:spTree>
    <p:extLst>
      <p:ext uri="{BB962C8B-B14F-4D97-AF65-F5344CB8AC3E}">
        <p14:creationId xmlns:p14="http://schemas.microsoft.com/office/powerpoint/2010/main" val="288820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9748-090B-4359-B980-14C2BB0A2E64}"/>
              </a:ext>
            </a:extLst>
          </p:cNvPr>
          <p:cNvSpPr>
            <a:spLocks noGrp="1"/>
          </p:cNvSpPr>
          <p:nvPr>
            <p:ph type="title"/>
          </p:nvPr>
        </p:nvSpPr>
        <p:spPr>
          <a:xfrm>
            <a:off x="1066799" y="776798"/>
            <a:ext cx="10058400" cy="1047565"/>
          </a:xfrm>
        </p:spPr>
        <p:txBody>
          <a:bodyPr>
            <a:normAutofit/>
          </a:bodyPr>
          <a:lstStyle/>
          <a:p>
            <a:r>
              <a:rPr lang="en-US" sz="4000" dirty="0">
                <a:solidFill>
                  <a:schemeClr val="tx1"/>
                </a:solidFill>
              </a:rPr>
              <a:t>              What To Cover Today</a:t>
            </a:r>
            <a:endParaRPr lang="en-US" dirty="0">
              <a:solidFill>
                <a:schemeClr val="tx1"/>
              </a:solidFill>
            </a:endParaRPr>
          </a:p>
        </p:txBody>
      </p:sp>
      <p:pic>
        <p:nvPicPr>
          <p:cNvPr id="5" name="Content Placeholder 4">
            <a:extLst>
              <a:ext uri="{FF2B5EF4-FFF2-40B4-BE49-F238E27FC236}">
                <a16:creationId xmlns:a16="http://schemas.microsoft.com/office/drawing/2014/main" id="{451F6A2F-D189-402D-B49F-F5BAFB3C23A6}"/>
              </a:ext>
            </a:extLst>
          </p:cNvPr>
          <p:cNvPicPr>
            <a:picLocks noGrp="1" noChangeAspect="1"/>
          </p:cNvPicPr>
          <p:nvPr>
            <p:ph idx="1"/>
          </p:nvPr>
        </p:nvPicPr>
        <p:blipFill rotWithShape="1">
          <a:blip r:embed="rId2"/>
          <a:srcRect r="-265" b="12042"/>
          <a:stretch/>
        </p:blipFill>
        <p:spPr>
          <a:xfrm>
            <a:off x="2020335" y="1824363"/>
            <a:ext cx="8151327" cy="3907364"/>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1736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0C86-3111-4BB3-B73E-7FFDE94B6E37}"/>
              </a:ext>
            </a:extLst>
          </p:cNvPr>
          <p:cNvSpPr>
            <a:spLocks noGrp="1"/>
          </p:cNvSpPr>
          <p:nvPr>
            <p:ph type="title"/>
          </p:nvPr>
        </p:nvSpPr>
        <p:spPr>
          <a:xfrm>
            <a:off x="1066799" y="995599"/>
            <a:ext cx="10058400" cy="488271"/>
          </a:xfrm>
        </p:spPr>
        <p:txBody>
          <a:bodyPr>
            <a:normAutofit fontScale="90000"/>
          </a:bodyPr>
          <a:lstStyle/>
          <a:p>
            <a:pPr algn="ctr"/>
            <a:r>
              <a:rPr lang="en-US" dirty="0">
                <a:solidFill>
                  <a:schemeClr val="tx1"/>
                </a:solidFill>
              </a:rPr>
              <a:t>Data Extract</a:t>
            </a:r>
          </a:p>
        </p:txBody>
      </p:sp>
      <p:pic>
        <p:nvPicPr>
          <p:cNvPr id="11" name="Picture 10">
            <a:extLst>
              <a:ext uri="{FF2B5EF4-FFF2-40B4-BE49-F238E27FC236}">
                <a16:creationId xmlns:a16="http://schemas.microsoft.com/office/drawing/2014/main" id="{196E817E-6156-45FE-B4CF-C6EDD64E5D66}"/>
              </a:ext>
            </a:extLst>
          </p:cNvPr>
          <p:cNvPicPr>
            <a:picLocks noChangeAspect="1"/>
          </p:cNvPicPr>
          <p:nvPr/>
        </p:nvPicPr>
        <p:blipFill>
          <a:blip r:embed="rId2"/>
          <a:stretch>
            <a:fillRect/>
          </a:stretch>
        </p:blipFill>
        <p:spPr>
          <a:xfrm>
            <a:off x="1853720" y="2060269"/>
            <a:ext cx="8484559" cy="3827575"/>
          </a:xfrm>
          <a:prstGeom prst="rect">
            <a:avLst/>
          </a:prstGeom>
          <a:ln w="28575"/>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1895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6ED22A-FC91-45A9-B526-2C05BEF52256}"/>
              </a:ext>
            </a:extLst>
          </p:cNvPr>
          <p:cNvPicPr>
            <a:picLocks noGrp="1" noChangeAspect="1"/>
          </p:cNvPicPr>
          <p:nvPr>
            <p:ph idx="1"/>
          </p:nvPr>
        </p:nvPicPr>
        <p:blipFill rotWithShape="1">
          <a:blip r:embed="rId2"/>
          <a:srcRect t="12768" r="2202"/>
          <a:stretch/>
        </p:blipFill>
        <p:spPr>
          <a:xfrm>
            <a:off x="618404" y="2248310"/>
            <a:ext cx="6736963" cy="2216934"/>
          </a:xfrm>
          <a:ln>
            <a:noFill/>
          </a:ln>
        </p:spPr>
        <p:style>
          <a:lnRef idx="1">
            <a:schemeClr val="accent5"/>
          </a:lnRef>
          <a:fillRef idx="2">
            <a:schemeClr val="accent5"/>
          </a:fillRef>
          <a:effectRef idx="1">
            <a:schemeClr val="accent5"/>
          </a:effectRef>
          <a:fontRef idx="minor">
            <a:schemeClr val="dk1"/>
          </a:fontRef>
        </p:style>
      </p:pic>
      <p:sp>
        <p:nvSpPr>
          <p:cNvPr id="4" name="Text Placeholder 3">
            <a:extLst>
              <a:ext uri="{FF2B5EF4-FFF2-40B4-BE49-F238E27FC236}">
                <a16:creationId xmlns:a16="http://schemas.microsoft.com/office/drawing/2014/main" id="{96CFB817-A307-43AC-91E3-8AB751374FC1}"/>
              </a:ext>
            </a:extLst>
          </p:cNvPr>
          <p:cNvSpPr>
            <a:spLocks noGrp="1"/>
          </p:cNvSpPr>
          <p:nvPr>
            <p:ph type="body" sz="half" idx="2"/>
          </p:nvPr>
        </p:nvSpPr>
        <p:spPr>
          <a:xfrm>
            <a:off x="8439503" y="1890132"/>
            <a:ext cx="3161963" cy="2933290"/>
          </a:xfrm>
        </p:spPr>
        <p:txBody>
          <a:bodyPr/>
          <a:lstStyle/>
          <a:p>
            <a:r>
              <a:rPr lang="en-US" dirty="0"/>
              <a:t>Using the requests module, we can call the page URL and store the HTML. Once we have the HTML, we can parse it to create a </a:t>
            </a:r>
            <a:r>
              <a:rPr lang="en-US" dirty="0" err="1">
                <a:solidFill>
                  <a:schemeClr val="accent2">
                    <a:lumMod val="75000"/>
                  </a:schemeClr>
                </a:solidFill>
              </a:rPr>
              <a:t>BeautifulSoup</a:t>
            </a:r>
            <a:r>
              <a:rPr lang="en-US" dirty="0"/>
              <a:t> object.</a:t>
            </a:r>
          </a:p>
        </p:txBody>
      </p:sp>
      <p:sp>
        <p:nvSpPr>
          <p:cNvPr id="5" name="Title 4">
            <a:extLst>
              <a:ext uri="{FF2B5EF4-FFF2-40B4-BE49-F238E27FC236}">
                <a16:creationId xmlns:a16="http://schemas.microsoft.com/office/drawing/2014/main" id="{57FA8A7A-E332-D046-8294-EB5B0048B67E}"/>
              </a:ext>
            </a:extLst>
          </p:cNvPr>
          <p:cNvSpPr>
            <a:spLocks noGrp="1"/>
          </p:cNvSpPr>
          <p:nvPr>
            <p:ph type="title"/>
          </p:nvPr>
        </p:nvSpPr>
        <p:spPr>
          <a:xfrm>
            <a:off x="2838013" y="713677"/>
            <a:ext cx="2297743" cy="580629"/>
          </a:xfrm>
        </p:spPr>
        <p:style>
          <a:lnRef idx="2">
            <a:schemeClr val="accent5"/>
          </a:lnRef>
          <a:fillRef idx="1">
            <a:schemeClr val="lt1"/>
          </a:fillRef>
          <a:effectRef idx="0">
            <a:schemeClr val="accent5"/>
          </a:effectRef>
          <a:fontRef idx="minor">
            <a:schemeClr val="dk1"/>
          </a:fontRef>
        </p:style>
        <p:txBody>
          <a:bodyPr/>
          <a:lstStyle/>
          <a:p>
            <a:r>
              <a:rPr lang="en-US" dirty="0"/>
              <a:t>Extract 1:</a:t>
            </a:r>
          </a:p>
        </p:txBody>
      </p:sp>
    </p:spTree>
    <p:extLst>
      <p:ext uri="{BB962C8B-B14F-4D97-AF65-F5344CB8AC3E}">
        <p14:creationId xmlns:p14="http://schemas.microsoft.com/office/powerpoint/2010/main" val="276390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647DA9-EBAF-4114-8A7B-225D08507441}"/>
              </a:ext>
            </a:extLst>
          </p:cNvPr>
          <p:cNvPicPr>
            <a:picLocks noGrp="1" noChangeAspect="1"/>
          </p:cNvPicPr>
          <p:nvPr>
            <p:ph idx="1"/>
          </p:nvPr>
        </p:nvPicPr>
        <p:blipFill>
          <a:blip r:embed="rId3"/>
          <a:stretch>
            <a:fillRect/>
          </a:stretch>
        </p:blipFill>
        <p:spPr>
          <a:xfrm>
            <a:off x="1338146" y="1817074"/>
            <a:ext cx="4964930" cy="4587895"/>
          </a:xfrm>
        </p:spPr>
      </p:pic>
      <p:sp>
        <p:nvSpPr>
          <p:cNvPr id="4" name="Text Placeholder 3">
            <a:extLst>
              <a:ext uri="{FF2B5EF4-FFF2-40B4-BE49-F238E27FC236}">
                <a16:creationId xmlns:a16="http://schemas.microsoft.com/office/drawing/2014/main" id="{04B4E4B1-5AC0-46B7-A533-8B5399D54057}"/>
              </a:ext>
            </a:extLst>
          </p:cNvPr>
          <p:cNvSpPr>
            <a:spLocks noGrp="1"/>
          </p:cNvSpPr>
          <p:nvPr>
            <p:ph type="body" sz="half" idx="2"/>
          </p:nvPr>
        </p:nvSpPr>
        <p:spPr>
          <a:xfrm>
            <a:off x="8503171" y="1817074"/>
            <a:ext cx="3161963" cy="4557252"/>
          </a:xfrm>
        </p:spPr>
        <p:txBody>
          <a:bodyPr>
            <a:normAutofit fontScale="92500"/>
          </a:bodyPr>
          <a:lstStyle/>
          <a:p>
            <a:r>
              <a:rPr lang="en-US" dirty="0"/>
              <a:t>After inspecting the site, we found that all of the states' "cards" were individual </a:t>
            </a:r>
            <a:r>
              <a:rPr lang="en-US" dirty="0" err="1"/>
              <a:t>divs</a:t>
            </a:r>
            <a:r>
              <a:rPr lang="en-US" dirty="0"/>
              <a:t> with the class of col-md-6. This Bootstrap class can be fairly common so to ensure that we captured only the states, we iterated through the list only printing the first line of text. If there were any entries that were not a state, then we would have needed to refine the code. Thankfully, we only captured state data.</a:t>
            </a:r>
          </a:p>
        </p:txBody>
      </p:sp>
      <p:sp>
        <p:nvSpPr>
          <p:cNvPr id="7" name="Title 4">
            <a:extLst>
              <a:ext uri="{FF2B5EF4-FFF2-40B4-BE49-F238E27FC236}">
                <a16:creationId xmlns:a16="http://schemas.microsoft.com/office/drawing/2014/main" id="{9C48750C-B2F6-7840-9862-0F48DE18B7A4}"/>
              </a:ext>
            </a:extLst>
          </p:cNvPr>
          <p:cNvSpPr txBox="1">
            <a:spLocks/>
          </p:cNvSpPr>
          <p:nvPr/>
        </p:nvSpPr>
        <p:spPr>
          <a:xfrm>
            <a:off x="2671739" y="607392"/>
            <a:ext cx="2297743" cy="58062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Extract 2:</a:t>
            </a:r>
          </a:p>
        </p:txBody>
      </p:sp>
    </p:spTree>
    <p:extLst>
      <p:ext uri="{BB962C8B-B14F-4D97-AF65-F5344CB8AC3E}">
        <p14:creationId xmlns:p14="http://schemas.microsoft.com/office/powerpoint/2010/main" val="200572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501F0B-9E5D-4242-8504-8F624A998457}"/>
              </a:ext>
            </a:extLst>
          </p:cNvPr>
          <p:cNvSpPr>
            <a:spLocks noGrp="1"/>
          </p:cNvSpPr>
          <p:nvPr>
            <p:ph type="body" sz="half" idx="2"/>
          </p:nvPr>
        </p:nvSpPr>
        <p:spPr>
          <a:xfrm>
            <a:off x="8548141" y="1288026"/>
            <a:ext cx="3161963" cy="4857135"/>
          </a:xfrm>
        </p:spPr>
        <p:txBody>
          <a:bodyPr>
            <a:normAutofit fontScale="70000" lnSpcReduction="20000"/>
          </a:bodyPr>
          <a:lstStyle/>
          <a:p>
            <a:r>
              <a:rPr lang="en-US" dirty="0"/>
              <a:t>With each state card saved in a list, we iterated through and parsed out each data field we wanted to collect:</a:t>
            </a:r>
          </a:p>
          <a:p>
            <a:pPr marL="400050" indent="-400050">
              <a:buFont typeface="+mj-lt"/>
              <a:buAutoNum type="romanLcPeriod"/>
            </a:pPr>
            <a:r>
              <a:rPr lang="en-US" dirty="0"/>
              <a:t> of Schools</a:t>
            </a:r>
          </a:p>
          <a:p>
            <a:pPr marL="400050" indent="-400050">
              <a:buFont typeface="+mj-lt"/>
              <a:buAutoNum type="romanLcPeriod"/>
            </a:pPr>
            <a:r>
              <a:rPr lang="en-US" dirty="0"/>
              <a:t>of Programs in Business Analytics</a:t>
            </a:r>
          </a:p>
          <a:p>
            <a:pPr marL="400050" indent="-400050">
              <a:buFont typeface="+mj-lt"/>
              <a:buAutoNum type="romanLcPeriod"/>
            </a:pPr>
            <a:r>
              <a:rPr lang="en-US" dirty="0"/>
              <a:t>of Programs in Computer Science</a:t>
            </a:r>
          </a:p>
          <a:p>
            <a:pPr marL="400050" indent="-400050">
              <a:buFont typeface="+mj-lt"/>
              <a:buAutoNum type="romanLcPeriod"/>
            </a:pPr>
            <a:r>
              <a:rPr lang="en-US" dirty="0"/>
              <a:t> of Programs in Geospatial Science</a:t>
            </a:r>
          </a:p>
          <a:p>
            <a:pPr marL="400050" indent="-400050">
              <a:buFont typeface="+mj-lt"/>
              <a:buAutoNum type="romanLcPeriod"/>
            </a:pPr>
            <a:r>
              <a:rPr lang="en-US" dirty="0"/>
              <a:t>of Programs in Health Informatics</a:t>
            </a:r>
          </a:p>
          <a:p>
            <a:pPr marL="400050" indent="-400050">
              <a:buFont typeface="+mj-lt"/>
              <a:buAutoNum type="romanLcPeriod"/>
            </a:pPr>
            <a:r>
              <a:rPr lang="en-US" dirty="0"/>
              <a:t>of Certificates</a:t>
            </a:r>
          </a:p>
          <a:p>
            <a:pPr marL="400050" indent="-400050">
              <a:buFont typeface="+mj-lt"/>
              <a:buAutoNum type="romanLcPeriod"/>
            </a:pPr>
            <a:r>
              <a:rPr lang="en-US" dirty="0"/>
              <a:t> of Doctorates</a:t>
            </a:r>
          </a:p>
          <a:p>
            <a:r>
              <a:rPr lang="en-US" dirty="0"/>
              <a:t>*Annual Mean Wage</a:t>
            </a:r>
          </a:p>
          <a:p>
            <a:endParaRPr lang="en-US" dirty="0"/>
          </a:p>
          <a:p>
            <a:r>
              <a:rPr lang="en-US" dirty="0"/>
              <a:t>Each of these values were then saved to a dictionary and appended to a list for ease of converting to a </a:t>
            </a:r>
            <a:r>
              <a:rPr lang="en-US" dirty="0">
                <a:solidFill>
                  <a:schemeClr val="accent2">
                    <a:lumMod val="75000"/>
                  </a:schemeClr>
                </a:solidFill>
              </a:rPr>
              <a:t>Pandas </a:t>
            </a:r>
            <a:r>
              <a:rPr lang="en-US" dirty="0" err="1">
                <a:solidFill>
                  <a:schemeClr val="accent2">
                    <a:lumMod val="75000"/>
                  </a:schemeClr>
                </a:solidFill>
              </a:rPr>
              <a:t>Dataframe</a:t>
            </a:r>
            <a:r>
              <a:rPr lang="en-US" dirty="0"/>
              <a:t>.</a:t>
            </a:r>
          </a:p>
        </p:txBody>
      </p:sp>
      <p:pic>
        <p:nvPicPr>
          <p:cNvPr id="10" name="Content Placeholder 9">
            <a:extLst>
              <a:ext uri="{FF2B5EF4-FFF2-40B4-BE49-F238E27FC236}">
                <a16:creationId xmlns:a16="http://schemas.microsoft.com/office/drawing/2014/main" id="{ADB5D375-4551-432A-8B8F-A5F2A8584B2E}"/>
              </a:ext>
            </a:extLst>
          </p:cNvPr>
          <p:cNvPicPr>
            <a:picLocks noGrp="1" noChangeAspect="1"/>
          </p:cNvPicPr>
          <p:nvPr>
            <p:ph idx="1"/>
          </p:nvPr>
        </p:nvPicPr>
        <p:blipFill>
          <a:blip r:embed="rId2"/>
          <a:stretch>
            <a:fillRect/>
          </a:stretch>
        </p:blipFill>
        <p:spPr>
          <a:xfrm>
            <a:off x="1017390" y="1535835"/>
            <a:ext cx="5606439" cy="4920721"/>
          </a:xfrm>
        </p:spPr>
      </p:pic>
      <p:sp>
        <p:nvSpPr>
          <p:cNvPr id="5" name="Title 4">
            <a:extLst>
              <a:ext uri="{FF2B5EF4-FFF2-40B4-BE49-F238E27FC236}">
                <a16:creationId xmlns:a16="http://schemas.microsoft.com/office/drawing/2014/main" id="{DA110156-7CC5-3343-8EC0-1AFCCEFA5F97}"/>
              </a:ext>
            </a:extLst>
          </p:cNvPr>
          <p:cNvSpPr txBox="1">
            <a:spLocks/>
          </p:cNvSpPr>
          <p:nvPr/>
        </p:nvSpPr>
        <p:spPr>
          <a:xfrm>
            <a:off x="2760949" y="707397"/>
            <a:ext cx="2297743" cy="58062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Extract 3:</a:t>
            </a:r>
          </a:p>
        </p:txBody>
      </p:sp>
    </p:spTree>
    <p:extLst>
      <p:ext uri="{BB962C8B-B14F-4D97-AF65-F5344CB8AC3E}">
        <p14:creationId xmlns:p14="http://schemas.microsoft.com/office/powerpoint/2010/main" val="287899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25E6-5FB5-4CEA-8A0A-01067BB6C050}"/>
              </a:ext>
            </a:extLst>
          </p:cNvPr>
          <p:cNvSpPr>
            <a:spLocks noGrp="1"/>
          </p:cNvSpPr>
          <p:nvPr>
            <p:ph type="title"/>
          </p:nvPr>
        </p:nvSpPr>
        <p:spPr>
          <a:xfrm>
            <a:off x="1066800" y="954828"/>
            <a:ext cx="10058400" cy="342827"/>
          </a:xfrm>
        </p:spPr>
        <p:txBody>
          <a:bodyPr>
            <a:normAutofit fontScale="90000"/>
          </a:bodyPr>
          <a:lstStyle/>
          <a:p>
            <a:pPr algn="ctr"/>
            <a:r>
              <a:rPr lang="en-US" dirty="0"/>
              <a:t>Data Transform</a:t>
            </a:r>
          </a:p>
        </p:txBody>
      </p:sp>
      <p:pic>
        <p:nvPicPr>
          <p:cNvPr id="13" name="Content Placeholder 12">
            <a:extLst>
              <a:ext uri="{FF2B5EF4-FFF2-40B4-BE49-F238E27FC236}">
                <a16:creationId xmlns:a16="http://schemas.microsoft.com/office/drawing/2014/main" id="{EEBCA6CA-9E88-4FAE-BAED-5E89072282D3}"/>
              </a:ext>
            </a:extLst>
          </p:cNvPr>
          <p:cNvPicPr>
            <a:picLocks noGrp="1" noChangeAspect="1"/>
          </p:cNvPicPr>
          <p:nvPr>
            <p:ph idx="1"/>
          </p:nvPr>
        </p:nvPicPr>
        <p:blipFill>
          <a:blip r:embed="rId2"/>
          <a:stretch>
            <a:fillRect/>
          </a:stretch>
        </p:blipFill>
        <p:spPr>
          <a:xfrm>
            <a:off x="1901342" y="2129882"/>
            <a:ext cx="8389316" cy="3274020"/>
          </a:xfrm>
          <a:ln w="28575">
            <a:solidFill>
              <a:schemeClr val="bg1"/>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301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F7372D-A650-4040-A683-E80F1B63035D}"/>
              </a:ext>
            </a:extLst>
          </p:cNvPr>
          <p:cNvSpPr>
            <a:spLocks noGrp="1"/>
          </p:cNvSpPr>
          <p:nvPr>
            <p:ph type="body" sz="half" idx="2"/>
          </p:nvPr>
        </p:nvSpPr>
        <p:spPr>
          <a:xfrm>
            <a:off x="8458200" y="939085"/>
            <a:ext cx="3161963" cy="4942918"/>
          </a:xfrm>
        </p:spPr>
        <p:txBody>
          <a:bodyPr/>
          <a:lstStyle/>
          <a:p>
            <a:endParaRPr lang="en-US" dirty="0"/>
          </a:p>
          <a:p>
            <a:r>
              <a:rPr lang="en-US" dirty="0"/>
              <a:t>The initial transform is converting the entire dictionary created in the extract portion, into a pandas </a:t>
            </a:r>
            <a:r>
              <a:rPr lang="en-US" dirty="0" err="1"/>
              <a:t>Dataframe</a:t>
            </a:r>
            <a:r>
              <a:rPr lang="en-US" dirty="0"/>
              <a:t>. This was done by using a .</a:t>
            </a:r>
            <a:r>
              <a:rPr lang="en-US" dirty="0" err="1"/>
              <a:t>from_dict</a:t>
            </a:r>
            <a:r>
              <a:rPr lang="en-US" dirty="0"/>
              <a:t> function and identifying the dictionary to pull from. Then setting the index to the "State" column</a:t>
            </a:r>
          </a:p>
          <a:p>
            <a:r>
              <a:rPr lang="en-US" dirty="0"/>
              <a:t> </a:t>
            </a:r>
          </a:p>
        </p:txBody>
      </p:sp>
      <p:pic>
        <p:nvPicPr>
          <p:cNvPr id="14" name="Content Placeholder 13">
            <a:extLst>
              <a:ext uri="{FF2B5EF4-FFF2-40B4-BE49-F238E27FC236}">
                <a16:creationId xmlns:a16="http://schemas.microsoft.com/office/drawing/2014/main" id="{7F4A44DF-CF40-4939-AAA2-9914282A71D0}"/>
              </a:ext>
            </a:extLst>
          </p:cNvPr>
          <p:cNvPicPr>
            <a:picLocks noGrp="1" noChangeAspect="1"/>
          </p:cNvPicPr>
          <p:nvPr>
            <p:ph idx="1"/>
          </p:nvPr>
        </p:nvPicPr>
        <p:blipFill>
          <a:blip r:embed="rId2"/>
          <a:stretch>
            <a:fillRect/>
          </a:stretch>
        </p:blipFill>
        <p:spPr>
          <a:xfrm>
            <a:off x="175842" y="1994257"/>
            <a:ext cx="7467956" cy="2832575"/>
          </a:xfrm>
        </p:spPr>
      </p:pic>
      <p:sp>
        <p:nvSpPr>
          <p:cNvPr id="5" name="Title 4">
            <a:extLst>
              <a:ext uri="{FF2B5EF4-FFF2-40B4-BE49-F238E27FC236}">
                <a16:creationId xmlns:a16="http://schemas.microsoft.com/office/drawing/2014/main" id="{FE54C185-D69A-184F-9485-38A75AC2DF3C}"/>
              </a:ext>
            </a:extLst>
          </p:cNvPr>
          <p:cNvSpPr txBox="1">
            <a:spLocks/>
          </p:cNvSpPr>
          <p:nvPr/>
        </p:nvSpPr>
        <p:spPr>
          <a:xfrm>
            <a:off x="2760949" y="745597"/>
            <a:ext cx="2297743" cy="580629"/>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fontScale="85000" lnSpcReduction="10000"/>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Transform 1:</a:t>
            </a:r>
          </a:p>
        </p:txBody>
      </p:sp>
    </p:spTree>
    <p:extLst>
      <p:ext uri="{BB962C8B-B14F-4D97-AF65-F5344CB8AC3E}">
        <p14:creationId xmlns:p14="http://schemas.microsoft.com/office/powerpoint/2010/main" val="2060313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{D7D6D4D6-668F-4F80-9AE1-869464D7281B}tf78438558_win32</Template>
  <TotalTime>1422</TotalTime>
  <Words>719</Words>
  <Application>Microsoft Macintosh PowerPoint</Application>
  <PresentationFormat>Widescreen</PresentationFormat>
  <Paragraphs>47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Bodoni MT Black</vt:lpstr>
      <vt:lpstr>Calibri</vt:lpstr>
      <vt:lpstr>Century Gothic</vt:lpstr>
      <vt:lpstr>Garamond</vt:lpstr>
      <vt:lpstr>Slack-Lato</vt:lpstr>
      <vt:lpstr>SavonVTI</vt:lpstr>
      <vt:lpstr>masters of data</vt:lpstr>
      <vt:lpstr>Introduction </vt:lpstr>
      <vt:lpstr>              What To Cover Today</vt:lpstr>
      <vt:lpstr>Data Extract</vt:lpstr>
      <vt:lpstr>Extract 1:</vt:lpstr>
      <vt:lpstr>PowerPoint Presentation</vt:lpstr>
      <vt:lpstr>PowerPoint Presentation</vt:lpstr>
      <vt:lpstr>Data Transform</vt:lpstr>
      <vt:lpstr>PowerPoint Presentation</vt:lpstr>
      <vt:lpstr>PowerPoint Presentation</vt:lpstr>
      <vt:lpstr>PowerPoint Presentation</vt:lpstr>
      <vt:lpstr>Data Load</vt:lpstr>
      <vt:lpstr>PowerPoint Presentation</vt:lpstr>
      <vt:lpstr>PowerPoint Presentation</vt:lpstr>
      <vt:lpstr>Key Takeaways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of data science</dc:title>
  <dc:creator>Mema</dc:creator>
  <cp:lastModifiedBy>Romi Sinnigen</cp:lastModifiedBy>
  <cp:revision>29</cp:revision>
  <dcterms:created xsi:type="dcterms:W3CDTF">2021-02-23T02:51:15Z</dcterms:created>
  <dcterms:modified xsi:type="dcterms:W3CDTF">2021-02-24T02:57:23Z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