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70" r:id="rId6"/>
    <p:sldId id="276" r:id="rId7"/>
    <p:sldId id="281" r:id="rId8"/>
    <p:sldId id="278" r:id="rId9"/>
    <p:sldId id="265" r:id="rId10"/>
    <p:sldId id="266" r:id="rId11"/>
    <p:sldId id="267" r:id="rId12"/>
    <p:sldId id="280" r:id="rId13"/>
    <p:sldId id="268" r:id="rId14"/>
    <p:sldId id="269" r:id="rId15"/>
    <p:sldId id="271" r:id="rId16"/>
    <p:sldId id="282" r:id="rId17"/>
    <p:sldId id="273" r:id="rId18"/>
    <p:sldId id="274"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ma" initials="M" lastIdx="3" clrIdx="0">
    <p:extLst>
      <p:ext uri="{19B8F6BF-5375-455C-9EA6-DF929625EA0E}">
        <p15:presenceInfo xmlns:p15="http://schemas.microsoft.com/office/powerpoint/2012/main" userId="Mem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C6D6"/>
    <a:srgbClr val="FCF7F1"/>
    <a:srgbClr val="344529"/>
    <a:srgbClr val="2B3922"/>
    <a:srgbClr val="2E3722"/>
    <a:srgbClr val="B8D233"/>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4" autoAdjust="0"/>
    <p:restoredTop sz="94619" autoAdjust="0"/>
  </p:normalViewPr>
  <p:slideViewPr>
    <p:cSldViewPr snapToGrid="0">
      <p:cViewPr>
        <p:scale>
          <a:sx n="86" d="100"/>
          <a:sy n="86" d="100"/>
        </p:scale>
        <p:origin x="4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2/22/2021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2/22/2021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2/22/2021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2/22/2021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2/22/2021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mastersofdatascience.org/"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9"/>
            <a:ext cx="4775075" cy="1313278"/>
          </a:xfrm>
        </p:spPr>
        <p:txBody>
          <a:bodyPr>
            <a:normAutofit/>
          </a:bodyPr>
          <a:lstStyle/>
          <a:p>
            <a:r>
              <a:rPr lang="en-US" sz="4400" dirty="0">
                <a:solidFill>
                  <a:schemeClr val="tx1"/>
                </a:solidFill>
              </a:rPr>
              <a:t>masters of data</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ETL Project </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A24A0-B733-40F9-AB38-7D68B659A13A}"/>
              </a:ext>
            </a:extLst>
          </p:cNvPr>
          <p:cNvSpPr>
            <a:spLocks noGrp="1"/>
          </p:cNvSpPr>
          <p:nvPr>
            <p:ph type="title"/>
          </p:nvPr>
        </p:nvSpPr>
        <p:spPr>
          <a:xfrm>
            <a:off x="8458200" y="607392"/>
            <a:ext cx="3161963" cy="700298"/>
          </a:xfrm>
        </p:spPr>
        <p:txBody>
          <a:bodyPr/>
          <a:lstStyle/>
          <a:p>
            <a:r>
              <a:rPr lang="en-US" dirty="0">
                <a:highlight>
                  <a:srgbClr val="5CC6D6"/>
                </a:highlight>
              </a:rPr>
              <a:t>Transform1:</a:t>
            </a:r>
          </a:p>
        </p:txBody>
      </p:sp>
      <p:sp>
        <p:nvSpPr>
          <p:cNvPr id="4" name="Text Placeholder 3">
            <a:extLst>
              <a:ext uri="{FF2B5EF4-FFF2-40B4-BE49-F238E27FC236}">
                <a16:creationId xmlns:a16="http://schemas.microsoft.com/office/drawing/2014/main" id="{5CF7372D-A650-4040-A683-E80F1B63035D}"/>
              </a:ext>
            </a:extLst>
          </p:cNvPr>
          <p:cNvSpPr>
            <a:spLocks noGrp="1"/>
          </p:cNvSpPr>
          <p:nvPr>
            <p:ph type="body" sz="half" idx="2"/>
          </p:nvPr>
        </p:nvSpPr>
        <p:spPr>
          <a:xfrm>
            <a:off x="8458200" y="1307690"/>
            <a:ext cx="3161963" cy="4942918"/>
          </a:xfrm>
        </p:spPr>
        <p:txBody>
          <a:bodyPr/>
          <a:lstStyle/>
          <a:p>
            <a:endParaRPr lang="en-US" dirty="0"/>
          </a:p>
          <a:p>
            <a:r>
              <a:rPr lang="en-US" dirty="0"/>
              <a:t>The initial transform is converting the entire dictionary created in the extract portion, into a pandas </a:t>
            </a:r>
            <a:r>
              <a:rPr lang="en-US" dirty="0" err="1"/>
              <a:t>Dataframe</a:t>
            </a:r>
            <a:r>
              <a:rPr lang="en-US" dirty="0"/>
              <a:t>. This was done by using a .</a:t>
            </a:r>
            <a:r>
              <a:rPr lang="en-US" dirty="0" err="1"/>
              <a:t>from_dict</a:t>
            </a:r>
            <a:r>
              <a:rPr lang="en-US" dirty="0"/>
              <a:t> function and identifying the dictionary to pull from. Then setting the index to the "State" column</a:t>
            </a:r>
          </a:p>
          <a:p>
            <a:r>
              <a:rPr lang="en-US" dirty="0"/>
              <a:t> </a:t>
            </a:r>
          </a:p>
        </p:txBody>
      </p:sp>
      <p:pic>
        <p:nvPicPr>
          <p:cNvPr id="14" name="Content Placeholder 13">
            <a:extLst>
              <a:ext uri="{FF2B5EF4-FFF2-40B4-BE49-F238E27FC236}">
                <a16:creationId xmlns:a16="http://schemas.microsoft.com/office/drawing/2014/main" id="{7F4A44DF-CF40-4939-AAA2-9914282A71D0}"/>
              </a:ext>
            </a:extLst>
          </p:cNvPr>
          <p:cNvPicPr>
            <a:picLocks noGrp="1" noChangeAspect="1"/>
          </p:cNvPicPr>
          <p:nvPr>
            <p:ph idx="1"/>
          </p:nvPr>
        </p:nvPicPr>
        <p:blipFill>
          <a:blip r:embed="rId2"/>
          <a:stretch>
            <a:fillRect/>
          </a:stretch>
        </p:blipFill>
        <p:spPr>
          <a:xfrm>
            <a:off x="142043" y="1307691"/>
            <a:ext cx="7869887" cy="2985026"/>
          </a:xfrm>
        </p:spPr>
      </p:pic>
    </p:spTree>
    <p:extLst>
      <p:ext uri="{BB962C8B-B14F-4D97-AF65-F5344CB8AC3E}">
        <p14:creationId xmlns:p14="http://schemas.microsoft.com/office/powerpoint/2010/main" val="2060313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5D6B8-6BFF-48C4-BE3F-9B7F548E4387}"/>
              </a:ext>
            </a:extLst>
          </p:cNvPr>
          <p:cNvSpPr>
            <a:spLocks noGrp="1"/>
          </p:cNvSpPr>
          <p:nvPr>
            <p:ph type="title"/>
          </p:nvPr>
        </p:nvSpPr>
        <p:spPr>
          <a:xfrm>
            <a:off x="8458200" y="607392"/>
            <a:ext cx="3161963" cy="700298"/>
          </a:xfrm>
        </p:spPr>
        <p:txBody>
          <a:bodyPr/>
          <a:lstStyle/>
          <a:p>
            <a:r>
              <a:rPr lang="en-US" dirty="0">
                <a:highlight>
                  <a:srgbClr val="5CC6D6"/>
                </a:highlight>
              </a:rPr>
              <a:t>Transform 2:</a:t>
            </a:r>
          </a:p>
        </p:txBody>
      </p:sp>
      <p:pic>
        <p:nvPicPr>
          <p:cNvPr id="6" name="Content Placeholder 5">
            <a:extLst>
              <a:ext uri="{FF2B5EF4-FFF2-40B4-BE49-F238E27FC236}">
                <a16:creationId xmlns:a16="http://schemas.microsoft.com/office/drawing/2014/main" id="{1D0B8D55-1E40-4E0A-B315-826CAE0ABE25}"/>
              </a:ext>
            </a:extLst>
          </p:cNvPr>
          <p:cNvPicPr>
            <a:picLocks noGrp="1" noChangeAspect="1"/>
          </p:cNvPicPr>
          <p:nvPr>
            <p:ph idx="1"/>
          </p:nvPr>
        </p:nvPicPr>
        <p:blipFill rotWithShape="1">
          <a:blip r:embed="rId2"/>
          <a:srcRect t="27257" r="-349"/>
          <a:stretch/>
        </p:blipFill>
        <p:spPr>
          <a:xfrm>
            <a:off x="265472" y="1074199"/>
            <a:ext cx="7538000" cy="4441698"/>
          </a:xfrm>
        </p:spPr>
      </p:pic>
      <p:sp>
        <p:nvSpPr>
          <p:cNvPr id="4" name="Text Placeholder 3">
            <a:extLst>
              <a:ext uri="{FF2B5EF4-FFF2-40B4-BE49-F238E27FC236}">
                <a16:creationId xmlns:a16="http://schemas.microsoft.com/office/drawing/2014/main" id="{2F2DB64B-8FEB-490F-9A48-5F0FC93924A2}"/>
              </a:ext>
            </a:extLst>
          </p:cNvPr>
          <p:cNvSpPr>
            <a:spLocks noGrp="1"/>
          </p:cNvSpPr>
          <p:nvPr>
            <p:ph type="body" sz="half" idx="2"/>
          </p:nvPr>
        </p:nvSpPr>
        <p:spPr>
          <a:xfrm>
            <a:off x="8458200" y="1581751"/>
            <a:ext cx="3161963" cy="4739149"/>
          </a:xfrm>
        </p:spPr>
        <p:txBody>
          <a:bodyPr/>
          <a:lstStyle/>
          <a:p>
            <a:r>
              <a:rPr lang="en-US" dirty="0"/>
              <a:t>The next part of transforming the data is adjusting the "Annual Mean Wage" column to reflect only integers. The first step was removing the text in front of the integer by using .</a:t>
            </a:r>
            <a:r>
              <a:rPr lang="en-US" dirty="0" err="1"/>
              <a:t>str.replace</a:t>
            </a:r>
            <a:r>
              <a:rPr lang="en-US" dirty="0"/>
              <a:t>. This action creates a new column with the removed information so the next step was the remove the original column and change the name of the new column.</a:t>
            </a:r>
          </a:p>
        </p:txBody>
      </p:sp>
    </p:spTree>
    <p:extLst>
      <p:ext uri="{BB962C8B-B14F-4D97-AF65-F5344CB8AC3E}">
        <p14:creationId xmlns:p14="http://schemas.microsoft.com/office/powerpoint/2010/main" val="3207719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C1194-D3EB-4A1D-8DA5-6BCC35AA6220}"/>
              </a:ext>
            </a:extLst>
          </p:cNvPr>
          <p:cNvSpPr>
            <a:spLocks noGrp="1"/>
          </p:cNvSpPr>
          <p:nvPr>
            <p:ph type="title"/>
          </p:nvPr>
        </p:nvSpPr>
        <p:spPr>
          <a:xfrm>
            <a:off x="8458199" y="328475"/>
            <a:ext cx="3161963" cy="905522"/>
          </a:xfrm>
        </p:spPr>
        <p:txBody>
          <a:bodyPr/>
          <a:lstStyle/>
          <a:p>
            <a:r>
              <a:rPr lang="en-US" dirty="0">
                <a:highlight>
                  <a:srgbClr val="5CC6D6"/>
                </a:highlight>
              </a:rPr>
              <a:t>Transform 3:</a:t>
            </a:r>
          </a:p>
        </p:txBody>
      </p:sp>
      <p:pic>
        <p:nvPicPr>
          <p:cNvPr id="6" name="Content Placeholder 5">
            <a:extLst>
              <a:ext uri="{FF2B5EF4-FFF2-40B4-BE49-F238E27FC236}">
                <a16:creationId xmlns:a16="http://schemas.microsoft.com/office/drawing/2014/main" id="{27F2CBEA-485D-4E56-A10D-69393E759968}"/>
              </a:ext>
            </a:extLst>
          </p:cNvPr>
          <p:cNvPicPr>
            <a:picLocks noGrp="1" noChangeAspect="1"/>
          </p:cNvPicPr>
          <p:nvPr>
            <p:ph idx="1"/>
          </p:nvPr>
        </p:nvPicPr>
        <p:blipFill>
          <a:blip r:embed="rId2"/>
          <a:stretch>
            <a:fillRect/>
          </a:stretch>
        </p:blipFill>
        <p:spPr>
          <a:xfrm>
            <a:off x="337351" y="1012054"/>
            <a:ext cx="7448366" cy="4634144"/>
          </a:xfrm>
        </p:spPr>
      </p:pic>
      <p:sp>
        <p:nvSpPr>
          <p:cNvPr id="4" name="Text Placeholder 3">
            <a:extLst>
              <a:ext uri="{FF2B5EF4-FFF2-40B4-BE49-F238E27FC236}">
                <a16:creationId xmlns:a16="http://schemas.microsoft.com/office/drawing/2014/main" id="{DA23A5AC-B8E2-4831-B012-AD25F381FB24}"/>
              </a:ext>
            </a:extLst>
          </p:cNvPr>
          <p:cNvSpPr>
            <a:spLocks noGrp="1"/>
          </p:cNvSpPr>
          <p:nvPr>
            <p:ph type="body" sz="half" idx="2"/>
          </p:nvPr>
        </p:nvSpPr>
        <p:spPr>
          <a:xfrm>
            <a:off x="8458200" y="2974019"/>
            <a:ext cx="3161963" cy="2969581"/>
          </a:xfrm>
        </p:spPr>
        <p:txBody>
          <a:bodyPr>
            <a:normAutofit lnSpcReduction="10000"/>
          </a:bodyPr>
          <a:lstStyle/>
          <a:p>
            <a:r>
              <a:rPr lang="en-US" dirty="0"/>
              <a:t>This was similar to the process above but needing to remove the text behind the integer. The same function was used, .</a:t>
            </a:r>
            <a:r>
              <a:rPr lang="en-US" dirty="0" err="1"/>
              <a:t>str.replace</a:t>
            </a:r>
            <a:r>
              <a:rPr lang="en-US" dirty="0"/>
              <a:t>., and then again a new column was created and the old had to be removed.</a:t>
            </a:r>
          </a:p>
          <a:p>
            <a:r>
              <a:rPr lang="en-US" dirty="0"/>
              <a:t> </a:t>
            </a:r>
          </a:p>
        </p:txBody>
      </p:sp>
    </p:spTree>
    <p:extLst>
      <p:ext uri="{BB962C8B-B14F-4D97-AF65-F5344CB8AC3E}">
        <p14:creationId xmlns:p14="http://schemas.microsoft.com/office/powerpoint/2010/main" val="1958505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CC3AD-88C4-4CD7-BDE4-FAA3D491495B}"/>
              </a:ext>
            </a:extLst>
          </p:cNvPr>
          <p:cNvSpPr>
            <a:spLocks noGrp="1"/>
          </p:cNvSpPr>
          <p:nvPr>
            <p:ph type="title"/>
          </p:nvPr>
        </p:nvSpPr>
        <p:spPr>
          <a:xfrm>
            <a:off x="1066800" y="642594"/>
            <a:ext cx="10058400" cy="964264"/>
          </a:xfrm>
        </p:spPr>
        <p:txBody>
          <a:bodyPr/>
          <a:lstStyle/>
          <a:p>
            <a:r>
              <a:rPr lang="en-US" dirty="0"/>
              <a:t>Data Loading</a:t>
            </a:r>
          </a:p>
        </p:txBody>
      </p:sp>
      <p:pic>
        <p:nvPicPr>
          <p:cNvPr id="5" name="Content Placeholder 4">
            <a:extLst>
              <a:ext uri="{FF2B5EF4-FFF2-40B4-BE49-F238E27FC236}">
                <a16:creationId xmlns:a16="http://schemas.microsoft.com/office/drawing/2014/main" id="{EE572204-71CC-4986-80F9-82E9D9236CB1}"/>
              </a:ext>
            </a:extLst>
          </p:cNvPr>
          <p:cNvPicPr>
            <a:picLocks noGrp="1" noChangeAspect="1"/>
          </p:cNvPicPr>
          <p:nvPr>
            <p:ph idx="1"/>
          </p:nvPr>
        </p:nvPicPr>
        <p:blipFill>
          <a:blip r:embed="rId2"/>
          <a:stretch>
            <a:fillRect/>
          </a:stretch>
        </p:blipFill>
        <p:spPr>
          <a:xfrm>
            <a:off x="435006" y="2014194"/>
            <a:ext cx="11336784" cy="4201212"/>
          </a:xfrm>
        </p:spPr>
      </p:pic>
    </p:spTree>
    <p:extLst>
      <p:ext uri="{BB962C8B-B14F-4D97-AF65-F5344CB8AC3E}">
        <p14:creationId xmlns:p14="http://schemas.microsoft.com/office/powerpoint/2010/main" val="2615751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07659-DCA5-4856-AC30-3DB28663DFFF}"/>
              </a:ext>
            </a:extLst>
          </p:cNvPr>
          <p:cNvSpPr>
            <a:spLocks noGrp="1"/>
          </p:cNvSpPr>
          <p:nvPr>
            <p:ph type="title"/>
          </p:nvPr>
        </p:nvSpPr>
        <p:spPr>
          <a:xfrm>
            <a:off x="8458200" y="607392"/>
            <a:ext cx="3161963" cy="706503"/>
          </a:xfrm>
        </p:spPr>
        <p:txBody>
          <a:bodyPr>
            <a:normAutofit fontScale="90000"/>
          </a:bodyPr>
          <a:lstStyle/>
          <a:p>
            <a:r>
              <a:rPr lang="en-US" dirty="0">
                <a:solidFill>
                  <a:schemeClr val="tx1">
                    <a:lumMod val="65000"/>
                    <a:lumOff val="35000"/>
                  </a:schemeClr>
                </a:solidFill>
                <a:highlight>
                  <a:srgbClr val="FF00FF"/>
                </a:highlight>
              </a:rPr>
              <a:t>Data</a:t>
            </a:r>
            <a:r>
              <a:rPr lang="en-US" dirty="0">
                <a:highlight>
                  <a:srgbClr val="FF00FF"/>
                </a:highlight>
              </a:rPr>
              <a:t> </a:t>
            </a:r>
            <a:r>
              <a:rPr lang="en-US" dirty="0">
                <a:solidFill>
                  <a:schemeClr val="tx1">
                    <a:lumMod val="65000"/>
                    <a:lumOff val="35000"/>
                  </a:schemeClr>
                </a:solidFill>
                <a:highlight>
                  <a:srgbClr val="FF00FF"/>
                </a:highlight>
              </a:rPr>
              <a:t>Loading 1:</a:t>
            </a:r>
          </a:p>
        </p:txBody>
      </p:sp>
      <p:pic>
        <p:nvPicPr>
          <p:cNvPr id="6" name="Content Placeholder 5">
            <a:extLst>
              <a:ext uri="{FF2B5EF4-FFF2-40B4-BE49-F238E27FC236}">
                <a16:creationId xmlns:a16="http://schemas.microsoft.com/office/drawing/2014/main" id="{AA7343FF-A6A7-4241-A8FB-8B24F54F0675}"/>
              </a:ext>
            </a:extLst>
          </p:cNvPr>
          <p:cNvPicPr>
            <a:picLocks noGrp="1" noChangeAspect="1"/>
          </p:cNvPicPr>
          <p:nvPr>
            <p:ph idx="1"/>
          </p:nvPr>
        </p:nvPicPr>
        <p:blipFill>
          <a:blip r:embed="rId2"/>
          <a:stretch>
            <a:fillRect/>
          </a:stretch>
        </p:blipFill>
        <p:spPr>
          <a:xfrm>
            <a:off x="257452" y="1718587"/>
            <a:ext cx="7448133" cy="3606800"/>
          </a:xfrm>
        </p:spPr>
      </p:pic>
      <p:sp>
        <p:nvSpPr>
          <p:cNvPr id="4" name="Text Placeholder 3">
            <a:extLst>
              <a:ext uri="{FF2B5EF4-FFF2-40B4-BE49-F238E27FC236}">
                <a16:creationId xmlns:a16="http://schemas.microsoft.com/office/drawing/2014/main" id="{F5A6FEBA-8F80-4D83-9960-3ACF1122B91E}"/>
              </a:ext>
            </a:extLst>
          </p:cNvPr>
          <p:cNvSpPr>
            <a:spLocks noGrp="1"/>
          </p:cNvSpPr>
          <p:nvPr>
            <p:ph type="body" sz="half" idx="2"/>
          </p:nvPr>
        </p:nvSpPr>
        <p:spPr>
          <a:xfrm>
            <a:off x="8458200" y="2336801"/>
            <a:ext cx="3161963" cy="2750104"/>
          </a:xfrm>
        </p:spPr>
        <p:txBody>
          <a:bodyPr/>
          <a:lstStyle/>
          <a:p>
            <a:r>
              <a:rPr lang="en-US" dirty="0">
                <a:solidFill>
                  <a:srgbClr val="1D1C1D"/>
                </a:solidFill>
                <a:latin typeface="Slack-Lato"/>
              </a:rPr>
              <a:t>U</a:t>
            </a:r>
            <a:r>
              <a:rPr lang="en-US" b="0" i="0" dirty="0">
                <a:solidFill>
                  <a:srgbClr val="1D1C1D"/>
                </a:solidFill>
                <a:effectLst/>
                <a:latin typeface="Slack-Lato"/>
              </a:rPr>
              <a:t>sing </a:t>
            </a:r>
            <a:r>
              <a:rPr lang="en-US" b="0" i="0" dirty="0" err="1">
                <a:solidFill>
                  <a:srgbClr val="1D1C1D"/>
                </a:solidFill>
                <a:effectLst/>
                <a:latin typeface="Slack-Lato"/>
              </a:rPr>
              <a:t>sqlalchemy</a:t>
            </a:r>
            <a:r>
              <a:rPr lang="en-US" b="0" i="0" dirty="0">
                <a:solidFill>
                  <a:srgbClr val="1D1C1D"/>
                </a:solidFill>
                <a:effectLst/>
                <a:latin typeface="Slack-Lato"/>
              </a:rPr>
              <a:t> we created an engine and connection to </a:t>
            </a:r>
            <a:r>
              <a:rPr lang="en-US" b="0" i="0" dirty="0" err="1">
                <a:solidFill>
                  <a:srgbClr val="1D1C1D"/>
                </a:solidFill>
                <a:effectLst/>
                <a:latin typeface="Slack-Lato"/>
              </a:rPr>
              <a:t>postgres</a:t>
            </a:r>
            <a:br>
              <a:rPr lang="en-US" dirty="0"/>
            </a:br>
            <a:r>
              <a:rPr lang="en-US" b="0" i="0" dirty="0">
                <a:solidFill>
                  <a:srgbClr val="1D1C1D"/>
                </a:solidFill>
                <a:effectLst/>
                <a:latin typeface="Slack-Lato"/>
              </a:rPr>
              <a:t>in order to have it connect properly a database needs to be created in our local </a:t>
            </a:r>
            <a:r>
              <a:rPr lang="en-US" b="0" i="0" dirty="0" err="1">
                <a:solidFill>
                  <a:srgbClr val="1D1C1D"/>
                </a:solidFill>
                <a:effectLst/>
                <a:latin typeface="Slack-Lato"/>
              </a:rPr>
              <a:t>postgres</a:t>
            </a:r>
            <a:r>
              <a:rPr lang="en-US" b="0" i="0" dirty="0">
                <a:solidFill>
                  <a:srgbClr val="1D1C1D"/>
                </a:solidFill>
                <a:effectLst/>
                <a:latin typeface="Slack-Lato"/>
              </a:rPr>
              <a:t> named “</a:t>
            </a:r>
            <a:r>
              <a:rPr lang="en-US" dirty="0" err="1">
                <a:solidFill>
                  <a:srgbClr val="1D1C1D"/>
                </a:solidFill>
                <a:latin typeface="Slack-Lato"/>
              </a:rPr>
              <a:t>D</a:t>
            </a:r>
            <a:r>
              <a:rPr lang="en-US" b="0" i="0" dirty="0" err="1">
                <a:solidFill>
                  <a:srgbClr val="1D1C1D"/>
                </a:solidFill>
                <a:effectLst/>
                <a:latin typeface="Slack-Lato"/>
              </a:rPr>
              <a:t>atascience_db</a:t>
            </a:r>
            <a:r>
              <a:rPr lang="en-US" b="0" i="0" dirty="0">
                <a:solidFill>
                  <a:srgbClr val="1D1C1D"/>
                </a:solidFill>
                <a:effectLst/>
                <a:latin typeface="Slack-Lato"/>
              </a:rPr>
              <a:t>"</a:t>
            </a:r>
            <a:br>
              <a:rPr lang="en-US" dirty="0"/>
            </a:br>
            <a:r>
              <a:rPr lang="en-US" b="0" i="0" dirty="0">
                <a:solidFill>
                  <a:srgbClr val="1D1C1D"/>
                </a:solidFill>
                <a:effectLst/>
                <a:latin typeface="Slack-Lato"/>
              </a:rPr>
              <a:t>by running our code.</a:t>
            </a:r>
            <a:endParaRPr lang="en-US" dirty="0"/>
          </a:p>
        </p:txBody>
      </p:sp>
    </p:spTree>
    <p:extLst>
      <p:ext uri="{BB962C8B-B14F-4D97-AF65-F5344CB8AC3E}">
        <p14:creationId xmlns:p14="http://schemas.microsoft.com/office/powerpoint/2010/main" val="1627006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8D89B-CB1F-4929-99D9-7E2A763EACA4}"/>
              </a:ext>
            </a:extLst>
          </p:cNvPr>
          <p:cNvSpPr>
            <a:spLocks noGrp="1"/>
          </p:cNvSpPr>
          <p:nvPr>
            <p:ph type="title"/>
          </p:nvPr>
        </p:nvSpPr>
        <p:spPr>
          <a:xfrm>
            <a:off x="8371644" y="607392"/>
            <a:ext cx="3248520" cy="591093"/>
          </a:xfrm>
        </p:spPr>
        <p:txBody>
          <a:bodyPr>
            <a:normAutofit/>
          </a:bodyPr>
          <a:lstStyle/>
          <a:p>
            <a:r>
              <a:rPr lang="en-US" sz="2800" dirty="0">
                <a:solidFill>
                  <a:schemeClr val="tx1">
                    <a:lumMod val="65000"/>
                    <a:lumOff val="35000"/>
                  </a:schemeClr>
                </a:solidFill>
                <a:highlight>
                  <a:srgbClr val="FF00FF"/>
                </a:highlight>
              </a:rPr>
              <a:t>Data Loading 2:</a:t>
            </a:r>
          </a:p>
        </p:txBody>
      </p:sp>
      <p:pic>
        <p:nvPicPr>
          <p:cNvPr id="6" name="Content Placeholder 5">
            <a:extLst>
              <a:ext uri="{FF2B5EF4-FFF2-40B4-BE49-F238E27FC236}">
                <a16:creationId xmlns:a16="http://schemas.microsoft.com/office/drawing/2014/main" id="{9E48C885-51D5-4D21-A5F5-BCFD7EDFCC4F}"/>
              </a:ext>
            </a:extLst>
          </p:cNvPr>
          <p:cNvPicPr>
            <a:picLocks noGrp="1" noChangeAspect="1"/>
          </p:cNvPicPr>
          <p:nvPr>
            <p:ph idx="1"/>
          </p:nvPr>
        </p:nvPicPr>
        <p:blipFill>
          <a:blip r:embed="rId2"/>
          <a:stretch>
            <a:fillRect/>
          </a:stretch>
        </p:blipFill>
        <p:spPr>
          <a:xfrm>
            <a:off x="97654" y="607392"/>
            <a:ext cx="7936637" cy="5057079"/>
          </a:xfrm>
        </p:spPr>
      </p:pic>
      <p:sp>
        <p:nvSpPr>
          <p:cNvPr id="4" name="Text Placeholder 3">
            <a:extLst>
              <a:ext uri="{FF2B5EF4-FFF2-40B4-BE49-F238E27FC236}">
                <a16:creationId xmlns:a16="http://schemas.microsoft.com/office/drawing/2014/main" id="{10D2C53C-CB31-4301-94A6-235EA5431315}"/>
              </a:ext>
            </a:extLst>
          </p:cNvPr>
          <p:cNvSpPr>
            <a:spLocks noGrp="1"/>
          </p:cNvSpPr>
          <p:nvPr>
            <p:ph type="body" sz="half" idx="2"/>
          </p:nvPr>
        </p:nvSpPr>
        <p:spPr>
          <a:xfrm>
            <a:off x="8458200" y="3249227"/>
            <a:ext cx="3161963" cy="2929631"/>
          </a:xfrm>
        </p:spPr>
        <p:txBody>
          <a:bodyPr/>
          <a:lstStyle/>
          <a:p>
            <a:r>
              <a:rPr lang="en-US" dirty="0">
                <a:solidFill>
                  <a:srgbClr val="1D1C1D"/>
                </a:solidFill>
                <a:latin typeface="Slack-Lato"/>
              </a:rPr>
              <a:t>T</a:t>
            </a:r>
            <a:r>
              <a:rPr lang="en-US" b="0" i="0" dirty="0">
                <a:solidFill>
                  <a:srgbClr val="1D1C1D"/>
                </a:solidFill>
                <a:effectLst/>
                <a:latin typeface="Slack-Lato"/>
              </a:rPr>
              <a:t>able "</a:t>
            </a:r>
            <a:r>
              <a:rPr lang="en-US" b="0" i="0" dirty="0" err="1">
                <a:solidFill>
                  <a:srgbClr val="1D1C1D"/>
                </a:solidFill>
                <a:effectLst/>
                <a:latin typeface="Slack-Lato"/>
              </a:rPr>
              <a:t>programs_by_state</a:t>
            </a:r>
            <a:r>
              <a:rPr lang="en-US" b="0" i="0" dirty="0">
                <a:solidFill>
                  <a:srgbClr val="1D1C1D"/>
                </a:solidFill>
                <a:effectLst/>
                <a:latin typeface="Slack-Lato"/>
              </a:rPr>
              <a:t>" will be created in </a:t>
            </a:r>
            <a:r>
              <a:rPr lang="en-US" b="0" i="0" dirty="0" err="1">
                <a:solidFill>
                  <a:srgbClr val="1D1C1D"/>
                </a:solidFill>
                <a:effectLst/>
                <a:latin typeface="Slack-Lato"/>
              </a:rPr>
              <a:t>postgres</a:t>
            </a:r>
            <a:r>
              <a:rPr lang="en-US" b="0" i="0" dirty="0">
                <a:solidFill>
                  <a:srgbClr val="1D1C1D"/>
                </a:solidFill>
                <a:effectLst/>
                <a:latin typeface="Slack-Lato"/>
              </a:rPr>
              <a:t> </a:t>
            </a:r>
            <a:r>
              <a:rPr lang="en-US" b="0" i="0" dirty="0" err="1">
                <a:solidFill>
                  <a:srgbClr val="1D1C1D"/>
                </a:solidFill>
                <a:effectLst/>
                <a:latin typeface="Slack-Lato"/>
              </a:rPr>
              <a:t>datascience_db</a:t>
            </a:r>
            <a:r>
              <a:rPr lang="en-US" b="0" i="0" dirty="0">
                <a:solidFill>
                  <a:srgbClr val="1D1C1D"/>
                </a:solidFill>
                <a:effectLst/>
                <a:latin typeface="Slack-Lato"/>
              </a:rPr>
              <a:t> that includes the data stored in our </a:t>
            </a:r>
            <a:r>
              <a:rPr lang="en-US" dirty="0" err="1">
                <a:solidFill>
                  <a:srgbClr val="1D1C1D"/>
                </a:solidFill>
                <a:latin typeface="Slack-Lato"/>
              </a:rPr>
              <a:t>D</a:t>
            </a:r>
            <a:r>
              <a:rPr lang="en-US" b="0" i="0" dirty="0" err="1">
                <a:solidFill>
                  <a:srgbClr val="1D1C1D"/>
                </a:solidFill>
                <a:effectLst/>
                <a:latin typeface="Slack-Lato"/>
              </a:rPr>
              <a:t>ataframe</a:t>
            </a:r>
            <a:r>
              <a:rPr lang="en-US" b="0" i="0" dirty="0">
                <a:solidFill>
                  <a:srgbClr val="1D1C1D"/>
                </a:solidFill>
                <a:effectLst/>
                <a:latin typeface="Slack-Lato"/>
              </a:rPr>
              <a:t>.</a:t>
            </a:r>
            <a:endParaRPr lang="en-US" dirty="0"/>
          </a:p>
        </p:txBody>
      </p:sp>
    </p:spTree>
    <p:extLst>
      <p:ext uri="{BB962C8B-B14F-4D97-AF65-F5344CB8AC3E}">
        <p14:creationId xmlns:p14="http://schemas.microsoft.com/office/powerpoint/2010/main" val="3233474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99416CB-766E-458F-8600-04CB1434E781}"/>
              </a:ext>
            </a:extLst>
          </p:cNvPr>
          <p:cNvPicPr>
            <a:picLocks noGrp="1" noChangeAspect="1"/>
          </p:cNvPicPr>
          <p:nvPr>
            <p:ph idx="1"/>
          </p:nvPr>
        </p:nvPicPr>
        <p:blipFill>
          <a:blip r:embed="rId2"/>
          <a:stretch>
            <a:fillRect/>
          </a:stretch>
        </p:blipFill>
        <p:spPr>
          <a:xfrm>
            <a:off x="3302493" y="585925"/>
            <a:ext cx="5146090" cy="5734975"/>
          </a:xfrm>
        </p:spPr>
      </p:pic>
    </p:spTree>
    <p:extLst>
      <p:ext uri="{BB962C8B-B14F-4D97-AF65-F5344CB8AC3E}">
        <p14:creationId xmlns:p14="http://schemas.microsoft.com/office/powerpoint/2010/main" val="2800798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291DD-EED1-4FE8-ABC1-3B691D644146}"/>
              </a:ext>
            </a:extLst>
          </p:cNvPr>
          <p:cNvSpPr>
            <a:spLocks noGrp="1"/>
          </p:cNvSpPr>
          <p:nvPr>
            <p:ph type="title"/>
          </p:nvPr>
        </p:nvSpPr>
        <p:spPr>
          <a:xfrm>
            <a:off x="1066799" y="1376516"/>
            <a:ext cx="7402497" cy="637678"/>
          </a:xfrm>
        </p:spPr>
        <p:txBody>
          <a:bodyPr>
            <a:normAutofit fontScale="90000"/>
          </a:bodyPr>
          <a:lstStyle/>
          <a:p>
            <a:r>
              <a:rPr lang="en-US" sz="4000" dirty="0">
                <a:solidFill>
                  <a:schemeClr val="tx1"/>
                </a:solidFill>
                <a:latin typeface="Bell MT" panose="02020503060305020303" pitchFamily="18" charset="0"/>
              </a:rPr>
              <a:t>Masters of Data </a:t>
            </a:r>
            <a:r>
              <a:rPr lang="en-US" dirty="0">
                <a:solidFill>
                  <a:schemeClr val="tx1"/>
                </a:solidFill>
                <a:latin typeface="Bell MT" panose="02020503060305020303" pitchFamily="18" charset="0"/>
              </a:rPr>
              <a:t>S</a:t>
            </a:r>
            <a:r>
              <a:rPr lang="en-US" sz="4000" dirty="0">
                <a:solidFill>
                  <a:schemeClr val="tx1"/>
                </a:solidFill>
                <a:latin typeface="Bell MT" panose="02020503060305020303" pitchFamily="18" charset="0"/>
              </a:rPr>
              <a:t>cience group By:</a:t>
            </a:r>
            <a:endParaRPr lang="en-US" dirty="0">
              <a:latin typeface="Bell MT" panose="02020503060305020303" pitchFamily="18" charset="0"/>
            </a:endParaRPr>
          </a:p>
        </p:txBody>
      </p:sp>
      <p:sp>
        <p:nvSpPr>
          <p:cNvPr id="3" name="Content Placeholder 2">
            <a:extLst>
              <a:ext uri="{FF2B5EF4-FFF2-40B4-BE49-F238E27FC236}">
                <a16:creationId xmlns:a16="http://schemas.microsoft.com/office/drawing/2014/main" id="{1AD738B4-7200-4AD9-A624-2DEE1FD13AC2}"/>
              </a:ext>
            </a:extLst>
          </p:cNvPr>
          <p:cNvSpPr>
            <a:spLocks noGrp="1"/>
          </p:cNvSpPr>
          <p:nvPr>
            <p:ph idx="1"/>
          </p:nvPr>
        </p:nvSpPr>
        <p:spPr>
          <a:xfrm>
            <a:off x="1066800" y="3795252"/>
            <a:ext cx="3111910" cy="2157492"/>
          </a:xfrm>
        </p:spPr>
        <p:txBody>
          <a:bodyPr>
            <a:normAutofit/>
          </a:bodyPr>
          <a:lstStyle/>
          <a:p>
            <a:r>
              <a:rPr lang="en-US" sz="2000" dirty="0">
                <a:solidFill>
                  <a:schemeClr val="accent2">
                    <a:lumMod val="75000"/>
                  </a:schemeClr>
                </a:solidFill>
                <a:latin typeface="Bodoni MT Black" panose="02070A03080606020203" pitchFamily="18" charset="0"/>
              </a:rPr>
              <a:t>Andrew Baker</a:t>
            </a:r>
          </a:p>
          <a:p>
            <a:r>
              <a:rPr lang="en-US" sz="2000" dirty="0">
                <a:solidFill>
                  <a:schemeClr val="accent2">
                    <a:lumMod val="75000"/>
                  </a:schemeClr>
                </a:solidFill>
                <a:latin typeface="Bodoni MT Black" panose="02070A03080606020203" pitchFamily="18" charset="0"/>
              </a:rPr>
              <a:t>Mays Mansoor</a:t>
            </a:r>
          </a:p>
          <a:p>
            <a:r>
              <a:rPr lang="en-US" sz="2000" dirty="0" err="1">
                <a:solidFill>
                  <a:schemeClr val="accent2">
                    <a:lumMod val="75000"/>
                  </a:schemeClr>
                </a:solidFill>
                <a:latin typeface="Bodoni MT Black" panose="02070A03080606020203" pitchFamily="18" charset="0"/>
              </a:rPr>
              <a:t>Romi</a:t>
            </a:r>
            <a:r>
              <a:rPr lang="en-US" sz="2000" dirty="0">
                <a:solidFill>
                  <a:schemeClr val="accent2">
                    <a:lumMod val="75000"/>
                  </a:schemeClr>
                </a:solidFill>
                <a:latin typeface="Bodoni MT Black" panose="02070A03080606020203" pitchFamily="18" charset="0"/>
              </a:rPr>
              <a:t> </a:t>
            </a:r>
            <a:r>
              <a:rPr lang="en-US" sz="2000" dirty="0" err="1">
                <a:solidFill>
                  <a:schemeClr val="accent2">
                    <a:lumMod val="75000"/>
                  </a:schemeClr>
                </a:solidFill>
                <a:latin typeface="Bodoni MT Black" panose="02070A03080606020203" pitchFamily="18" charset="0"/>
              </a:rPr>
              <a:t>Sinnigen</a:t>
            </a:r>
            <a:endParaRPr lang="en-US" sz="2000" dirty="0">
              <a:solidFill>
                <a:schemeClr val="accent2">
                  <a:lumMod val="75000"/>
                </a:schemeClr>
              </a:solidFill>
              <a:latin typeface="Bodoni MT Black" panose="02070A03080606020203" pitchFamily="18" charset="0"/>
            </a:endParaRPr>
          </a:p>
          <a:p>
            <a:r>
              <a:rPr lang="en-US" sz="2000" dirty="0">
                <a:solidFill>
                  <a:schemeClr val="accent2">
                    <a:lumMod val="75000"/>
                  </a:schemeClr>
                </a:solidFill>
                <a:latin typeface="Bodoni MT Black" panose="02070A03080606020203" pitchFamily="18" charset="0"/>
              </a:rPr>
              <a:t>Fernando Flores</a:t>
            </a:r>
          </a:p>
        </p:txBody>
      </p:sp>
    </p:spTree>
    <p:extLst>
      <p:ext uri="{BB962C8B-B14F-4D97-AF65-F5344CB8AC3E}">
        <p14:creationId xmlns:p14="http://schemas.microsoft.com/office/powerpoint/2010/main" val="1741390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1541B-6661-46C8-B1F3-EB71D3E4C01B}"/>
              </a:ext>
            </a:extLst>
          </p:cNvPr>
          <p:cNvSpPr>
            <a:spLocks noGrp="1"/>
          </p:cNvSpPr>
          <p:nvPr>
            <p:ph type="ctrTitle"/>
          </p:nvPr>
        </p:nvSpPr>
        <p:spPr>
          <a:xfrm>
            <a:off x="1629103" y="2244830"/>
            <a:ext cx="8933796" cy="871232"/>
          </a:xfrm>
        </p:spPr>
        <p:txBody>
          <a:bodyPr>
            <a:normAutofit fontScale="90000"/>
          </a:bodyPr>
          <a:lstStyle/>
          <a:p>
            <a:r>
              <a:rPr lang="en-US" dirty="0"/>
              <a:t>Introduction </a:t>
            </a:r>
          </a:p>
        </p:txBody>
      </p:sp>
      <p:sp>
        <p:nvSpPr>
          <p:cNvPr id="3" name="Subtitle 2">
            <a:extLst>
              <a:ext uri="{FF2B5EF4-FFF2-40B4-BE49-F238E27FC236}">
                <a16:creationId xmlns:a16="http://schemas.microsoft.com/office/drawing/2014/main" id="{B97BE70C-C91A-4127-A89D-F95AF3CE8268}"/>
              </a:ext>
            </a:extLst>
          </p:cNvPr>
          <p:cNvSpPr>
            <a:spLocks noGrp="1"/>
          </p:cNvSpPr>
          <p:nvPr>
            <p:ph type="subTitle" idx="1"/>
          </p:nvPr>
        </p:nvSpPr>
        <p:spPr>
          <a:xfrm>
            <a:off x="1629101" y="3355760"/>
            <a:ext cx="8936846" cy="1783504"/>
          </a:xfrm>
        </p:spPr>
        <p:txBody>
          <a:bodyPr/>
          <a:lstStyle/>
          <a:p>
            <a:r>
              <a:rPr lang="en-US" b="0" i="0" dirty="0">
                <a:solidFill>
                  <a:srgbClr val="1D1C1D"/>
                </a:solidFill>
                <a:effectLst/>
                <a:latin typeface="Slack-Lato"/>
              </a:rPr>
              <a:t>Our website was </a:t>
            </a:r>
            <a:r>
              <a:rPr lang="en-US" b="0" i="0" u="none" strike="noStrike" dirty="0">
                <a:effectLst/>
                <a:latin typeface="Slack-Lato"/>
                <a:hlinkClick r:id="rId2"/>
              </a:rPr>
              <a:t>mastersofdatascience.org</a:t>
            </a:r>
            <a:r>
              <a:rPr lang="en-US" b="0" i="0" dirty="0">
                <a:solidFill>
                  <a:srgbClr val="1D1C1D"/>
                </a:solidFill>
                <a:effectLst/>
                <a:latin typeface="Slack-Lato"/>
              </a:rPr>
              <a:t>. This website includes information about data science programs from across the nation as well as career advice for many data-related fields. Our focus was on breaking down the state data (i.e. the amount of different programs in each state). We will explain our ETL process/methods and the possible uses of the stored data.</a:t>
            </a:r>
            <a:endParaRPr lang="en-US" dirty="0"/>
          </a:p>
        </p:txBody>
      </p:sp>
    </p:spTree>
    <p:extLst>
      <p:ext uri="{BB962C8B-B14F-4D97-AF65-F5344CB8AC3E}">
        <p14:creationId xmlns:p14="http://schemas.microsoft.com/office/powerpoint/2010/main" val="2888200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49748-090B-4359-B980-14C2BB0A2E64}"/>
              </a:ext>
            </a:extLst>
          </p:cNvPr>
          <p:cNvSpPr>
            <a:spLocks noGrp="1"/>
          </p:cNvSpPr>
          <p:nvPr>
            <p:ph type="title"/>
          </p:nvPr>
        </p:nvSpPr>
        <p:spPr>
          <a:xfrm>
            <a:off x="1066800" y="399495"/>
            <a:ext cx="10058400" cy="1047565"/>
          </a:xfrm>
        </p:spPr>
        <p:txBody>
          <a:bodyPr>
            <a:normAutofit/>
          </a:bodyPr>
          <a:lstStyle/>
          <a:p>
            <a:r>
              <a:rPr lang="en-US" sz="4000" dirty="0">
                <a:solidFill>
                  <a:schemeClr val="tx1"/>
                </a:solidFill>
              </a:rPr>
              <a:t>              What To Cover Today</a:t>
            </a:r>
            <a:endParaRPr lang="en-US" dirty="0">
              <a:solidFill>
                <a:schemeClr val="tx1"/>
              </a:solidFill>
            </a:endParaRPr>
          </a:p>
        </p:txBody>
      </p:sp>
      <p:pic>
        <p:nvPicPr>
          <p:cNvPr id="5" name="Content Placeholder 4">
            <a:extLst>
              <a:ext uri="{FF2B5EF4-FFF2-40B4-BE49-F238E27FC236}">
                <a16:creationId xmlns:a16="http://schemas.microsoft.com/office/drawing/2014/main" id="{451F6A2F-D189-402D-B49F-F5BAFB3C23A6}"/>
              </a:ext>
            </a:extLst>
          </p:cNvPr>
          <p:cNvPicPr>
            <a:picLocks noGrp="1" noChangeAspect="1"/>
          </p:cNvPicPr>
          <p:nvPr>
            <p:ph idx="1"/>
          </p:nvPr>
        </p:nvPicPr>
        <p:blipFill rotWithShape="1">
          <a:blip r:embed="rId2"/>
          <a:srcRect r="-265" b="12042"/>
          <a:stretch/>
        </p:blipFill>
        <p:spPr>
          <a:xfrm>
            <a:off x="1314311" y="1824363"/>
            <a:ext cx="9185971" cy="4403324"/>
          </a:xfrm>
        </p:spPr>
      </p:pic>
    </p:spTree>
    <p:extLst>
      <p:ext uri="{BB962C8B-B14F-4D97-AF65-F5344CB8AC3E}">
        <p14:creationId xmlns:p14="http://schemas.microsoft.com/office/powerpoint/2010/main" val="1517362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E0C86-3111-4BB3-B73E-7FFDE94B6E37}"/>
              </a:ext>
            </a:extLst>
          </p:cNvPr>
          <p:cNvSpPr>
            <a:spLocks noGrp="1"/>
          </p:cNvSpPr>
          <p:nvPr>
            <p:ph type="title"/>
          </p:nvPr>
        </p:nvSpPr>
        <p:spPr>
          <a:xfrm>
            <a:off x="1066800" y="727970"/>
            <a:ext cx="10058400" cy="488271"/>
          </a:xfrm>
        </p:spPr>
        <p:txBody>
          <a:bodyPr>
            <a:normAutofit fontScale="90000"/>
          </a:bodyPr>
          <a:lstStyle/>
          <a:p>
            <a:r>
              <a:rPr lang="en-US" dirty="0">
                <a:solidFill>
                  <a:schemeClr val="tx1"/>
                </a:solidFill>
              </a:rPr>
              <a:t>Extract</a:t>
            </a:r>
          </a:p>
        </p:txBody>
      </p:sp>
      <p:pic>
        <p:nvPicPr>
          <p:cNvPr id="9" name="Content Placeholder 8">
            <a:extLst>
              <a:ext uri="{FF2B5EF4-FFF2-40B4-BE49-F238E27FC236}">
                <a16:creationId xmlns:a16="http://schemas.microsoft.com/office/drawing/2014/main" id="{CA0DA107-0015-4934-8007-CFC67E241706}"/>
              </a:ext>
            </a:extLst>
          </p:cNvPr>
          <p:cNvPicPr>
            <a:picLocks noGrp="1" noChangeAspect="1"/>
          </p:cNvPicPr>
          <p:nvPr>
            <p:ph idx="1"/>
          </p:nvPr>
        </p:nvPicPr>
        <p:blipFill>
          <a:blip r:embed="rId2"/>
          <a:stretch>
            <a:fillRect/>
          </a:stretch>
        </p:blipFill>
        <p:spPr>
          <a:xfrm>
            <a:off x="1066800" y="2192784"/>
            <a:ext cx="9006356" cy="3195962"/>
          </a:xfrm>
        </p:spPr>
      </p:pic>
      <p:pic>
        <p:nvPicPr>
          <p:cNvPr id="11" name="Picture 10">
            <a:extLst>
              <a:ext uri="{FF2B5EF4-FFF2-40B4-BE49-F238E27FC236}">
                <a16:creationId xmlns:a16="http://schemas.microsoft.com/office/drawing/2014/main" id="{196E817E-6156-45FE-B4CF-C6EDD64E5D66}"/>
              </a:ext>
            </a:extLst>
          </p:cNvPr>
          <p:cNvPicPr>
            <a:picLocks noChangeAspect="1"/>
          </p:cNvPicPr>
          <p:nvPr/>
        </p:nvPicPr>
        <p:blipFill>
          <a:blip r:embed="rId3"/>
          <a:stretch>
            <a:fillRect/>
          </a:stretch>
        </p:blipFill>
        <p:spPr>
          <a:xfrm>
            <a:off x="577050" y="1469254"/>
            <a:ext cx="11105964" cy="5010150"/>
          </a:xfrm>
          <a:prstGeom prst="rect">
            <a:avLst/>
          </a:prstGeom>
        </p:spPr>
      </p:pic>
    </p:spTree>
    <p:extLst>
      <p:ext uri="{BB962C8B-B14F-4D97-AF65-F5344CB8AC3E}">
        <p14:creationId xmlns:p14="http://schemas.microsoft.com/office/powerpoint/2010/main" val="1818954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E87E5-B6D2-4454-BAC2-F45C46E9DF6F}"/>
              </a:ext>
            </a:extLst>
          </p:cNvPr>
          <p:cNvSpPr>
            <a:spLocks noGrp="1"/>
          </p:cNvSpPr>
          <p:nvPr>
            <p:ph type="title"/>
          </p:nvPr>
        </p:nvSpPr>
        <p:spPr>
          <a:xfrm>
            <a:off x="8458200" y="607392"/>
            <a:ext cx="3161963" cy="769124"/>
          </a:xfrm>
        </p:spPr>
        <p:txBody>
          <a:bodyPr/>
          <a:lstStyle/>
          <a:p>
            <a:r>
              <a:rPr lang="en-US" dirty="0">
                <a:solidFill>
                  <a:schemeClr val="bg2">
                    <a:lumMod val="50000"/>
                  </a:schemeClr>
                </a:solidFill>
                <a:highlight>
                  <a:srgbClr val="FFFF00"/>
                </a:highlight>
                <a:latin typeface="Arial Rounded MT Bold" panose="020F0704030504030204" pitchFamily="34" charset="0"/>
              </a:rPr>
              <a:t>Extract1</a:t>
            </a:r>
            <a:r>
              <a:rPr lang="en-US" dirty="0">
                <a:solidFill>
                  <a:schemeClr val="bg2">
                    <a:lumMod val="50000"/>
                  </a:schemeClr>
                </a:solidFill>
              </a:rPr>
              <a:t>:</a:t>
            </a:r>
          </a:p>
        </p:txBody>
      </p:sp>
      <p:pic>
        <p:nvPicPr>
          <p:cNvPr id="6" name="Content Placeholder 5">
            <a:extLst>
              <a:ext uri="{FF2B5EF4-FFF2-40B4-BE49-F238E27FC236}">
                <a16:creationId xmlns:a16="http://schemas.microsoft.com/office/drawing/2014/main" id="{2F6ED22A-FC91-45A9-B526-2C05BEF52256}"/>
              </a:ext>
            </a:extLst>
          </p:cNvPr>
          <p:cNvPicPr>
            <a:picLocks noGrp="1" noChangeAspect="1"/>
          </p:cNvPicPr>
          <p:nvPr>
            <p:ph idx="1"/>
          </p:nvPr>
        </p:nvPicPr>
        <p:blipFill rotWithShape="1">
          <a:blip r:embed="rId2"/>
          <a:srcRect t="12768" r="2202"/>
          <a:stretch/>
        </p:blipFill>
        <p:spPr>
          <a:xfrm>
            <a:off x="108154" y="1563328"/>
            <a:ext cx="7905135" cy="3254478"/>
          </a:xfrm>
        </p:spPr>
      </p:pic>
      <p:sp>
        <p:nvSpPr>
          <p:cNvPr id="4" name="Text Placeholder 3">
            <a:extLst>
              <a:ext uri="{FF2B5EF4-FFF2-40B4-BE49-F238E27FC236}">
                <a16:creationId xmlns:a16="http://schemas.microsoft.com/office/drawing/2014/main" id="{96CFB817-A307-43AC-91E3-8AB751374FC1}"/>
              </a:ext>
            </a:extLst>
          </p:cNvPr>
          <p:cNvSpPr>
            <a:spLocks noGrp="1"/>
          </p:cNvSpPr>
          <p:nvPr>
            <p:ph type="body" sz="half" idx="2"/>
          </p:nvPr>
        </p:nvSpPr>
        <p:spPr>
          <a:xfrm>
            <a:off x="8379542" y="2248310"/>
            <a:ext cx="3161963" cy="2933290"/>
          </a:xfrm>
        </p:spPr>
        <p:txBody>
          <a:bodyPr/>
          <a:lstStyle/>
          <a:p>
            <a:r>
              <a:rPr lang="en-US" dirty="0"/>
              <a:t>Using the requests module, we can call the page URL and store the HTML. Once we have the HTML, we can parse it to create a </a:t>
            </a:r>
            <a:r>
              <a:rPr lang="en-US" dirty="0" err="1">
                <a:solidFill>
                  <a:schemeClr val="accent2">
                    <a:lumMod val="75000"/>
                  </a:schemeClr>
                </a:solidFill>
              </a:rPr>
              <a:t>BeautifulSoup</a:t>
            </a:r>
            <a:r>
              <a:rPr lang="en-US" dirty="0"/>
              <a:t> object.</a:t>
            </a:r>
          </a:p>
        </p:txBody>
      </p:sp>
    </p:spTree>
    <p:extLst>
      <p:ext uri="{BB962C8B-B14F-4D97-AF65-F5344CB8AC3E}">
        <p14:creationId xmlns:p14="http://schemas.microsoft.com/office/powerpoint/2010/main" val="2763909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87886-847B-49CB-AC65-9BEA95A50554}"/>
              </a:ext>
            </a:extLst>
          </p:cNvPr>
          <p:cNvSpPr>
            <a:spLocks noGrp="1"/>
          </p:cNvSpPr>
          <p:nvPr>
            <p:ph type="title"/>
          </p:nvPr>
        </p:nvSpPr>
        <p:spPr>
          <a:xfrm>
            <a:off x="8458200" y="607392"/>
            <a:ext cx="3161963" cy="631473"/>
          </a:xfrm>
        </p:spPr>
        <p:txBody>
          <a:bodyPr/>
          <a:lstStyle/>
          <a:p>
            <a:r>
              <a:rPr lang="en-US" dirty="0">
                <a:solidFill>
                  <a:schemeClr val="bg2">
                    <a:lumMod val="50000"/>
                  </a:schemeClr>
                </a:solidFill>
                <a:highlight>
                  <a:srgbClr val="FFFF00"/>
                </a:highlight>
              </a:rPr>
              <a:t>Extract2:</a:t>
            </a:r>
          </a:p>
        </p:txBody>
      </p:sp>
      <p:pic>
        <p:nvPicPr>
          <p:cNvPr id="6" name="Content Placeholder 5">
            <a:extLst>
              <a:ext uri="{FF2B5EF4-FFF2-40B4-BE49-F238E27FC236}">
                <a16:creationId xmlns:a16="http://schemas.microsoft.com/office/drawing/2014/main" id="{F9647DA9-EBAF-4114-8A7B-225D08507441}"/>
              </a:ext>
            </a:extLst>
          </p:cNvPr>
          <p:cNvPicPr>
            <a:picLocks noGrp="1" noChangeAspect="1"/>
          </p:cNvPicPr>
          <p:nvPr>
            <p:ph idx="1"/>
          </p:nvPr>
        </p:nvPicPr>
        <p:blipFill>
          <a:blip r:embed="rId2"/>
          <a:stretch>
            <a:fillRect/>
          </a:stretch>
        </p:blipFill>
        <p:spPr>
          <a:xfrm>
            <a:off x="478890" y="357686"/>
            <a:ext cx="6816645" cy="6298992"/>
          </a:xfrm>
        </p:spPr>
      </p:pic>
      <p:sp>
        <p:nvSpPr>
          <p:cNvPr id="4" name="Text Placeholder 3">
            <a:extLst>
              <a:ext uri="{FF2B5EF4-FFF2-40B4-BE49-F238E27FC236}">
                <a16:creationId xmlns:a16="http://schemas.microsoft.com/office/drawing/2014/main" id="{04B4E4B1-5AC0-46B7-A533-8B5399D54057}"/>
              </a:ext>
            </a:extLst>
          </p:cNvPr>
          <p:cNvSpPr>
            <a:spLocks noGrp="1"/>
          </p:cNvSpPr>
          <p:nvPr>
            <p:ph type="body" sz="half" idx="2"/>
          </p:nvPr>
        </p:nvSpPr>
        <p:spPr>
          <a:xfrm>
            <a:off x="8458200" y="1386348"/>
            <a:ext cx="3161963" cy="4557252"/>
          </a:xfrm>
        </p:spPr>
        <p:txBody>
          <a:bodyPr>
            <a:normAutofit fontScale="92500"/>
          </a:bodyPr>
          <a:lstStyle/>
          <a:p>
            <a:r>
              <a:rPr lang="en-US" dirty="0"/>
              <a:t>After inspecting the site, we found that all of the states' "cards" were individual </a:t>
            </a:r>
            <a:r>
              <a:rPr lang="en-US" dirty="0" err="1"/>
              <a:t>divs</a:t>
            </a:r>
            <a:r>
              <a:rPr lang="en-US" dirty="0"/>
              <a:t> with the class of col-md-6. This Bootstrap class can be fairly common so to ensure that we captured only the states, we iterated through the list only printing the first line of text. If there were any entries that were not a state, then we would have needed to refine the code. Thankfully, we only captured state data.</a:t>
            </a:r>
          </a:p>
        </p:txBody>
      </p:sp>
    </p:spTree>
    <p:extLst>
      <p:ext uri="{BB962C8B-B14F-4D97-AF65-F5344CB8AC3E}">
        <p14:creationId xmlns:p14="http://schemas.microsoft.com/office/powerpoint/2010/main" val="2005728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38BCC-301B-49F0-AE69-493882B79073}"/>
              </a:ext>
            </a:extLst>
          </p:cNvPr>
          <p:cNvSpPr>
            <a:spLocks noGrp="1"/>
          </p:cNvSpPr>
          <p:nvPr>
            <p:ph type="title"/>
          </p:nvPr>
        </p:nvSpPr>
        <p:spPr>
          <a:xfrm>
            <a:off x="8458200" y="607392"/>
            <a:ext cx="3161963" cy="680634"/>
          </a:xfrm>
        </p:spPr>
        <p:txBody>
          <a:bodyPr/>
          <a:lstStyle/>
          <a:p>
            <a:r>
              <a:rPr lang="en-US" dirty="0">
                <a:highlight>
                  <a:srgbClr val="FFFF00"/>
                </a:highlight>
              </a:rPr>
              <a:t>Extract3:</a:t>
            </a:r>
          </a:p>
        </p:txBody>
      </p:sp>
      <p:sp>
        <p:nvSpPr>
          <p:cNvPr id="4" name="Text Placeholder 3">
            <a:extLst>
              <a:ext uri="{FF2B5EF4-FFF2-40B4-BE49-F238E27FC236}">
                <a16:creationId xmlns:a16="http://schemas.microsoft.com/office/drawing/2014/main" id="{BD501F0B-9E5D-4242-8504-8F624A998457}"/>
              </a:ext>
            </a:extLst>
          </p:cNvPr>
          <p:cNvSpPr>
            <a:spLocks noGrp="1"/>
          </p:cNvSpPr>
          <p:nvPr>
            <p:ph type="body" sz="half" idx="2"/>
          </p:nvPr>
        </p:nvSpPr>
        <p:spPr>
          <a:xfrm>
            <a:off x="8458200" y="1288026"/>
            <a:ext cx="3161963" cy="4857135"/>
          </a:xfrm>
        </p:spPr>
        <p:txBody>
          <a:bodyPr>
            <a:normAutofit fontScale="70000" lnSpcReduction="20000"/>
          </a:bodyPr>
          <a:lstStyle/>
          <a:p>
            <a:r>
              <a:rPr lang="en-US" dirty="0"/>
              <a:t>With each state card saved in a list, we iterated through and parsed out each data field we wanted to collect:</a:t>
            </a:r>
          </a:p>
          <a:p>
            <a:pPr marL="400050" indent="-400050">
              <a:buFont typeface="+mj-lt"/>
              <a:buAutoNum type="romanLcPeriod"/>
            </a:pPr>
            <a:r>
              <a:rPr lang="en-US" dirty="0"/>
              <a:t> of Schools</a:t>
            </a:r>
          </a:p>
          <a:p>
            <a:pPr marL="400050" indent="-400050">
              <a:buFont typeface="+mj-lt"/>
              <a:buAutoNum type="romanLcPeriod"/>
            </a:pPr>
            <a:r>
              <a:rPr lang="en-US" dirty="0"/>
              <a:t>of Programs in Business Analytics</a:t>
            </a:r>
          </a:p>
          <a:p>
            <a:pPr marL="400050" indent="-400050">
              <a:buFont typeface="+mj-lt"/>
              <a:buAutoNum type="romanLcPeriod"/>
            </a:pPr>
            <a:r>
              <a:rPr lang="en-US" dirty="0"/>
              <a:t>of Programs in Computer Science</a:t>
            </a:r>
          </a:p>
          <a:p>
            <a:pPr marL="400050" indent="-400050">
              <a:buFont typeface="+mj-lt"/>
              <a:buAutoNum type="romanLcPeriod"/>
            </a:pPr>
            <a:r>
              <a:rPr lang="en-US" dirty="0"/>
              <a:t> of Programs in Geospatial Science</a:t>
            </a:r>
          </a:p>
          <a:p>
            <a:pPr marL="400050" indent="-400050">
              <a:buFont typeface="+mj-lt"/>
              <a:buAutoNum type="romanLcPeriod"/>
            </a:pPr>
            <a:r>
              <a:rPr lang="en-US" dirty="0"/>
              <a:t>of Programs in Health Informatics</a:t>
            </a:r>
          </a:p>
          <a:p>
            <a:pPr marL="400050" indent="-400050">
              <a:buFont typeface="+mj-lt"/>
              <a:buAutoNum type="romanLcPeriod"/>
            </a:pPr>
            <a:r>
              <a:rPr lang="en-US" dirty="0"/>
              <a:t>of Certificates</a:t>
            </a:r>
          </a:p>
          <a:p>
            <a:pPr marL="400050" indent="-400050">
              <a:buFont typeface="+mj-lt"/>
              <a:buAutoNum type="romanLcPeriod"/>
            </a:pPr>
            <a:r>
              <a:rPr lang="en-US" dirty="0"/>
              <a:t> of Doctorates</a:t>
            </a:r>
          </a:p>
          <a:p>
            <a:r>
              <a:rPr lang="en-US" dirty="0"/>
              <a:t>*Annual Mean Wage</a:t>
            </a:r>
          </a:p>
          <a:p>
            <a:endParaRPr lang="en-US" dirty="0"/>
          </a:p>
          <a:p>
            <a:r>
              <a:rPr lang="en-US" dirty="0"/>
              <a:t>Each of these values were then saved to a dictionary and appended to a list for ease of converting to a </a:t>
            </a:r>
            <a:r>
              <a:rPr lang="en-US" dirty="0">
                <a:solidFill>
                  <a:schemeClr val="accent2">
                    <a:lumMod val="75000"/>
                  </a:schemeClr>
                </a:solidFill>
              </a:rPr>
              <a:t>Pandas </a:t>
            </a:r>
            <a:r>
              <a:rPr lang="en-US" dirty="0" err="1">
                <a:solidFill>
                  <a:schemeClr val="accent2">
                    <a:lumMod val="75000"/>
                  </a:schemeClr>
                </a:solidFill>
              </a:rPr>
              <a:t>Dataframe</a:t>
            </a:r>
            <a:r>
              <a:rPr lang="en-US" dirty="0"/>
              <a:t>.</a:t>
            </a:r>
          </a:p>
        </p:txBody>
      </p:sp>
      <p:pic>
        <p:nvPicPr>
          <p:cNvPr id="10" name="Content Placeholder 9">
            <a:extLst>
              <a:ext uri="{FF2B5EF4-FFF2-40B4-BE49-F238E27FC236}">
                <a16:creationId xmlns:a16="http://schemas.microsoft.com/office/drawing/2014/main" id="{ADB5D375-4551-432A-8B8F-A5F2A8584B2E}"/>
              </a:ext>
            </a:extLst>
          </p:cNvPr>
          <p:cNvPicPr>
            <a:picLocks noGrp="1" noChangeAspect="1"/>
          </p:cNvPicPr>
          <p:nvPr>
            <p:ph idx="1"/>
          </p:nvPr>
        </p:nvPicPr>
        <p:blipFill>
          <a:blip r:embed="rId2"/>
          <a:stretch>
            <a:fillRect/>
          </a:stretch>
        </p:blipFill>
        <p:spPr>
          <a:xfrm>
            <a:off x="463585" y="264596"/>
            <a:ext cx="7264403" cy="6375901"/>
          </a:xfrm>
        </p:spPr>
      </p:pic>
    </p:spTree>
    <p:extLst>
      <p:ext uri="{BB962C8B-B14F-4D97-AF65-F5344CB8AC3E}">
        <p14:creationId xmlns:p14="http://schemas.microsoft.com/office/powerpoint/2010/main" val="2878996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725E6-5FB5-4CEA-8A0A-01067BB6C050}"/>
              </a:ext>
            </a:extLst>
          </p:cNvPr>
          <p:cNvSpPr>
            <a:spLocks noGrp="1"/>
          </p:cNvSpPr>
          <p:nvPr>
            <p:ph type="title"/>
          </p:nvPr>
        </p:nvSpPr>
        <p:spPr>
          <a:xfrm>
            <a:off x="1066800" y="642594"/>
            <a:ext cx="10058400" cy="342827"/>
          </a:xfrm>
        </p:spPr>
        <p:txBody>
          <a:bodyPr>
            <a:normAutofit fontScale="90000"/>
          </a:bodyPr>
          <a:lstStyle/>
          <a:p>
            <a:r>
              <a:rPr lang="en-US" dirty="0"/>
              <a:t>Data transformation </a:t>
            </a:r>
          </a:p>
        </p:txBody>
      </p:sp>
      <p:pic>
        <p:nvPicPr>
          <p:cNvPr id="13" name="Content Placeholder 12">
            <a:extLst>
              <a:ext uri="{FF2B5EF4-FFF2-40B4-BE49-F238E27FC236}">
                <a16:creationId xmlns:a16="http://schemas.microsoft.com/office/drawing/2014/main" id="{EEBCA6CA-9E88-4FAE-BAED-5E89072282D3}"/>
              </a:ext>
            </a:extLst>
          </p:cNvPr>
          <p:cNvPicPr>
            <a:picLocks noGrp="1" noChangeAspect="1"/>
          </p:cNvPicPr>
          <p:nvPr>
            <p:ph idx="1"/>
          </p:nvPr>
        </p:nvPicPr>
        <p:blipFill>
          <a:blip r:embed="rId2"/>
          <a:stretch>
            <a:fillRect/>
          </a:stretch>
        </p:blipFill>
        <p:spPr>
          <a:xfrm>
            <a:off x="559293" y="1642369"/>
            <a:ext cx="11010057" cy="4296792"/>
          </a:xfrm>
        </p:spPr>
      </p:pic>
    </p:spTree>
    <p:extLst>
      <p:ext uri="{BB962C8B-B14F-4D97-AF65-F5344CB8AC3E}">
        <p14:creationId xmlns:p14="http://schemas.microsoft.com/office/powerpoint/2010/main" val="14830120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{D7D6D4D6-668F-4F80-9AE1-869464D7281B}tf78438558_win32</Template>
  <TotalTime>1397</TotalTime>
  <Words>546</Words>
  <Application>Microsoft Office PowerPoint</Application>
  <PresentationFormat>Widescreen</PresentationFormat>
  <Paragraphs>42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 Rounded MT Bold</vt:lpstr>
      <vt:lpstr>Bell MT</vt:lpstr>
      <vt:lpstr>Bodoni MT Black</vt:lpstr>
      <vt:lpstr>Century Gothic</vt:lpstr>
      <vt:lpstr>Garamond</vt:lpstr>
      <vt:lpstr>Slack-Lato</vt:lpstr>
      <vt:lpstr>SavonVTI</vt:lpstr>
      <vt:lpstr>masters of data</vt:lpstr>
      <vt:lpstr>Masters of Data Science group By:</vt:lpstr>
      <vt:lpstr>Introduction </vt:lpstr>
      <vt:lpstr>              What To Cover Today</vt:lpstr>
      <vt:lpstr>Extract</vt:lpstr>
      <vt:lpstr>Extract1:</vt:lpstr>
      <vt:lpstr>Extract2:</vt:lpstr>
      <vt:lpstr>Extract3:</vt:lpstr>
      <vt:lpstr>Data transformation </vt:lpstr>
      <vt:lpstr>Transform1:</vt:lpstr>
      <vt:lpstr>Transform 2:</vt:lpstr>
      <vt:lpstr>Transform 3:</vt:lpstr>
      <vt:lpstr>Data Loading</vt:lpstr>
      <vt:lpstr>Data Loading 1:</vt:lpstr>
      <vt:lpstr>Data Loading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masters of data science</dc:title>
  <dc:creator>Mema</dc:creator>
  <cp:lastModifiedBy>Mema</cp:lastModifiedBy>
  <cp:revision>26</cp:revision>
  <dcterms:created xsi:type="dcterms:W3CDTF">2021-02-23T02:51:15Z</dcterms:created>
  <dcterms:modified xsi:type="dcterms:W3CDTF">2021-02-24T02:08:41Z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