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0" r:id="rId2"/>
    <p:sldId id="270" r:id="rId3"/>
    <p:sldId id="271" r:id="rId4"/>
    <p:sldId id="262" r:id="rId5"/>
    <p:sldId id="272" r:id="rId6"/>
    <p:sldId id="265" r:id="rId7"/>
    <p:sldId id="266" r:id="rId8"/>
    <p:sldId id="273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ern Swiss" id="{FD2B0C0D-84C0-42ED-88AF-E5F83906AE8B}">
          <p14:sldIdLst>
            <p14:sldId id="260"/>
            <p14:sldId id="270"/>
            <p14:sldId id="271"/>
            <p14:sldId id="262"/>
            <p14:sldId id="272"/>
            <p14:sldId id="265"/>
            <p14:sldId id="266"/>
            <p14:sldId id="273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51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B1CB"/>
    <a:srgbClr val="31CCE8"/>
    <a:srgbClr val="118E97"/>
    <a:srgbClr val="118497"/>
    <a:srgbClr val="BC873A"/>
    <a:srgbClr val="C1C139"/>
    <a:srgbClr val="A48F52"/>
    <a:srgbClr val="9C975A"/>
    <a:srgbClr val="CCCC00"/>
    <a:srgbClr val="A6A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78233E-E84C-46C1-B379-76CF04DDBC87}" v="69" dt="2021-08-20T17:11:19.4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75" autoAdjust="0"/>
    <p:restoredTop sz="94668" autoAdjust="0"/>
  </p:normalViewPr>
  <p:slideViewPr>
    <p:cSldViewPr snapToGrid="0" snapToObjects="1">
      <p:cViewPr varScale="1">
        <p:scale>
          <a:sx n="59" d="100"/>
          <a:sy n="59" d="100"/>
        </p:scale>
        <p:origin x="77" y="139"/>
      </p:cViewPr>
      <p:guideLst>
        <p:guide orient="horz" pos="251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>
        <p:scale>
          <a:sx n="66" d="100"/>
          <a:sy n="66" d="100"/>
        </p:scale>
        <p:origin x="5392" y="13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Bakopolus" userId="75929373ee15c11e" providerId="LiveId" clId="{EC78233E-E84C-46C1-B379-76CF04DDBC87}"/>
    <pc:docChg chg="undo custSel addSld delSld modSld sldOrd modSection">
      <pc:chgData name="Adam Bakopolus" userId="75929373ee15c11e" providerId="LiveId" clId="{EC78233E-E84C-46C1-B379-76CF04DDBC87}" dt="2021-08-21T15:02:52.661" v="513" actId="20577"/>
      <pc:docMkLst>
        <pc:docMk/>
      </pc:docMkLst>
      <pc:sldChg chg="modSp mod">
        <pc:chgData name="Adam Bakopolus" userId="75929373ee15c11e" providerId="LiveId" clId="{EC78233E-E84C-46C1-B379-76CF04DDBC87}" dt="2021-08-21T15:02:52.661" v="513" actId="20577"/>
        <pc:sldMkLst>
          <pc:docMk/>
          <pc:sldMk cId="2754494064" sldId="260"/>
        </pc:sldMkLst>
        <pc:spChg chg="mod">
          <ac:chgData name="Adam Bakopolus" userId="75929373ee15c11e" providerId="LiveId" clId="{EC78233E-E84C-46C1-B379-76CF04DDBC87}" dt="2021-08-21T15:02:52.661" v="513" actId="20577"/>
          <ac:spMkLst>
            <pc:docMk/>
            <pc:sldMk cId="2754494064" sldId="260"/>
            <ac:spMk id="2" creationId="{00000000-0000-0000-0000-000000000000}"/>
          </ac:spMkLst>
        </pc:spChg>
      </pc:sldChg>
      <pc:sldChg chg="del">
        <pc:chgData name="Adam Bakopolus" userId="75929373ee15c11e" providerId="LiveId" clId="{EC78233E-E84C-46C1-B379-76CF04DDBC87}" dt="2021-08-20T17:08:10.511" v="6" actId="47"/>
        <pc:sldMkLst>
          <pc:docMk/>
          <pc:sldMk cId="2638569425" sldId="261"/>
        </pc:sldMkLst>
      </pc:sldChg>
      <pc:sldChg chg="addSp delSp modSp mod">
        <pc:chgData name="Adam Bakopolus" userId="75929373ee15c11e" providerId="LiveId" clId="{EC78233E-E84C-46C1-B379-76CF04DDBC87}" dt="2021-08-20T17:45:01.772" v="357" actId="1076"/>
        <pc:sldMkLst>
          <pc:docMk/>
          <pc:sldMk cId="2513007120" sldId="262"/>
        </pc:sldMkLst>
        <pc:spChg chg="mod">
          <ac:chgData name="Adam Bakopolus" userId="75929373ee15c11e" providerId="LiveId" clId="{EC78233E-E84C-46C1-B379-76CF04DDBC87}" dt="2021-08-20T17:35:10.309" v="350" actId="20577"/>
          <ac:spMkLst>
            <pc:docMk/>
            <pc:sldMk cId="2513007120" sldId="262"/>
            <ac:spMk id="2" creationId="{00000000-0000-0000-0000-000000000000}"/>
          </ac:spMkLst>
        </pc:spChg>
        <pc:spChg chg="mod">
          <ac:chgData name="Adam Bakopolus" userId="75929373ee15c11e" providerId="LiveId" clId="{EC78233E-E84C-46C1-B379-76CF04DDBC87}" dt="2021-08-20T17:45:01.772" v="357" actId="1076"/>
          <ac:spMkLst>
            <pc:docMk/>
            <pc:sldMk cId="2513007120" sldId="262"/>
            <ac:spMk id="3" creationId="{12ADC273-B188-4817-94F7-192A92A0015F}"/>
          </ac:spMkLst>
        </pc:spChg>
        <pc:spChg chg="add del mod">
          <ac:chgData name="Adam Bakopolus" userId="75929373ee15c11e" providerId="LiveId" clId="{EC78233E-E84C-46C1-B379-76CF04DDBC87}" dt="2021-08-20T17:44:42.517" v="353" actId="478"/>
          <ac:spMkLst>
            <pc:docMk/>
            <pc:sldMk cId="2513007120" sldId="262"/>
            <ac:spMk id="5" creationId="{BB597545-D36D-41F8-BE70-94CA6E1C548E}"/>
          </ac:spMkLst>
        </pc:spChg>
        <pc:spChg chg="del mod">
          <ac:chgData name="Adam Bakopolus" userId="75929373ee15c11e" providerId="LiveId" clId="{EC78233E-E84C-46C1-B379-76CF04DDBC87}" dt="2021-08-20T17:44:39.606" v="352" actId="478"/>
          <ac:spMkLst>
            <pc:docMk/>
            <pc:sldMk cId="2513007120" sldId="262"/>
            <ac:spMk id="16" creationId="{00000000-0000-0000-0000-000000000000}"/>
          </ac:spMkLst>
        </pc:spChg>
        <pc:graphicFrameChg chg="mod">
          <ac:chgData name="Adam Bakopolus" userId="75929373ee15c11e" providerId="LiveId" clId="{EC78233E-E84C-46C1-B379-76CF04DDBC87}" dt="2021-08-20T17:44:55.559" v="356" actId="1076"/>
          <ac:graphicFrameMkLst>
            <pc:docMk/>
            <pc:sldMk cId="2513007120" sldId="262"/>
            <ac:graphicFrameMk id="7" creationId="{586C1293-A84F-4BE2-A194-52A30A611A35}"/>
          </ac:graphicFrameMkLst>
        </pc:graphicFrameChg>
      </pc:sldChg>
      <pc:sldChg chg="del">
        <pc:chgData name="Adam Bakopolus" userId="75929373ee15c11e" providerId="LiveId" clId="{EC78233E-E84C-46C1-B379-76CF04DDBC87}" dt="2021-08-20T17:20:05.985" v="210" actId="47"/>
        <pc:sldMkLst>
          <pc:docMk/>
          <pc:sldMk cId="2925277465" sldId="264"/>
        </pc:sldMkLst>
      </pc:sldChg>
      <pc:sldChg chg="addSp delSp modSp mod">
        <pc:chgData name="Adam Bakopolus" userId="75929373ee15c11e" providerId="LiveId" clId="{EC78233E-E84C-46C1-B379-76CF04DDBC87}" dt="2021-08-20T18:29:57.619" v="478" actId="1076"/>
        <pc:sldMkLst>
          <pc:docMk/>
          <pc:sldMk cId="553595140" sldId="265"/>
        </pc:sldMkLst>
        <pc:spChg chg="mod">
          <ac:chgData name="Adam Bakopolus" userId="75929373ee15c11e" providerId="LiveId" clId="{EC78233E-E84C-46C1-B379-76CF04DDBC87}" dt="2021-08-20T18:22:36.189" v="470" actId="14100"/>
          <ac:spMkLst>
            <pc:docMk/>
            <pc:sldMk cId="553595140" sldId="265"/>
            <ac:spMk id="2" creationId="{00000000-0000-0000-0000-000000000000}"/>
          </ac:spMkLst>
        </pc:spChg>
        <pc:spChg chg="add del mod">
          <ac:chgData name="Adam Bakopolus" userId="75929373ee15c11e" providerId="LiveId" clId="{EC78233E-E84C-46C1-B379-76CF04DDBC87}" dt="2021-08-20T18:22:55.157" v="473" actId="478"/>
          <ac:spMkLst>
            <pc:docMk/>
            <pc:sldMk cId="553595140" sldId="265"/>
            <ac:spMk id="4" creationId="{F8ED2918-8A8C-438A-9065-82B82D6FEDFA}"/>
          </ac:spMkLst>
        </pc:spChg>
        <pc:spChg chg="del">
          <ac:chgData name="Adam Bakopolus" userId="75929373ee15c11e" providerId="LiveId" clId="{EC78233E-E84C-46C1-B379-76CF04DDBC87}" dt="2021-08-20T18:22:52.665" v="472" actId="478"/>
          <ac:spMkLst>
            <pc:docMk/>
            <pc:sldMk cId="553595140" sldId="265"/>
            <ac:spMk id="16" creationId="{00000000-0000-0000-0000-000000000000}"/>
          </ac:spMkLst>
        </pc:spChg>
        <pc:graphicFrameChg chg="add mod">
          <ac:chgData name="Adam Bakopolus" userId="75929373ee15c11e" providerId="LiveId" clId="{EC78233E-E84C-46C1-B379-76CF04DDBC87}" dt="2021-08-20T18:29:57.619" v="478" actId="1076"/>
          <ac:graphicFrameMkLst>
            <pc:docMk/>
            <pc:sldMk cId="553595140" sldId="265"/>
            <ac:graphicFrameMk id="7" creationId="{53DC09D5-5001-4D39-8339-09991C5E400F}"/>
          </ac:graphicFrameMkLst>
        </pc:graphicFrameChg>
        <pc:picChg chg="del">
          <ac:chgData name="Adam Bakopolus" userId="75929373ee15c11e" providerId="LiveId" clId="{EC78233E-E84C-46C1-B379-76CF04DDBC87}" dt="2021-08-20T18:22:40.190" v="471" actId="478"/>
          <ac:picMkLst>
            <pc:docMk/>
            <pc:sldMk cId="553595140" sldId="265"/>
            <ac:picMk id="10" creationId="{51399C2B-AF38-42F6-916E-89E33ABE83A3}"/>
          </ac:picMkLst>
        </pc:picChg>
      </pc:sldChg>
      <pc:sldChg chg="addSp delSp modSp mod">
        <pc:chgData name="Adam Bakopolus" userId="75929373ee15c11e" providerId="LiveId" clId="{EC78233E-E84C-46C1-B379-76CF04DDBC87}" dt="2021-08-20T19:00:19.270" v="506" actId="20577"/>
        <pc:sldMkLst>
          <pc:docMk/>
          <pc:sldMk cId="1615407531" sldId="266"/>
        </pc:sldMkLst>
        <pc:spChg chg="mod">
          <ac:chgData name="Adam Bakopolus" userId="75929373ee15c11e" providerId="LiveId" clId="{EC78233E-E84C-46C1-B379-76CF04DDBC87}" dt="2021-08-20T19:00:19.270" v="506" actId="20577"/>
          <ac:spMkLst>
            <pc:docMk/>
            <pc:sldMk cId="1615407531" sldId="266"/>
            <ac:spMk id="2" creationId="{00000000-0000-0000-0000-000000000000}"/>
          </ac:spMkLst>
        </pc:spChg>
        <pc:spChg chg="add del mod">
          <ac:chgData name="Adam Bakopolus" userId="75929373ee15c11e" providerId="LiveId" clId="{EC78233E-E84C-46C1-B379-76CF04DDBC87}" dt="2021-08-20T18:59:44.337" v="481" actId="478"/>
          <ac:spMkLst>
            <pc:docMk/>
            <pc:sldMk cId="1615407531" sldId="266"/>
            <ac:spMk id="4" creationId="{68E8C139-7A93-4062-A490-0CBEFF373EA3}"/>
          </ac:spMkLst>
        </pc:spChg>
        <pc:spChg chg="del mod">
          <ac:chgData name="Adam Bakopolus" userId="75929373ee15c11e" providerId="LiveId" clId="{EC78233E-E84C-46C1-B379-76CF04DDBC87}" dt="2021-08-20T18:59:41.578" v="480" actId="478"/>
          <ac:spMkLst>
            <pc:docMk/>
            <pc:sldMk cId="1615407531" sldId="266"/>
            <ac:spMk id="16" creationId="{00000000-0000-0000-0000-000000000000}"/>
          </ac:spMkLst>
        </pc:spChg>
      </pc:sldChg>
      <pc:sldChg chg="del">
        <pc:chgData name="Adam Bakopolus" userId="75929373ee15c11e" providerId="LiveId" clId="{EC78233E-E84C-46C1-B379-76CF04DDBC87}" dt="2021-08-20T19:01:08.542" v="507" actId="47"/>
        <pc:sldMkLst>
          <pc:docMk/>
          <pc:sldMk cId="384964876" sldId="267"/>
        </pc:sldMkLst>
      </pc:sldChg>
      <pc:sldChg chg="del">
        <pc:chgData name="Adam Bakopolus" userId="75929373ee15c11e" providerId="LiveId" clId="{EC78233E-E84C-46C1-B379-76CF04DDBC87}" dt="2021-08-20T19:31:49.411" v="508" actId="47"/>
        <pc:sldMkLst>
          <pc:docMk/>
          <pc:sldMk cId="3380943229" sldId="268"/>
        </pc:sldMkLst>
      </pc:sldChg>
      <pc:sldChg chg="addSp delSp modSp add mod ord setBg">
        <pc:chgData name="Adam Bakopolus" userId="75929373ee15c11e" providerId="LiveId" clId="{EC78233E-E84C-46C1-B379-76CF04DDBC87}" dt="2021-08-20T17:34:49.326" v="269" actId="20577"/>
        <pc:sldMkLst>
          <pc:docMk/>
          <pc:sldMk cId="2410150928" sldId="271"/>
        </pc:sldMkLst>
        <pc:spChg chg="del">
          <ac:chgData name="Adam Bakopolus" userId="75929373ee15c11e" providerId="LiveId" clId="{EC78233E-E84C-46C1-B379-76CF04DDBC87}" dt="2021-08-20T17:07:55.042" v="3" actId="478"/>
          <ac:spMkLst>
            <pc:docMk/>
            <pc:sldMk cId="2410150928" sldId="271"/>
            <ac:spMk id="2" creationId="{00000000-0000-0000-0000-000000000000}"/>
          </ac:spMkLst>
        </pc:spChg>
        <pc:spChg chg="del">
          <ac:chgData name="Adam Bakopolus" userId="75929373ee15c11e" providerId="LiveId" clId="{EC78233E-E84C-46C1-B379-76CF04DDBC87}" dt="2021-08-20T17:08:01.320" v="5" actId="478"/>
          <ac:spMkLst>
            <pc:docMk/>
            <pc:sldMk cId="2410150928" sldId="271"/>
            <ac:spMk id="3" creationId="{7A159574-AF2A-427B-92B0-37CF1F3B573B}"/>
          </ac:spMkLst>
        </pc:spChg>
        <pc:spChg chg="add del mod">
          <ac:chgData name="Adam Bakopolus" userId="75929373ee15c11e" providerId="LiveId" clId="{EC78233E-E84C-46C1-B379-76CF04DDBC87}" dt="2021-08-20T17:07:58.127" v="4" actId="478"/>
          <ac:spMkLst>
            <pc:docMk/>
            <pc:sldMk cId="2410150928" sldId="271"/>
            <ac:spMk id="5" creationId="{D35657C7-386F-46BA-B2BD-5700114E3F77}"/>
          </ac:spMkLst>
        </pc:spChg>
        <pc:spChg chg="add mod">
          <ac:chgData name="Adam Bakopolus" userId="75929373ee15c11e" providerId="LiveId" clId="{EC78233E-E84C-46C1-B379-76CF04DDBC87}" dt="2021-08-20T17:14:58.941" v="209" actId="1076"/>
          <ac:spMkLst>
            <pc:docMk/>
            <pc:sldMk cId="2410150928" sldId="271"/>
            <ac:spMk id="10" creationId="{5F849F4D-A953-4F9A-817E-790FB423F98F}"/>
          </ac:spMkLst>
        </pc:spChg>
        <pc:spChg chg="add mod">
          <ac:chgData name="Adam Bakopolus" userId="75929373ee15c11e" providerId="LiveId" clId="{EC78233E-E84C-46C1-B379-76CF04DDBC87}" dt="2021-08-20T17:34:49.326" v="269" actId="20577"/>
          <ac:spMkLst>
            <pc:docMk/>
            <pc:sldMk cId="2410150928" sldId="271"/>
            <ac:spMk id="11" creationId="{5785D67B-AB25-4F67-8B8B-CA7E9667542E}"/>
          </ac:spMkLst>
        </pc:spChg>
        <pc:picChg chg="del mod">
          <ac:chgData name="Adam Bakopolus" userId="75929373ee15c11e" providerId="LiveId" clId="{EC78233E-E84C-46C1-B379-76CF04DDBC87}" dt="2021-08-20T17:11:36.019" v="188" actId="478"/>
          <ac:picMkLst>
            <pc:docMk/>
            <pc:sldMk cId="2410150928" sldId="271"/>
            <ac:picMk id="6" creationId="{BC5A4B3C-A713-4003-B237-34DBED087106}"/>
          </ac:picMkLst>
        </pc:picChg>
        <pc:picChg chg="add mod">
          <ac:chgData name="Adam Bakopolus" userId="75929373ee15c11e" providerId="LiveId" clId="{EC78233E-E84C-46C1-B379-76CF04DDBC87}" dt="2021-08-20T17:14:12.861" v="203" actId="14100"/>
          <ac:picMkLst>
            <pc:docMk/>
            <pc:sldMk cId="2410150928" sldId="271"/>
            <ac:picMk id="7" creationId="{8B1A6373-A4AC-4470-A1AA-F44901667B39}"/>
          </ac:picMkLst>
        </pc:picChg>
        <pc:picChg chg="add mod">
          <ac:chgData name="Adam Bakopolus" userId="75929373ee15c11e" providerId="LiveId" clId="{EC78233E-E84C-46C1-B379-76CF04DDBC87}" dt="2021-08-20T17:14:36.393" v="205" actId="1076"/>
          <ac:picMkLst>
            <pc:docMk/>
            <pc:sldMk cId="2410150928" sldId="271"/>
            <ac:picMk id="8" creationId="{51505B18-72E8-43B1-A261-14A52538CE5D}"/>
          </ac:picMkLst>
        </pc:picChg>
        <pc:picChg chg="add mod">
          <ac:chgData name="Adam Bakopolus" userId="75929373ee15c11e" providerId="LiveId" clId="{EC78233E-E84C-46C1-B379-76CF04DDBC87}" dt="2021-08-20T17:14:54.707" v="208" actId="1076"/>
          <ac:picMkLst>
            <pc:docMk/>
            <pc:sldMk cId="2410150928" sldId="271"/>
            <ac:picMk id="9" creationId="{7D5A6715-FE6C-4589-9319-FF8894F41740}"/>
          </ac:picMkLst>
        </pc:picChg>
      </pc:sldChg>
      <pc:sldChg chg="addSp delSp modSp add mod setBg modClrScheme chgLayout">
        <pc:chgData name="Adam Bakopolus" userId="75929373ee15c11e" providerId="LiveId" clId="{EC78233E-E84C-46C1-B379-76CF04DDBC87}" dt="2021-08-20T18:00:35.372" v="371" actId="1076"/>
        <pc:sldMkLst>
          <pc:docMk/>
          <pc:sldMk cId="550416254" sldId="272"/>
        </pc:sldMkLst>
        <pc:spChg chg="del mod">
          <ac:chgData name="Adam Bakopolus" userId="75929373ee15c11e" providerId="LiveId" clId="{EC78233E-E84C-46C1-B379-76CF04DDBC87}" dt="2021-08-20T18:00:28.299" v="369" actId="478"/>
          <ac:spMkLst>
            <pc:docMk/>
            <pc:sldMk cId="550416254" sldId="272"/>
            <ac:spMk id="2" creationId="{00000000-0000-0000-0000-000000000000}"/>
          </ac:spMkLst>
        </pc:spChg>
        <pc:spChg chg="del">
          <ac:chgData name="Adam Bakopolus" userId="75929373ee15c11e" providerId="LiveId" clId="{EC78233E-E84C-46C1-B379-76CF04DDBC87}" dt="2021-08-20T17:59:46.137" v="360" actId="478"/>
          <ac:spMkLst>
            <pc:docMk/>
            <pc:sldMk cId="550416254" sldId="272"/>
            <ac:spMk id="3" creationId="{12ADC273-B188-4817-94F7-192A92A0015F}"/>
          </ac:spMkLst>
        </pc:spChg>
        <pc:spChg chg="add del mod">
          <ac:chgData name="Adam Bakopolus" userId="75929373ee15c11e" providerId="LiveId" clId="{EC78233E-E84C-46C1-B379-76CF04DDBC87}" dt="2021-08-20T18:00:30.821" v="370" actId="478"/>
          <ac:spMkLst>
            <pc:docMk/>
            <pc:sldMk cId="550416254" sldId="272"/>
            <ac:spMk id="8" creationId="{AF881A11-BC62-47F0-9056-FD4A610C811A}"/>
          </ac:spMkLst>
        </pc:spChg>
        <pc:graphicFrameChg chg="del">
          <ac:chgData name="Adam Bakopolus" userId="75929373ee15c11e" providerId="LiveId" clId="{EC78233E-E84C-46C1-B379-76CF04DDBC87}" dt="2021-08-20T17:59:42.639" v="359" actId="478"/>
          <ac:graphicFrameMkLst>
            <pc:docMk/>
            <pc:sldMk cId="550416254" sldId="272"/>
            <ac:graphicFrameMk id="7" creationId="{586C1293-A84F-4BE2-A194-52A30A611A35}"/>
          </ac:graphicFrameMkLst>
        </pc:graphicFrameChg>
        <pc:picChg chg="add mod">
          <ac:chgData name="Adam Bakopolus" userId="75929373ee15c11e" providerId="LiveId" clId="{EC78233E-E84C-46C1-B379-76CF04DDBC87}" dt="2021-08-20T18:00:35.372" v="371" actId="1076"/>
          <ac:picMkLst>
            <pc:docMk/>
            <pc:sldMk cId="550416254" sldId="272"/>
            <ac:picMk id="5" creationId="{5018D427-A275-48C2-AED9-5A4403960D42}"/>
          </ac:picMkLst>
        </pc:picChg>
      </pc:sldChg>
      <pc:sldChg chg="add ord">
        <pc:chgData name="Adam Bakopolus" userId="75929373ee15c11e" providerId="LiveId" clId="{EC78233E-E84C-46C1-B379-76CF04DDBC87}" dt="2021-08-20T19:32:05.675" v="511"/>
        <pc:sldMkLst>
          <pc:docMk/>
          <pc:sldMk cId="2660276063" sldId="273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1600" b="0" i="0" u="none" strike="noStrike" kern="1200" spc="7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Hays, KS nearly doubles Alpena, MI population and</a:t>
            </a:r>
            <a:r>
              <a:rPr lang="en-US" sz="1200" b="1" baseline="0" dirty="0"/>
              <a:t> continues to grow, while Alpena Declines</a:t>
            </a:r>
            <a:endParaRPr lang="en-US" sz="1200" b="1" dirty="0"/>
          </a:p>
        </c:rich>
      </c:tx>
      <c:layout>
        <c:manualLayout>
          <c:xMode val="edge"/>
          <c:yMode val="edge"/>
          <c:x val="1.2902668416447938E-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1600" b="0" i="0" u="none" strike="noStrike" kern="1200" spc="7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Hays, KS</c:v>
                </c:pt>
              </c:strCache>
            </c:strRef>
          </c:tx>
          <c:spPr>
            <a:ln w="28575">
              <a:solidFill>
                <a:schemeClr val="accent1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2000</c:v>
                </c:pt>
                <c:pt idx="1">
                  <c:v>2010</c:v>
                </c:pt>
                <c:pt idx="2">
                  <c:v>2020</c:v>
                </c:pt>
                <c:pt idx="3">
                  <c:v>2025</c:v>
                </c:pt>
              </c:numCache>
            </c:numRef>
          </c:xVal>
          <c:yVal>
            <c:numRef>
              <c:f>Sheet1!$B$2:$B$5</c:f>
              <c:numCache>
                <c:formatCode>#,##0</c:formatCode>
                <c:ptCount val="4"/>
                <c:pt idx="0">
                  <c:v>19598</c:v>
                </c:pt>
                <c:pt idx="1">
                  <c:v>20350</c:v>
                </c:pt>
                <c:pt idx="2">
                  <c:v>20564</c:v>
                </c:pt>
                <c:pt idx="3">
                  <c:v>20741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580-47E0-9531-A85D93F163F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Alpena, MI</c:v>
                </c:pt>
              </c:strCache>
            </c:strRef>
          </c:tx>
          <c:spPr>
            <a:ln w="28575">
              <a:solidFill>
                <a:schemeClr val="accent2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2"/>
              </a:solidFill>
              <a:ln w="9525" cap="flat" cmpd="sng" algn="ctr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2000</c:v>
                </c:pt>
                <c:pt idx="1">
                  <c:v>2010</c:v>
                </c:pt>
                <c:pt idx="2">
                  <c:v>2020</c:v>
                </c:pt>
                <c:pt idx="3">
                  <c:v>2025</c:v>
                </c:pt>
              </c:numCache>
            </c:numRef>
          </c:xVal>
          <c:yVal>
            <c:numRef>
              <c:f>Sheet1!$C$2:$C$5</c:f>
              <c:numCache>
                <c:formatCode>#,##0</c:formatCode>
                <c:ptCount val="4"/>
                <c:pt idx="0">
                  <c:v>11417</c:v>
                </c:pt>
                <c:pt idx="1">
                  <c:v>10509</c:v>
                </c:pt>
                <c:pt idx="2">
                  <c:v>10284</c:v>
                </c:pt>
                <c:pt idx="3">
                  <c:v>10160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580-47E0-9531-A85D93F163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38830656"/>
        <c:axId val="1338831072"/>
      </c:scatterChart>
      <c:valAx>
        <c:axId val="1338830656"/>
        <c:scaling>
          <c:orientation val="minMax"/>
          <c:max val="2025"/>
          <c:min val="200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8831072"/>
        <c:crosses val="autoZero"/>
        <c:crossBetween val="midCat"/>
      </c:valAx>
      <c:valAx>
        <c:axId val="1338831072"/>
        <c:scaling>
          <c:orientation val="minMax"/>
          <c:min val="750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Community Population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88306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/>
              <a:t>Hays, Kansas has a hockey vacuum, with no state university team and ECHL teams both &gt; 150 miles away</a:t>
            </a:r>
          </a:p>
        </c:rich>
      </c:tx>
      <c:layout>
        <c:manualLayout>
          <c:xMode val="edge"/>
          <c:yMode val="edge"/>
          <c:x val="2.2159667541557307E-2"/>
          <c:y val="3.70370370370370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Distance Away (mi)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cat>
            <c:strRef>
              <c:f>Sheet3!$A$2:$A$4</c:f>
              <c:strCache>
                <c:ptCount val="3"/>
                <c:pt idx="0">
                  <c:v>Wichita Thunder</c:v>
                </c:pt>
                <c:pt idx="1">
                  <c:v>Kansas City Mavericks</c:v>
                </c:pt>
                <c:pt idx="2">
                  <c:v>Fort Hays State University</c:v>
                </c:pt>
              </c:strCache>
            </c:strRef>
          </c:cat>
          <c:val>
            <c:numRef>
              <c:f>Sheet3!$B$2:$B$4</c:f>
              <c:numCache>
                <c:formatCode>General</c:formatCode>
                <c:ptCount val="3"/>
                <c:pt idx="0">
                  <c:v>181.8</c:v>
                </c:pt>
                <c:pt idx="1">
                  <c:v>264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8E-4603-AEEE-FC425225C8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7"/>
        <c:overlap val="-48"/>
        <c:axId val="1194747904"/>
        <c:axId val="1194752896"/>
      </c:barChart>
      <c:catAx>
        <c:axId val="11947479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4752896"/>
        <c:crosses val="autoZero"/>
        <c:auto val="1"/>
        <c:lblAlgn val="ctr"/>
        <c:lblOffset val="100"/>
        <c:noMultiLvlLbl val="0"/>
      </c:catAx>
      <c:valAx>
        <c:axId val="11947528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Distance Away (miles)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4747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600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8EB65-FCB1-492D-96F1-1EEFDB36395A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B7C37-3688-416D-8869-513F3AB67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278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2A57C-5FAA-4E66-BDD9-A79C3D547D7C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303DE-3E45-4DD3-9505-92EF4803E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02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4300" indent="-114300" algn="l" defTabSz="914400" rtl="0" eaLnBrk="1" latinLnBrk="0" hangingPunct="1">
      <a:lnSpc>
        <a:spcPct val="110000"/>
      </a:lnSpc>
      <a:spcBef>
        <a:spcPts val="3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28600" indent="-114300" algn="l" defTabSz="914400" rtl="0" eaLnBrk="1" latinLnBrk="0" hangingPunct="1">
      <a:lnSpc>
        <a:spcPct val="100000"/>
      </a:lnSpc>
      <a:spcBef>
        <a:spcPts val="300"/>
      </a:spcBef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342900" indent="-114300" algn="l" defTabSz="914400" rtl="0" eaLnBrk="1" latinLnBrk="0" hangingPunct="1">
      <a:lnSpc>
        <a:spcPct val="95000"/>
      </a:lnSpc>
      <a:spcBef>
        <a:spcPts val="300"/>
      </a:spcBef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457200" indent="-114300" algn="l" defTabSz="914400" rtl="0" eaLnBrk="1" latinLnBrk="0" hangingPunct="1">
      <a:lnSpc>
        <a:spcPct val="95000"/>
      </a:lnSpc>
      <a:spcBef>
        <a:spcPts val="300"/>
      </a:spcBef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571500" indent="-114300" algn="l" defTabSz="914400" rtl="0" eaLnBrk="1" latinLnBrk="0" hangingPunct="1">
      <a:lnSpc>
        <a:spcPct val="95000"/>
      </a:lnSpc>
      <a:spcBef>
        <a:spcPts val="300"/>
      </a:spcBef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Align 4-column f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18155"/>
            <a:ext cx="8157329" cy="6487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9761" y="1643450"/>
            <a:ext cx="8782639" cy="4535100"/>
          </a:xfrm>
        </p:spPr>
        <p:txBody>
          <a:bodyPr/>
          <a:lstStyle>
            <a:lvl1pPr>
              <a:defRPr sz="1100" i="0">
                <a:latin typeface="+mn-lt"/>
              </a:defRPr>
            </a:lvl1pPr>
            <a:lvl2pPr>
              <a:defRPr sz="1100" i="0">
                <a:latin typeface="+mn-lt"/>
              </a:defRPr>
            </a:lvl2pPr>
            <a:lvl3pPr>
              <a:defRPr sz="1100" i="0">
                <a:latin typeface="+mn-lt"/>
              </a:defRPr>
            </a:lvl3pPr>
            <a:lvl4pPr>
              <a:defRPr sz="1100" i="0">
                <a:latin typeface="+mn-lt"/>
              </a:defRPr>
            </a:lvl4pPr>
            <a:lvl5pPr>
              <a:defRPr sz="1100" i="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3323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Align 4-column f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18155"/>
            <a:ext cx="8213889" cy="871151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4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609599" y="1853514"/>
            <a:ext cx="8788925" cy="4325035"/>
          </a:xfrm>
        </p:spPr>
        <p:txBody>
          <a:bodyPr numCol="4" spcCol="18288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7492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2-column f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83ECD-1109-734B-BEE5-EF9D58445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232B0-7F8F-544F-9940-FFC321B842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599" y="1643450"/>
            <a:ext cx="10972801" cy="2587356"/>
          </a:xfrm>
        </p:spPr>
        <p:txBody>
          <a:bodyPr numCol="2" spcCol="457200"/>
          <a:lstStyle>
            <a:lvl1pPr>
              <a:defRPr sz="1100" i="0">
                <a:latin typeface="+mn-lt"/>
              </a:defRPr>
            </a:lvl1pPr>
            <a:lvl2pPr>
              <a:defRPr sz="1100" i="0">
                <a:latin typeface="+mn-lt"/>
              </a:defRPr>
            </a:lvl2pPr>
            <a:lvl3pPr>
              <a:defRPr sz="1100" i="0">
                <a:latin typeface="+mn-lt"/>
              </a:defRPr>
            </a:lvl3pPr>
            <a:lvl4pPr>
              <a:defRPr sz="1100" i="0">
                <a:latin typeface="+mn-lt"/>
              </a:defRPr>
            </a:lvl4pPr>
            <a:lvl5pPr>
              <a:defRPr sz="1100" i="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8765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Align 4-column f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18155"/>
            <a:ext cx="8157329" cy="6487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99762" y="1643450"/>
            <a:ext cx="2084831" cy="4535100"/>
          </a:xfrm>
        </p:spPr>
        <p:txBody>
          <a:bodyPr numCol="1"/>
          <a:lstStyle>
            <a:lvl1pPr>
              <a:defRPr sz="1100" i="0">
                <a:latin typeface="+mn-lt"/>
              </a:defRPr>
            </a:lvl1pPr>
            <a:lvl2pPr>
              <a:defRPr sz="1100" i="0">
                <a:latin typeface="+mn-lt"/>
              </a:defRPr>
            </a:lvl2pPr>
            <a:lvl3pPr>
              <a:defRPr sz="1100" i="0">
                <a:latin typeface="+mn-lt"/>
              </a:defRPr>
            </a:lvl3pPr>
            <a:lvl4pPr>
              <a:defRPr sz="1100" i="0">
                <a:latin typeface="+mn-lt"/>
              </a:defRPr>
            </a:lvl4pPr>
            <a:lvl5pPr>
              <a:defRPr sz="1100" i="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635DC4D-7A7E-F140-818F-1151B37779E9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9557505" y="1643450"/>
            <a:ext cx="2084831" cy="4535100"/>
          </a:xfrm>
        </p:spPr>
        <p:txBody>
          <a:bodyPr numCol="1"/>
          <a:lstStyle>
            <a:lvl1pPr>
              <a:defRPr sz="1100" i="0">
                <a:latin typeface="+mn-lt"/>
              </a:defRPr>
            </a:lvl1pPr>
            <a:lvl2pPr>
              <a:defRPr sz="1100" i="0">
                <a:latin typeface="+mn-lt"/>
              </a:defRPr>
            </a:lvl2pPr>
            <a:lvl3pPr>
              <a:defRPr sz="1100" i="0">
                <a:latin typeface="+mn-lt"/>
              </a:defRPr>
            </a:lvl3pPr>
            <a:lvl4pPr>
              <a:defRPr sz="1100" i="0">
                <a:latin typeface="+mn-lt"/>
              </a:defRPr>
            </a:lvl4pPr>
            <a:lvl5pPr>
              <a:defRPr sz="1100" i="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24F21FC-DDF8-F84E-BC67-7D83494D4DF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5052343" y="1643450"/>
            <a:ext cx="2084831" cy="4535100"/>
          </a:xfrm>
        </p:spPr>
        <p:txBody>
          <a:bodyPr numCol="1"/>
          <a:lstStyle>
            <a:lvl1pPr>
              <a:defRPr sz="1100" i="0">
                <a:latin typeface="+mn-lt"/>
              </a:defRPr>
            </a:lvl1pPr>
            <a:lvl2pPr>
              <a:defRPr sz="1100" i="0">
                <a:latin typeface="+mn-lt"/>
              </a:defRPr>
            </a:lvl2pPr>
            <a:lvl3pPr>
              <a:defRPr sz="1100" i="0">
                <a:latin typeface="+mn-lt"/>
              </a:defRPr>
            </a:lvl3pPr>
            <a:lvl4pPr>
              <a:defRPr sz="1100" i="0">
                <a:latin typeface="+mn-lt"/>
              </a:defRPr>
            </a:lvl4pPr>
            <a:lvl5pPr>
              <a:defRPr sz="1100" i="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F5F2C3-1728-9745-9362-DD4E71DB131B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304924" y="1643450"/>
            <a:ext cx="2084831" cy="4535100"/>
          </a:xfrm>
        </p:spPr>
        <p:txBody>
          <a:bodyPr numCol="1"/>
          <a:lstStyle>
            <a:lvl1pPr>
              <a:defRPr sz="1100" i="0">
                <a:latin typeface="+mn-lt"/>
              </a:defRPr>
            </a:lvl1pPr>
            <a:lvl2pPr>
              <a:defRPr sz="1100" i="0">
                <a:latin typeface="+mn-lt"/>
              </a:defRPr>
            </a:lvl2pPr>
            <a:lvl3pPr>
              <a:defRPr sz="1100" i="0">
                <a:latin typeface="+mn-lt"/>
              </a:defRPr>
            </a:lvl3pPr>
            <a:lvl4pPr>
              <a:defRPr sz="1100" i="0">
                <a:latin typeface="+mn-lt"/>
              </a:defRPr>
            </a:lvl4pPr>
            <a:lvl5pPr>
              <a:defRPr sz="1100" i="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8217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Align 4-column f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18155"/>
            <a:ext cx="8157329" cy="6487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599" y="1643450"/>
            <a:ext cx="2084831" cy="4535100"/>
          </a:xfrm>
        </p:spPr>
        <p:txBody>
          <a:bodyPr numCol="1"/>
          <a:lstStyle>
            <a:lvl1pPr>
              <a:defRPr sz="1100" i="0">
                <a:latin typeface="+mn-lt"/>
              </a:defRPr>
            </a:lvl1pPr>
            <a:lvl2pPr>
              <a:defRPr sz="1100" i="0">
                <a:latin typeface="+mn-lt"/>
              </a:defRPr>
            </a:lvl2pPr>
            <a:lvl3pPr>
              <a:defRPr sz="1100" i="0">
                <a:latin typeface="+mn-lt"/>
              </a:defRPr>
            </a:lvl3pPr>
            <a:lvl4pPr>
              <a:defRPr sz="1100" i="0">
                <a:latin typeface="+mn-lt"/>
              </a:defRPr>
            </a:lvl4pPr>
            <a:lvl5pPr>
              <a:defRPr sz="1100" i="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635DC4D-7A7E-F140-818F-1151B37779E9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367342" y="1643450"/>
            <a:ext cx="2084831" cy="4535100"/>
          </a:xfrm>
        </p:spPr>
        <p:txBody>
          <a:bodyPr numCol="1"/>
          <a:lstStyle>
            <a:lvl1pPr>
              <a:defRPr sz="1100" i="0">
                <a:latin typeface="+mn-lt"/>
              </a:defRPr>
            </a:lvl1pPr>
            <a:lvl2pPr>
              <a:defRPr sz="1100" i="0">
                <a:latin typeface="+mn-lt"/>
              </a:defRPr>
            </a:lvl2pPr>
            <a:lvl3pPr>
              <a:defRPr sz="1100" i="0">
                <a:latin typeface="+mn-lt"/>
              </a:defRPr>
            </a:lvl3pPr>
            <a:lvl4pPr>
              <a:defRPr sz="1100" i="0">
                <a:latin typeface="+mn-lt"/>
              </a:defRPr>
            </a:lvl4pPr>
            <a:lvl5pPr>
              <a:defRPr sz="1100" i="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24F21FC-DDF8-F84E-BC67-7D83494D4DF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862180" y="1643450"/>
            <a:ext cx="2084831" cy="4535100"/>
          </a:xfrm>
        </p:spPr>
        <p:txBody>
          <a:bodyPr numCol="1"/>
          <a:lstStyle>
            <a:lvl1pPr>
              <a:defRPr sz="1100" i="0">
                <a:latin typeface="+mn-lt"/>
              </a:defRPr>
            </a:lvl1pPr>
            <a:lvl2pPr>
              <a:defRPr sz="1100" i="0">
                <a:latin typeface="+mn-lt"/>
              </a:defRPr>
            </a:lvl2pPr>
            <a:lvl3pPr>
              <a:defRPr sz="1100" i="0">
                <a:latin typeface="+mn-lt"/>
              </a:defRPr>
            </a:lvl3pPr>
            <a:lvl4pPr>
              <a:defRPr sz="1100" i="0">
                <a:latin typeface="+mn-lt"/>
              </a:defRPr>
            </a:lvl4pPr>
            <a:lvl5pPr>
              <a:defRPr sz="1100" i="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F5F2C3-1728-9745-9362-DD4E71DB131B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5114761" y="1643450"/>
            <a:ext cx="2084831" cy="4535100"/>
          </a:xfrm>
        </p:spPr>
        <p:txBody>
          <a:bodyPr numCol="1"/>
          <a:lstStyle>
            <a:lvl1pPr>
              <a:defRPr sz="1100" i="0">
                <a:latin typeface="+mn-lt"/>
              </a:defRPr>
            </a:lvl1pPr>
            <a:lvl2pPr>
              <a:defRPr sz="1100" i="0">
                <a:latin typeface="+mn-lt"/>
              </a:defRPr>
            </a:lvl2pPr>
            <a:lvl3pPr>
              <a:defRPr sz="1100" i="0">
                <a:latin typeface="+mn-lt"/>
              </a:defRPr>
            </a:lvl3pPr>
            <a:lvl4pPr>
              <a:defRPr sz="1100" i="0">
                <a:latin typeface="+mn-lt"/>
              </a:defRPr>
            </a:lvl4pPr>
            <a:lvl5pPr>
              <a:defRPr sz="1100" i="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4155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2-column f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83ECD-1109-734B-BEE5-EF9D58445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232B0-7F8F-544F-9940-FFC321B842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599" y="1643450"/>
            <a:ext cx="5276088" cy="2587356"/>
          </a:xfrm>
        </p:spPr>
        <p:txBody>
          <a:bodyPr numCol="1" spcCol="457200"/>
          <a:lstStyle>
            <a:lvl1pPr>
              <a:defRPr sz="1100" i="0">
                <a:latin typeface="+mn-lt"/>
              </a:defRPr>
            </a:lvl1pPr>
            <a:lvl2pPr>
              <a:defRPr sz="1100" i="0">
                <a:latin typeface="+mn-lt"/>
              </a:defRPr>
            </a:lvl2pPr>
            <a:lvl3pPr>
              <a:defRPr sz="1100" i="0">
                <a:latin typeface="+mn-lt"/>
              </a:defRPr>
            </a:lvl3pPr>
            <a:lvl4pPr>
              <a:defRPr sz="1100" i="0">
                <a:latin typeface="+mn-lt"/>
              </a:defRPr>
            </a:lvl4pPr>
            <a:lvl5pPr>
              <a:defRPr sz="1100" i="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E9F8D0-7C13-574B-9559-749B2CECFF1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366382" y="1611972"/>
            <a:ext cx="5276088" cy="2587356"/>
          </a:xfrm>
        </p:spPr>
        <p:txBody>
          <a:bodyPr numCol="1" spcCol="457200"/>
          <a:lstStyle>
            <a:lvl1pPr>
              <a:defRPr sz="1100" i="0">
                <a:latin typeface="+mn-lt"/>
              </a:defRPr>
            </a:lvl1pPr>
            <a:lvl2pPr>
              <a:defRPr sz="1100" i="0">
                <a:latin typeface="+mn-lt"/>
              </a:defRPr>
            </a:lvl2pPr>
            <a:lvl3pPr>
              <a:defRPr sz="1100" i="0">
                <a:latin typeface="+mn-lt"/>
              </a:defRPr>
            </a:lvl3pPr>
            <a:lvl4pPr>
              <a:defRPr sz="1100" i="0">
                <a:latin typeface="+mn-lt"/>
              </a:defRPr>
            </a:lvl4pPr>
            <a:lvl5pPr>
              <a:defRPr sz="1100" i="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3251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318155"/>
            <a:ext cx="6790442" cy="648730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dirty="0"/>
              <a:t>All Click To Edit Master Title</a:t>
            </a:r>
            <a:br>
              <a:rPr lang="en-US" dirty="0"/>
            </a:br>
            <a:r>
              <a:rPr lang="en-US" dirty="0"/>
              <a:t>Subtitle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0585" y="1643450"/>
            <a:ext cx="9691816" cy="4535100"/>
          </a:xfrm>
          <a:prstGeom prst="rect">
            <a:avLst/>
          </a:prstGeom>
        </p:spPr>
        <p:txBody>
          <a:bodyPr vert="horz" lIns="0" tIns="0" rIns="0" bIns="0" numCol="4" spcCol="18288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More</a:t>
            </a:r>
          </a:p>
          <a:p>
            <a:pPr lvl="8"/>
            <a:r>
              <a:rPr lang="en-US" dirty="0"/>
              <a:t>More</a:t>
            </a:r>
          </a:p>
        </p:txBody>
      </p:sp>
    </p:spTree>
    <p:extLst>
      <p:ext uri="{BB962C8B-B14F-4D97-AF65-F5344CB8AC3E}">
        <p14:creationId xmlns:p14="http://schemas.microsoft.com/office/powerpoint/2010/main" val="372813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50" r:id="rId2"/>
    <p:sldLayoutId id="2147483664" r:id="rId3"/>
    <p:sldLayoutId id="2147483665" r:id="rId4"/>
    <p:sldLayoutId id="2147483666" r:id="rId5"/>
    <p:sldLayoutId id="2147483667" r:id="rId6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8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1200"/>
        </a:spcAft>
        <a:buFont typeface="Arial" panose="020B0604020202020204" pitchFamily="34" charset="0"/>
        <a:buChar char="​"/>
        <a:defRPr sz="11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100" i="0" kern="1200">
          <a:solidFill>
            <a:schemeClr val="tx2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​"/>
        <a:defRPr sz="1100" b="1" i="0" kern="1200">
          <a:solidFill>
            <a:schemeClr val="accent4"/>
          </a:solidFill>
          <a:latin typeface="+mn-lt"/>
          <a:ea typeface="+mn-ea"/>
          <a:cs typeface="Microsoft New Tai Lue" panose="020B0502040204020203" pitchFamily="34" charset="0"/>
        </a:defRPr>
      </a:lvl3pPr>
      <a:lvl4pPr marL="0" indent="0" algn="l" defTabSz="914400" rtl="0" eaLnBrk="1" latinLnBrk="0" hangingPunct="1">
        <a:lnSpc>
          <a:spcPct val="114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sz="1100" i="0" kern="1200">
          <a:solidFill>
            <a:schemeClr val="tx2"/>
          </a:solidFill>
          <a:latin typeface="+mn-lt"/>
          <a:ea typeface="+mn-ea"/>
          <a:cs typeface="Microsoft New Tai Lue" panose="020B0502040204020203" pitchFamily="34" charset="0"/>
        </a:defRPr>
      </a:lvl4pPr>
      <a:lvl5pPr marL="171450" indent="-17145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100" i="0" kern="1200">
          <a:solidFill>
            <a:schemeClr val="tx2"/>
          </a:solidFill>
          <a:latin typeface="+mn-lt"/>
          <a:ea typeface="+mn-ea"/>
          <a:cs typeface="Microsoft New Tai Lue" panose="020B0502040204020203" pitchFamily="34" charset="0"/>
        </a:defRPr>
      </a:lvl5pPr>
      <a:lvl6pPr marL="344488" indent="-173038" algn="l" defTabSz="914400" rtl="0" eaLnBrk="1" latinLnBrk="0" hangingPunct="1">
        <a:lnSpc>
          <a:spcPct val="85000"/>
        </a:lnSpc>
        <a:spcBef>
          <a:spcPct val="20000"/>
        </a:spcBef>
        <a:spcAft>
          <a:spcPts val="600"/>
        </a:spcAft>
        <a:buFont typeface="Arial" panose="020B0604020202020204" pitchFamily="34" charset="0"/>
        <a:buChar char="•"/>
        <a:defRPr sz="1100" i="0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​"/>
        <a:defRPr sz="1100" i="0" kern="1200" baseline="0">
          <a:solidFill>
            <a:schemeClr val="bg2"/>
          </a:solidFill>
          <a:latin typeface="Corbel" panose="020B0503020204020204" pitchFamily="34" charset="0"/>
          <a:ea typeface="+mn-ea"/>
          <a:cs typeface="+mn-cs"/>
        </a:defRPr>
      </a:lvl7pPr>
      <a:lvl8pPr marL="171450" indent="-171450" algn="l" defTabSz="914400" rtl="0" eaLnBrk="1" latinLnBrk="0" hangingPunct="1"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100" i="0" kern="1200">
          <a:solidFill>
            <a:schemeClr val="bg2"/>
          </a:solidFill>
          <a:latin typeface="Corbel" panose="020B0503020204020204" pitchFamily="34" charset="0"/>
          <a:ea typeface="+mn-ea"/>
          <a:cs typeface="+mn-cs"/>
        </a:defRPr>
      </a:lvl8pPr>
      <a:lvl9pPr marL="344488" indent="-173038" algn="l" defTabSz="914400" rtl="0" eaLnBrk="1" latinLnBrk="0" hangingPunct="1">
        <a:spcBef>
          <a:spcPct val="20000"/>
        </a:spcBef>
        <a:spcAft>
          <a:spcPts val="600"/>
        </a:spcAft>
        <a:buFont typeface="Arial" panose="020B0604020202020204" pitchFamily="34" charset="0"/>
        <a:buChar char="•"/>
        <a:defRPr sz="1100" i="0" kern="1200">
          <a:solidFill>
            <a:schemeClr val="bg2"/>
          </a:solidFill>
          <a:latin typeface="Corbel" panose="020B0503020204020204" pitchFamily="34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ithays.com/94/Dining" TargetMode="External"/><Relationship Id="rId2" Type="http://schemas.openxmlformats.org/officeDocument/2006/relationships/hyperlink" Target="https://www.thealpenanews.com/news/local-news/2017/08/tourism-numbers-show-increase-for-alpena-county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usnews.com/best-colleges/fort-hays-state-university-1915/academics" TargetMode="External"/><Relationship Id="rId4" Type="http://schemas.openxmlformats.org/officeDocument/2006/relationships/hyperlink" Target="https://www.usnews.com/education/community-colleges/alpena-community-college-CC0012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4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334" y="642520"/>
            <a:ext cx="8157329" cy="64873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  <a:latin typeface="Candara" panose="020E0502030303020204" pitchFamily="34" charset="0"/>
              </a:rPr>
              <a:t>Market Analysis – Federal Hockey League Expansion</a:t>
            </a:r>
            <a:br>
              <a:rPr lang="en-US" dirty="0">
                <a:solidFill>
                  <a:schemeClr val="accent2"/>
                </a:solidFill>
                <a:latin typeface="Candara" panose="020E0502030303020204" pitchFamily="34" charset="0"/>
              </a:rPr>
            </a:br>
            <a:endParaRPr lang="en-US" dirty="0">
              <a:latin typeface="Candara" panose="020E0502030303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5A4B3C-A713-4003-B237-34DBED087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835" y="1500089"/>
            <a:ext cx="3612325" cy="3857822"/>
          </a:xfrm>
          <a:prstGeom prst="rect">
            <a:avLst/>
          </a:prstGeom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159574-AF2A-427B-92B0-37CF1F3B573B}"/>
              </a:ext>
            </a:extLst>
          </p:cNvPr>
          <p:cNvSpPr txBox="1"/>
          <p:nvPr/>
        </p:nvSpPr>
        <p:spPr>
          <a:xfrm>
            <a:off x="7902162" y="5343371"/>
            <a:ext cx="2422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ndara" panose="020E0502030303020204" pitchFamily="34" charset="0"/>
              </a:rPr>
              <a:t>Prepared by Adam Bakopolus</a:t>
            </a:r>
          </a:p>
          <a:p>
            <a:r>
              <a:rPr lang="en-US" sz="1400" dirty="0">
                <a:latin typeface="Candara" panose="020E0502030303020204" pitchFamily="34" charset="0"/>
              </a:rPr>
              <a:t>August 21</a:t>
            </a:r>
            <a:r>
              <a:rPr lang="en-US" sz="1400" baseline="30000" dirty="0">
                <a:latin typeface="Candara" panose="020E0502030303020204" pitchFamily="34" charset="0"/>
              </a:rPr>
              <a:t>st</a:t>
            </a:r>
            <a:r>
              <a:rPr lang="en-US" sz="1400" dirty="0">
                <a:latin typeface="Candara" panose="020E0502030303020204" pitchFamily="34" charset="0"/>
              </a:rPr>
              <a:t>, 2021</a:t>
            </a:r>
          </a:p>
        </p:txBody>
      </p:sp>
    </p:spTree>
    <p:extLst>
      <p:ext uri="{BB962C8B-B14F-4D97-AF65-F5344CB8AC3E}">
        <p14:creationId xmlns:p14="http://schemas.microsoft.com/office/powerpoint/2010/main" val="2754494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D5231C0-68F9-4C84-BC28-A5E5B1C079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02" r="1" b="284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06001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1A6373-A4AC-4470-A1AA-F44901667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195906"/>
            <a:ext cx="4778755" cy="27396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505B18-72E8-43B1-A261-14A52538C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4909" y="1195906"/>
            <a:ext cx="4827091" cy="27113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5A6715-FE6C-4589-9319-FF8894F41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4861" y="3847315"/>
            <a:ext cx="4862278" cy="27961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849F4D-A953-4F9A-817E-790FB423F98F}"/>
              </a:ext>
            </a:extLst>
          </p:cNvPr>
          <p:cNvSpPr txBox="1"/>
          <p:nvPr/>
        </p:nvSpPr>
        <p:spPr>
          <a:xfrm>
            <a:off x="5388354" y="6558635"/>
            <a:ext cx="50385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Candara" panose="020E0502030303020204" pitchFamily="34" charset="0"/>
              </a:rPr>
              <a:t>Source: Gale Business </a:t>
            </a:r>
            <a:r>
              <a:rPr lang="en-US" sz="1100" i="1" dirty="0" err="1">
                <a:latin typeface="Candara" panose="020E0502030303020204" pitchFamily="34" charset="0"/>
              </a:rPr>
              <a:t>DemographicsNow</a:t>
            </a:r>
            <a:r>
              <a:rPr lang="en-US" sz="1100" i="1" dirty="0">
                <a:latin typeface="Candara" panose="020E0502030303020204" pitchFamily="34" charset="0"/>
              </a:rPr>
              <a:t> Mosaic Population Summary Index Reports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785D67B-AB25-4F67-8B8B-CA7E96675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18155"/>
            <a:ext cx="8157329" cy="64873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Candara" panose="020E0502030303020204" pitchFamily="34" charset="0"/>
              </a:rPr>
              <a:t>Hays, Kansas has a favorable population demographic</a:t>
            </a:r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150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Candara" panose="020E0502030303020204" pitchFamily="34" charset="0"/>
              </a:rPr>
              <a:t>Population dynamics and growth for Hays look promising</a:t>
            </a:r>
            <a:endParaRPr lang="en-US" dirty="0">
              <a:latin typeface="Candara" panose="020E0502030303020204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86C1293-A84F-4BE2-A194-52A30A611A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1052336"/>
              </p:ext>
            </p:extLst>
          </p:nvPr>
        </p:nvGraphicFramePr>
        <p:xfrm>
          <a:off x="935299" y="966885"/>
          <a:ext cx="10284823" cy="52546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2ADC273-B188-4817-94F7-192A92A0015F}"/>
              </a:ext>
            </a:extLst>
          </p:cNvPr>
          <p:cNvSpPr txBox="1"/>
          <p:nvPr/>
        </p:nvSpPr>
        <p:spPr>
          <a:xfrm>
            <a:off x="935299" y="6409040"/>
            <a:ext cx="5195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Candara" panose="020E0502030303020204" pitchFamily="34" charset="0"/>
              </a:rPr>
              <a:t>Source: 2019 American Community Survey 5-year estimate data vis CensusReporter.org </a:t>
            </a:r>
          </a:p>
        </p:txBody>
      </p:sp>
    </p:spTree>
    <p:extLst>
      <p:ext uri="{BB962C8B-B14F-4D97-AF65-F5344CB8AC3E}">
        <p14:creationId xmlns:p14="http://schemas.microsoft.com/office/powerpoint/2010/main" val="2513007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5018D427-A275-48C2-AED9-5A4403960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441029"/>
            <a:ext cx="8788925" cy="39759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50416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18155"/>
            <a:ext cx="8769532" cy="64873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Candara" panose="020E0502030303020204" pitchFamily="34" charset="0"/>
              </a:rPr>
              <a:t>Hays has ideal location and infrastructure for an expansion site</a:t>
            </a:r>
            <a:endParaRPr lang="en-US" dirty="0">
              <a:latin typeface="Candara" panose="020E0502030303020204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3DC09D5-5001-4D39-8339-09991C5E40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1481966"/>
              </p:ext>
            </p:extLst>
          </p:nvPr>
        </p:nvGraphicFramePr>
        <p:xfrm>
          <a:off x="1293222" y="1159328"/>
          <a:ext cx="9605555" cy="45393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53595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335" y="2780270"/>
            <a:ext cx="8157329" cy="648730"/>
          </a:xfrm>
        </p:spPr>
        <p:txBody>
          <a:bodyPr/>
          <a:lstStyle/>
          <a:p>
            <a:r>
              <a:rPr lang="en-US" sz="4000" dirty="0">
                <a:solidFill>
                  <a:srgbClr val="0070C0"/>
                </a:solidFill>
                <a:latin typeface="Candara" panose="020E0502030303020204" pitchFamily="34" charset="0"/>
              </a:rPr>
              <a:t>Factors Against Runner-Up Location:  </a:t>
            </a:r>
            <a:br>
              <a:rPr lang="en-US" sz="4000" dirty="0">
                <a:solidFill>
                  <a:srgbClr val="0070C0"/>
                </a:solidFill>
                <a:latin typeface="Candara" panose="020E0502030303020204" pitchFamily="34" charset="0"/>
              </a:rPr>
            </a:br>
            <a:r>
              <a:rPr lang="en-US" sz="4000" dirty="0">
                <a:solidFill>
                  <a:srgbClr val="0070C0"/>
                </a:solidFill>
                <a:latin typeface="Candara" panose="020E0502030303020204" pitchFamily="34" charset="0"/>
              </a:rPr>
              <a:t>                     Alpena, Michigan</a:t>
            </a:r>
            <a:endParaRPr lang="en-US" sz="40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407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D5231C0-68F9-4C84-BC28-A5E5B1C079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02" r="1" b="284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60276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Candara" panose="020E0502030303020204" pitchFamily="34" charset="0"/>
              </a:rPr>
              <a:t>Sources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609599" y="965214"/>
            <a:ext cx="10936225" cy="5712677"/>
          </a:xfrm>
        </p:spPr>
        <p:txBody>
          <a:bodyPr numCol="1"/>
          <a:lstStyle/>
          <a:p>
            <a:pPr lvl="3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Candara" panose="020E0502030303020204" pitchFamily="34" charset="0"/>
              </a:rPr>
              <a:t>Mosaic Population Summary Index Reports via Gale Business </a:t>
            </a:r>
            <a:r>
              <a:rPr lang="en-US" sz="1400" dirty="0" err="1">
                <a:solidFill>
                  <a:schemeClr val="tx1"/>
                </a:solidFill>
                <a:latin typeface="Candara" panose="020E0502030303020204" pitchFamily="34" charset="0"/>
              </a:rPr>
              <a:t>DemographicsNow</a:t>
            </a:r>
            <a:r>
              <a:rPr lang="en-US" sz="1400" dirty="0">
                <a:solidFill>
                  <a:schemeClr val="tx1"/>
                </a:solidFill>
                <a:latin typeface="Candara" panose="020E0502030303020204" pitchFamily="34" charset="0"/>
              </a:rPr>
              <a:t>, accessed August 5</a:t>
            </a:r>
            <a:r>
              <a:rPr lang="en-US" sz="1400" baseline="30000" dirty="0">
                <a:solidFill>
                  <a:schemeClr val="tx1"/>
                </a:solidFill>
                <a:latin typeface="Candara" panose="020E0502030303020204" pitchFamily="34" charset="0"/>
              </a:rPr>
              <a:t>th</a:t>
            </a:r>
            <a:r>
              <a:rPr lang="en-US" sz="1400" dirty="0">
                <a:solidFill>
                  <a:schemeClr val="tx1"/>
                </a:solidFill>
                <a:latin typeface="Candara" panose="020E0502030303020204" pitchFamily="34" charset="0"/>
              </a:rPr>
              <a:t>, 2021</a:t>
            </a:r>
          </a:p>
          <a:p>
            <a:pPr lvl="3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lvl="3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Candara" panose="020E0502030303020204" pitchFamily="34" charset="0"/>
              </a:rPr>
              <a:t>Complete Demographic Summary Report via Gale Business </a:t>
            </a:r>
            <a:r>
              <a:rPr lang="en-US" sz="1400" dirty="0" err="1">
                <a:solidFill>
                  <a:schemeClr val="tx1"/>
                </a:solidFill>
                <a:latin typeface="Candara" panose="020E0502030303020204" pitchFamily="34" charset="0"/>
              </a:rPr>
              <a:t>DemographicsNow</a:t>
            </a:r>
            <a:r>
              <a:rPr lang="en-US" sz="1400" dirty="0">
                <a:solidFill>
                  <a:schemeClr val="tx1"/>
                </a:solidFill>
                <a:latin typeface="Candara" panose="020E0502030303020204" pitchFamily="34" charset="0"/>
              </a:rPr>
              <a:t>, accessed August 5</a:t>
            </a:r>
            <a:r>
              <a:rPr lang="en-US" sz="1400" baseline="30000" dirty="0">
                <a:solidFill>
                  <a:schemeClr val="tx1"/>
                </a:solidFill>
                <a:latin typeface="Candara" panose="020E0502030303020204" pitchFamily="34" charset="0"/>
              </a:rPr>
              <a:t>th</a:t>
            </a:r>
            <a:r>
              <a:rPr lang="en-US" sz="1400" dirty="0">
                <a:solidFill>
                  <a:schemeClr val="tx1"/>
                </a:solidFill>
                <a:latin typeface="Candara" panose="020E0502030303020204" pitchFamily="34" charset="0"/>
              </a:rPr>
              <a:t>, 2021</a:t>
            </a:r>
          </a:p>
          <a:p>
            <a:pPr lvl="3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lvl="3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Candara" panose="020E0502030303020204" pitchFamily="34" charset="0"/>
              </a:rPr>
              <a:t>2019 American Community Survey via CensusReporter.org, accessed August 5</a:t>
            </a:r>
            <a:r>
              <a:rPr lang="en-US" sz="1400" baseline="30000" dirty="0">
                <a:solidFill>
                  <a:schemeClr val="tx1"/>
                </a:solidFill>
                <a:latin typeface="Candara" panose="020E0502030303020204" pitchFamily="34" charset="0"/>
              </a:rPr>
              <a:t>th</a:t>
            </a:r>
            <a:r>
              <a:rPr lang="en-US" sz="1400" dirty="0">
                <a:solidFill>
                  <a:schemeClr val="tx1"/>
                </a:solidFill>
                <a:latin typeface="Candara" panose="020E0502030303020204" pitchFamily="34" charset="0"/>
              </a:rPr>
              <a:t>, 2021</a:t>
            </a:r>
          </a:p>
          <a:p>
            <a:pPr lvl="3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lvl="3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Candara" panose="020E0502030303020204" pitchFamily="34" charset="0"/>
              </a:rPr>
              <a:t>The Alpena News, “Tourism numbers show increase for Alpena County”, accessed August 14</a:t>
            </a:r>
            <a:r>
              <a:rPr lang="en-US" sz="1400" baseline="30000" dirty="0">
                <a:solidFill>
                  <a:schemeClr val="tx1"/>
                </a:solidFill>
                <a:latin typeface="Candara" panose="020E0502030303020204" pitchFamily="34" charset="0"/>
              </a:rPr>
              <a:t>th</a:t>
            </a:r>
            <a:r>
              <a:rPr lang="en-US" sz="1400" dirty="0">
                <a:solidFill>
                  <a:schemeClr val="tx1"/>
                </a:solidFill>
                <a:latin typeface="Candara" panose="020E0502030303020204" pitchFamily="34" charset="0"/>
              </a:rPr>
              <a:t>, 2021</a:t>
            </a:r>
          </a:p>
          <a:p>
            <a:pPr lvl="3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Candara" panose="020E0502030303020204" pitchFamily="34" charset="0"/>
                <a:hlinkClick r:id="rId2"/>
              </a:rPr>
              <a:t>https://www.thealpenanews.com/news/local-news/2017/08/tourism-numbers-show-increase-for-alpena-county/</a:t>
            </a:r>
            <a:endParaRPr lang="en-US" sz="1400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lvl="3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lvl="3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Candara" panose="020E0502030303020204" pitchFamily="34" charset="0"/>
              </a:rPr>
              <a:t>Google Maps</a:t>
            </a:r>
          </a:p>
          <a:p>
            <a:pPr lvl="3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lvl="3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Candara" panose="020E0502030303020204" pitchFamily="34" charset="0"/>
              </a:rPr>
              <a:t>Hays Kansas, accessed August 10</a:t>
            </a:r>
            <a:r>
              <a:rPr lang="en-US" sz="1400" baseline="30000" dirty="0">
                <a:solidFill>
                  <a:schemeClr val="tx1"/>
                </a:solidFill>
                <a:latin typeface="Candara" panose="020E0502030303020204" pitchFamily="34" charset="0"/>
              </a:rPr>
              <a:t>th</a:t>
            </a:r>
            <a:r>
              <a:rPr lang="en-US" sz="1400" dirty="0">
                <a:solidFill>
                  <a:schemeClr val="tx1"/>
                </a:solidFill>
                <a:latin typeface="Candara" panose="020E0502030303020204" pitchFamily="34" charset="0"/>
              </a:rPr>
              <a:t>, 2021</a:t>
            </a:r>
          </a:p>
          <a:p>
            <a:pPr lvl="3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Candara" panose="020E0502030303020204" pitchFamily="34" charset="0"/>
                <a:hlinkClick r:id="rId3"/>
              </a:rPr>
              <a:t>https://www.visithays.com/94/Dining</a:t>
            </a:r>
            <a:endParaRPr lang="en-US" sz="1400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lvl="3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lvl="3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Candara" panose="020E0502030303020204" pitchFamily="34" charset="0"/>
              </a:rPr>
              <a:t>Alpena Community College via US News, accessed August 10</a:t>
            </a:r>
            <a:r>
              <a:rPr lang="en-US" sz="1400" baseline="30000" dirty="0">
                <a:solidFill>
                  <a:schemeClr val="tx1"/>
                </a:solidFill>
                <a:latin typeface="Candara" panose="020E0502030303020204" pitchFamily="34" charset="0"/>
              </a:rPr>
              <a:t>th</a:t>
            </a:r>
            <a:r>
              <a:rPr lang="en-US" sz="1400" dirty="0">
                <a:solidFill>
                  <a:schemeClr val="tx1"/>
                </a:solidFill>
                <a:latin typeface="Candara" panose="020E0502030303020204" pitchFamily="34" charset="0"/>
              </a:rPr>
              <a:t>, 2021</a:t>
            </a:r>
          </a:p>
          <a:p>
            <a:pPr lvl="3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Candara" panose="020E0502030303020204" pitchFamily="34" charset="0"/>
                <a:hlinkClick r:id="rId4"/>
              </a:rPr>
              <a:t>https://www.usnews.com/education/community-colleges/alpena-community-college-CC00125</a:t>
            </a:r>
            <a:endParaRPr lang="en-US" sz="1400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lvl="3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lvl="3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Candara" panose="020E0502030303020204" pitchFamily="34" charset="0"/>
              </a:rPr>
              <a:t>Fort Hays State University via US News, accessed August 10</a:t>
            </a:r>
            <a:r>
              <a:rPr lang="en-US" sz="1400" baseline="30000" dirty="0">
                <a:solidFill>
                  <a:schemeClr val="tx1"/>
                </a:solidFill>
                <a:latin typeface="Candara" panose="020E0502030303020204" pitchFamily="34" charset="0"/>
              </a:rPr>
              <a:t>th</a:t>
            </a:r>
            <a:r>
              <a:rPr lang="en-US" sz="1400" dirty="0">
                <a:solidFill>
                  <a:schemeClr val="tx1"/>
                </a:solidFill>
                <a:latin typeface="Candara" panose="020E0502030303020204" pitchFamily="34" charset="0"/>
              </a:rPr>
              <a:t>, 2021</a:t>
            </a:r>
          </a:p>
          <a:p>
            <a:pPr lvl="3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Candara" panose="020E0502030303020204" pitchFamily="34" charset="0"/>
                <a:hlinkClick r:id="rId5"/>
              </a:rPr>
              <a:t>https://www.usnews.com/best-colleges/fort-hays-state-university-1915/academics</a:t>
            </a:r>
            <a:endParaRPr lang="en-US" sz="1400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lvl="3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lvl="3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tx1"/>
                </a:solidFill>
                <a:latin typeface="Candara" panose="020E0502030303020204" pitchFamily="34" charset="0"/>
              </a:rPr>
              <a:t>2020 Simmons Entertainment, Leisure, and Dining Summary via Gale Business </a:t>
            </a:r>
            <a:r>
              <a:rPr lang="en-US" sz="1400" dirty="0" err="1">
                <a:solidFill>
                  <a:schemeClr val="tx1"/>
                </a:solidFill>
                <a:latin typeface="Candara" panose="020E0502030303020204" pitchFamily="34" charset="0"/>
              </a:rPr>
              <a:t>DemographicsNow</a:t>
            </a:r>
            <a:r>
              <a:rPr lang="en-US" sz="1400" dirty="0">
                <a:solidFill>
                  <a:schemeClr val="tx1"/>
                </a:solidFill>
                <a:latin typeface="Candara" panose="020E0502030303020204" pitchFamily="34" charset="0"/>
              </a:rPr>
              <a:t>, accessed August 5</a:t>
            </a:r>
            <a:r>
              <a:rPr lang="en-US" sz="1400" baseline="30000" dirty="0">
                <a:solidFill>
                  <a:schemeClr val="tx1"/>
                </a:solidFill>
                <a:latin typeface="Candara" panose="020E0502030303020204" pitchFamily="34" charset="0"/>
              </a:rPr>
              <a:t>th</a:t>
            </a:r>
            <a:r>
              <a:rPr lang="en-US" sz="1400" dirty="0">
                <a:solidFill>
                  <a:schemeClr val="tx1"/>
                </a:solidFill>
                <a:latin typeface="Candara" panose="020E0502030303020204" pitchFamily="34" charset="0"/>
              </a:rPr>
              <a:t>, 2021</a:t>
            </a:r>
          </a:p>
          <a:p>
            <a:pPr lvl="3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lvl="3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lvl="3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lvl="3"/>
            <a:endParaRPr lang="en-US" sz="1400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lvl="3"/>
            <a:r>
              <a:rPr lang="en-US" sz="1400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9802484"/>
      </p:ext>
    </p:extLst>
  </p:cSld>
  <p:clrMapOvr>
    <a:masterClrMapping/>
  </p:clrMapOvr>
</p:sld>
</file>

<file path=ppt/theme/theme1.xml><?xml version="1.0" encoding="utf-8"?>
<a:theme xmlns:a="http://schemas.openxmlformats.org/drawingml/2006/main" name="Executive Summary">
  <a:themeElements>
    <a:clrScheme name="Modern Swiss">
      <a:dk1>
        <a:sysClr val="windowText" lastClr="000000"/>
      </a:dk1>
      <a:lt1>
        <a:sysClr val="window" lastClr="FFFFFF"/>
      </a:lt1>
      <a:dk2>
        <a:srgbClr val="3C3D3E"/>
      </a:dk2>
      <a:lt2>
        <a:srgbClr val="999683"/>
      </a:lt2>
      <a:accent1>
        <a:srgbClr val="E34A06"/>
      </a:accent1>
      <a:accent2>
        <a:srgbClr val="31CCE8"/>
      </a:accent2>
      <a:accent3>
        <a:srgbClr val="C1C139"/>
      </a:accent3>
      <a:accent4>
        <a:srgbClr val="118E97"/>
      </a:accent4>
      <a:accent5>
        <a:srgbClr val="F9BD03"/>
      </a:accent5>
      <a:accent6>
        <a:srgbClr val="407026"/>
      </a:accent6>
      <a:hlink>
        <a:srgbClr val="3C3D3E"/>
      </a:hlink>
      <a:folHlink>
        <a:srgbClr val="999683"/>
      </a:folHlink>
    </a:clrScheme>
    <a:fontScheme name="Modern Swiss">
      <a:majorFont>
        <a:latin typeface="Arial"/>
        <a:ea typeface=""/>
        <a:cs typeface=""/>
      </a:majorFont>
      <a:minorFont>
        <a:latin typeface="Microsoft New Tai L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>
          <a:outerShdw dist="38100" dir="5400000" algn="t" rotWithShape="0">
            <a:schemeClr val="bg2">
              <a:alpha val="20000"/>
            </a:schemeClr>
          </a:outerShdw>
        </a:effectLst>
      </a:spPr>
      <a:bodyPr rtlCol="0" anchor="ctr"/>
      <a:lstStyle>
        <a:defPPr algn="ctr">
          <a:lnSpc>
            <a:spcPct val="95000"/>
          </a:lnSpc>
          <a:defRPr b="1" dirty="0" smtClean="0">
            <a:solidFill>
              <a:schemeClr val="tx2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Modern Swiss">
      <a:dk1>
        <a:sysClr val="windowText" lastClr="000000"/>
      </a:dk1>
      <a:lt1>
        <a:sysClr val="window" lastClr="FFFFFF"/>
      </a:lt1>
      <a:dk2>
        <a:srgbClr val="3C3D3E"/>
      </a:dk2>
      <a:lt2>
        <a:srgbClr val="999683"/>
      </a:lt2>
      <a:accent1>
        <a:srgbClr val="E34A06"/>
      </a:accent1>
      <a:accent2>
        <a:srgbClr val="31CCE8"/>
      </a:accent2>
      <a:accent3>
        <a:srgbClr val="C1C139"/>
      </a:accent3>
      <a:accent4>
        <a:srgbClr val="118E97"/>
      </a:accent4>
      <a:accent5>
        <a:srgbClr val="F9BD03"/>
      </a:accent5>
      <a:accent6>
        <a:srgbClr val="407026"/>
      </a:accent6>
      <a:hlink>
        <a:srgbClr val="3C3D3E"/>
      </a:hlink>
      <a:folHlink>
        <a:srgbClr val="999683"/>
      </a:folHlink>
    </a:clrScheme>
    <a:fontScheme name="Modern Swiss">
      <a:majorFont>
        <a:latin typeface="Arial"/>
        <a:ea typeface=""/>
        <a:cs typeface=""/>
      </a:majorFont>
      <a:minorFont>
        <a:latin typeface="Microsoft New Tai L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odern Swiss">
      <a:dk1>
        <a:sysClr val="windowText" lastClr="000000"/>
      </a:dk1>
      <a:lt1>
        <a:sysClr val="window" lastClr="FFFFFF"/>
      </a:lt1>
      <a:dk2>
        <a:srgbClr val="3C3D3E"/>
      </a:dk2>
      <a:lt2>
        <a:srgbClr val="999683"/>
      </a:lt2>
      <a:accent1>
        <a:srgbClr val="E34A06"/>
      </a:accent1>
      <a:accent2>
        <a:srgbClr val="31CCE8"/>
      </a:accent2>
      <a:accent3>
        <a:srgbClr val="C1C139"/>
      </a:accent3>
      <a:accent4>
        <a:srgbClr val="118E97"/>
      </a:accent4>
      <a:accent5>
        <a:srgbClr val="F9BD03"/>
      </a:accent5>
      <a:accent6>
        <a:srgbClr val="407026"/>
      </a:accent6>
      <a:hlink>
        <a:srgbClr val="3C3D3E"/>
      </a:hlink>
      <a:folHlink>
        <a:srgbClr val="999683"/>
      </a:folHlink>
    </a:clrScheme>
    <a:fontScheme name="Modern Swiss">
      <a:majorFont>
        <a:latin typeface="Arial"/>
        <a:ea typeface=""/>
        <a:cs typeface=""/>
      </a:majorFont>
      <a:minorFont>
        <a:latin typeface="Microsoft New Tai L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19955</TotalTime>
  <Words>291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Candara</vt:lpstr>
      <vt:lpstr>Corbel</vt:lpstr>
      <vt:lpstr>Microsoft New Tai Lue</vt:lpstr>
      <vt:lpstr>Executive Summary</vt:lpstr>
      <vt:lpstr>Market Analysis – Federal Hockey League Expansion </vt:lpstr>
      <vt:lpstr>PowerPoint Presentation</vt:lpstr>
      <vt:lpstr>Hays, Kansas has a favorable population demographic</vt:lpstr>
      <vt:lpstr>Population dynamics and growth for Hays look promising</vt:lpstr>
      <vt:lpstr>PowerPoint Presentation</vt:lpstr>
      <vt:lpstr>Hays has ideal location and infrastructure for an expansion site</vt:lpstr>
      <vt:lpstr>Factors Against Runner-Up Location:                        Alpena, Michigan</vt:lpstr>
      <vt:lpstr>PowerPoint Presentation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Duarte;Inc. 2014</dc:creator>
  <cp:lastModifiedBy>Adam Bakopolus</cp:lastModifiedBy>
  <cp:revision>197</cp:revision>
  <cp:lastPrinted>2014-02-11T23:37:51Z</cp:lastPrinted>
  <dcterms:created xsi:type="dcterms:W3CDTF">2014-02-07T03:47:22Z</dcterms:created>
  <dcterms:modified xsi:type="dcterms:W3CDTF">2021-08-21T15:02:58Z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1166664</vt:lpwstr>
  </property>
  <property fmtid="{D5CDD505-2E9C-101B-9397-08002B2CF9AE}" pid="3" name="NXPowerLiteSettings">
    <vt:lpwstr>F980073804F000</vt:lpwstr>
  </property>
  <property fmtid="{D5CDD505-2E9C-101B-9397-08002B2CF9AE}" pid="4" name="NXPowerLiteVersion">
    <vt:lpwstr>D5.0.2</vt:lpwstr>
  </property>
</Properties>
</file>