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0" r:id="rId2"/>
    <p:sldId id="270" r:id="rId3"/>
    <p:sldId id="261" r:id="rId4"/>
    <p:sldId id="262"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Swiss" id="{FD2B0C0D-84C0-42ED-88AF-E5F83906AE8B}">
          <p14:sldIdLst>
            <p14:sldId id="260"/>
            <p14:sldId id="270"/>
            <p14:sldId id="261"/>
            <p14:sldId id="262"/>
            <p14:sldId id="264"/>
            <p14:sldId id="265"/>
            <p14:sldId id="266"/>
            <p14:sldId id="267"/>
            <p14:sldId id="268"/>
            <p14:sldId id="269"/>
          </p14:sldIdLst>
        </p14:section>
      </p14:sectionLst>
    </p:ext>
    <p:ext uri="{EFAFB233-063F-42B5-8137-9DF3F51BA10A}">
      <p15:sldGuideLst xmlns:p15="http://schemas.microsoft.com/office/powerpoint/2012/main">
        <p15:guide id="1" orient="horz" pos="2516"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B1CB"/>
    <a:srgbClr val="31CCE8"/>
    <a:srgbClr val="118E97"/>
    <a:srgbClr val="118497"/>
    <a:srgbClr val="BC873A"/>
    <a:srgbClr val="C1C139"/>
    <a:srgbClr val="A48F52"/>
    <a:srgbClr val="9C975A"/>
    <a:srgbClr val="CCCC00"/>
    <a:srgbClr val="A6A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75" autoAdjust="0"/>
    <p:restoredTop sz="94668" autoAdjust="0"/>
  </p:normalViewPr>
  <p:slideViewPr>
    <p:cSldViewPr snapToGrid="0" snapToObjects="1">
      <p:cViewPr varScale="1">
        <p:scale>
          <a:sx n="59" d="100"/>
          <a:sy n="59" d="100"/>
        </p:scale>
        <p:origin x="77" y="139"/>
      </p:cViewPr>
      <p:guideLst>
        <p:guide orient="horz" pos="2516"/>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66" d="100"/>
          <a:sy n="66" d="100"/>
        </p:scale>
        <p:origin x="5392" y="13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Bakopolus" userId="75929373ee15c11e" providerId="LiveId" clId="{BB12390D-CC51-4C98-881F-CDFC4D67C19A}"/>
    <pc:docChg chg="undo custSel addSld delSld modSld delMainMaster modSection">
      <pc:chgData name="Adam Bakopolus" userId="75929373ee15c11e" providerId="LiveId" clId="{BB12390D-CC51-4C98-881F-CDFC4D67C19A}" dt="2021-08-20T16:17:54.021" v="296" actId="26606"/>
      <pc:docMkLst>
        <pc:docMk/>
      </pc:docMkLst>
      <pc:sldChg chg="del">
        <pc:chgData name="Adam Bakopolus" userId="75929373ee15c11e" providerId="LiveId" clId="{BB12390D-CC51-4C98-881F-CDFC4D67C19A}" dt="2021-08-20T16:14:15.084" v="288" actId="47"/>
        <pc:sldMkLst>
          <pc:docMk/>
          <pc:sldMk cId="1650756707" sldId="258"/>
        </pc:sldMkLst>
      </pc:sldChg>
      <pc:sldChg chg="del">
        <pc:chgData name="Adam Bakopolus" userId="75929373ee15c11e" providerId="LiveId" clId="{BB12390D-CC51-4C98-881F-CDFC4D67C19A}" dt="2021-08-20T16:14:13.759" v="287" actId="47"/>
        <pc:sldMkLst>
          <pc:docMk/>
          <pc:sldMk cId="3206486160" sldId="259"/>
        </pc:sldMkLst>
      </pc:sldChg>
      <pc:sldChg chg="addSp delSp modSp mod setBg">
        <pc:chgData name="Adam Bakopolus" userId="75929373ee15c11e" providerId="LiveId" clId="{BB12390D-CC51-4C98-881F-CDFC4D67C19A}" dt="2021-08-20T16:13:52.501" v="286" actId="1076"/>
        <pc:sldMkLst>
          <pc:docMk/>
          <pc:sldMk cId="2754494064" sldId="260"/>
        </pc:sldMkLst>
        <pc:spChg chg="mod">
          <ac:chgData name="Adam Bakopolus" userId="75929373ee15c11e" providerId="LiveId" clId="{BB12390D-CC51-4C98-881F-CDFC4D67C19A}" dt="2021-08-20T16:09:24.967" v="144" actId="122"/>
          <ac:spMkLst>
            <pc:docMk/>
            <pc:sldMk cId="2754494064" sldId="260"/>
            <ac:spMk id="2" creationId="{00000000-0000-0000-0000-000000000000}"/>
          </ac:spMkLst>
        </pc:spChg>
        <pc:spChg chg="add mod">
          <ac:chgData name="Adam Bakopolus" userId="75929373ee15c11e" providerId="LiveId" clId="{BB12390D-CC51-4C98-881F-CDFC4D67C19A}" dt="2021-08-20T16:13:19.898" v="207" actId="1076"/>
          <ac:spMkLst>
            <pc:docMk/>
            <pc:sldMk cId="2754494064" sldId="260"/>
            <ac:spMk id="3" creationId="{7A159574-AF2A-427B-92B0-37CF1F3B573B}"/>
          </ac:spMkLst>
        </pc:spChg>
        <pc:spChg chg="add del mod">
          <ac:chgData name="Adam Bakopolus" userId="75929373ee15c11e" providerId="LiveId" clId="{BB12390D-CC51-4C98-881F-CDFC4D67C19A}" dt="2021-08-20T16:08:18.195" v="89" actId="478"/>
          <ac:spMkLst>
            <pc:docMk/>
            <pc:sldMk cId="2754494064" sldId="260"/>
            <ac:spMk id="16" creationId="{00000000-0000-0000-0000-000000000000}"/>
          </ac:spMkLst>
        </pc:spChg>
        <pc:graphicFrameChg chg="add del modGraphic">
          <ac:chgData name="Adam Bakopolus" userId="75929373ee15c11e" providerId="LiveId" clId="{BB12390D-CC51-4C98-881F-CDFC4D67C19A}" dt="2021-08-20T16:08:09.924" v="87" actId="478"/>
          <ac:graphicFrameMkLst>
            <pc:docMk/>
            <pc:sldMk cId="2754494064" sldId="260"/>
            <ac:graphicFrameMk id="118" creationId="{00000000-0000-0000-0000-000000000000}"/>
          </ac:graphicFrameMkLst>
        </pc:graphicFrameChg>
        <pc:picChg chg="mod">
          <ac:chgData name="Adam Bakopolus" userId="75929373ee15c11e" providerId="LiveId" clId="{BB12390D-CC51-4C98-881F-CDFC4D67C19A}" dt="2021-08-20T16:13:52.501" v="286" actId="1076"/>
          <ac:picMkLst>
            <pc:docMk/>
            <pc:sldMk cId="2754494064" sldId="260"/>
            <ac:picMk id="6" creationId="{BC5A4B3C-A713-4003-B237-34DBED087106}"/>
          </ac:picMkLst>
        </pc:picChg>
      </pc:sldChg>
      <pc:sldChg chg="addSp delSp modSp add mod setBg">
        <pc:chgData name="Adam Bakopolus" userId="75929373ee15c11e" providerId="LiveId" clId="{BB12390D-CC51-4C98-881F-CDFC4D67C19A}" dt="2021-08-20T16:17:54.021" v="296" actId="26606"/>
        <pc:sldMkLst>
          <pc:docMk/>
          <pc:sldMk cId="806001737" sldId="270"/>
        </pc:sldMkLst>
        <pc:spChg chg="del">
          <ac:chgData name="Adam Bakopolus" userId="75929373ee15c11e" providerId="LiveId" clId="{BB12390D-CC51-4C98-881F-CDFC4D67C19A}" dt="2021-08-20T16:17:43.407" v="292" actId="478"/>
          <ac:spMkLst>
            <pc:docMk/>
            <pc:sldMk cId="806001737" sldId="270"/>
            <ac:spMk id="2" creationId="{00000000-0000-0000-0000-000000000000}"/>
          </ac:spMkLst>
        </pc:spChg>
        <pc:spChg chg="del">
          <ac:chgData name="Adam Bakopolus" userId="75929373ee15c11e" providerId="LiveId" clId="{BB12390D-CC51-4C98-881F-CDFC4D67C19A}" dt="2021-08-20T16:17:40.365" v="291" actId="478"/>
          <ac:spMkLst>
            <pc:docMk/>
            <pc:sldMk cId="806001737" sldId="270"/>
            <ac:spMk id="3" creationId="{7A159574-AF2A-427B-92B0-37CF1F3B573B}"/>
          </ac:spMkLst>
        </pc:spChg>
        <pc:spChg chg="add del mod">
          <ac:chgData name="Adam Bakopolus" userId="75929373ee15c11e" providerId="LiveId" clId="{BB12390D-CC51-4C98-881F-CDFC4D67C19A}" dt="2021-08-20T16:17:45.872" v="293" actId="478"/>
          <ac:spMkLst>
            <pc:docMk/>
            <pc:sldMk cId="806001737" sldId="270"/>
            <ac:spMk id="5" creationId="{5681A07E-DBA0-4DA0-912A-36A0421A4574}"/>
          </ac:spMkLst>
        </pc:spChg>
        <pc:picChg chg="del">
          <ac:chgData name="Adam Bakopolus" userId="75929373ee15c11e" providerId="LiveId" clId="{BB12390D-CC51-4C98-881F-CDFC4D67C19A}" dt="2021-08-20T16:17:37.487" v="290" actId="478"/>
          <ac:picMkLst>
            <pc:docMk/>
            <pc:sldMk cId="806001737" sldId="270"/>
            <ac:picMk id="6" creationId="{BC5A4B3C-A713-4003-B237-34DBED087106}"/>
          </ac:picMkLst>
        </pc:picChg>
        <pc:picChg chg="add mod">
          <ac:chgData name="Adam Bakopolus" userId="75929373ee15c11e" providerId="LiveId" clId="{BB12390D-CC51-4C98-881F-CDFC4D67C19A}" dt="2021-08-20T16:17:54.021" v="296" actId="26606"/>
          <ac:picMkLst>
            <pc:docMk/>
            <pc:sldMk cId="806001737" sldId="270"/>
            <ac:picMk id="8" creationId="{2D5231C0-68F9-4C84-BC28-A5E5B1C07920}"/>
          </ac:picMkLst>
        </pc:picChg>
      </pc:sldChg>
      <pc:sldMasterChg chg="del delSldLayout">
        <pc:chgData name="Adam Bakopolus" userId="75929373ee15c11e" providerId="LiveId" clId="{BB12390D-CC51-4C98-881F-CDFC4D67C19A}" dt="2021-08-20T16:14:15.084" v="288" actId="47"/>
        <pc:sldMasterMkLst>
          <pc:docMk/>
          <pc:sldMasterMk cId="129245804" sldId="2147483680"/>
        </pc:sldMasterMkLst>
        <pc:sldLayoutChg chg="del">
          <pc:chgData name="Adam Bakopolus" userId="75929373ee15c11e" providerId="LiveId" clId="{BB12390D-CC51-4C98-881F-CDFC4D67C19A}" dt="2021-08-20T16:14:15.084" v="288" actId="47"/>
          <pc:sldLayoutMkLst>
            <pc:docMk/>
            <pc:sldMasterMk cId="129245804" sldId="2147483680"/>
            <pc:sldLayoutMk cId="483182728" sldId="2147483681"/>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339643650" sldId="2147483682"/>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325391727" sldId="2147483683"/>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2881158248" sldId="2147483684"/>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101717551" sldId="2147483685"/>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3827150060" sldId="2147483686"/>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3627297503" sldId="2147483687"/>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1984475960" sldId="2147483688"/>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2156652501" sldId="2147483689"/>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754260293" sldId="2147483690"/>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2968546463" sldId="2147483691"/>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665516747" sldId="2147483692"/>
          </pc:sldLayoutMkLst>
        </pc:sldLayoutChg>
        <pc:sldLayoutChg chg="del">
          <pc:chgData name="Adam Bakopolus" userId="75929373ee15c11e" providerId="LiveId" clId="{BB12390D-CC51-4C98-881F-CDFC4D67C19A}" dt="2021-08-20T16:14:15.084" v="288" actId="47"/>
          <pc:sldLayoutMkLst>
            <pc:docMk/>
            <pc:sldMasterMk cId="129245804" sldId="2147483680"/>
            <pc:sldLayoutMk cId="3152634744" sldId="2147483693"/>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600" b="0" i="0" u="none" strike="noStrike" kern="1200" spc="70" baseline="0">
                <a:solidFill>
                  <a:schemeClr val="dk1">
                    <a:lumMod val="50000"/>
                    <a:lumOff val="50000"/>
                  </a:schemeClr>
                </a:solidFill>
                <a:latin typeface="+mn-lt"/>
                <a:ea typeface="+mn-ea"/>
                <a:cs typeface="+mn-cs"/>
              </a:defRPr>
            </a:pPr>
            <a:r>
              <a:rPr lang="en-US" sz="1200" b="1" dirty="0"/>
              <a:t>Hays, KS nearly doubles Alpena, MI population and</a:t>
            </a:r>
            <a:r>
              <a:rPr lang="en-US" sz="1200" b="1" baseline="0" dirty="0"/>
              <a:t> continues to grow, while Alpena Declines</a:t>
            </a:r>
            <a:endParaRPr lang="en-US" sz="1200" b="1" dirty="0"/>
          </a:p>
        </c:rich>
      </c:tx>
      <c:layout>
        <c:manualLayout>
          <c:xMode val="edge"/>
          <c:yMode val="edge"/>
          <c:x val="1.2902668416447938E-2"/>
          <c:y val="2.7777777777777776E-2"/>
        </c:manualLayout>
      </c:layout>
      <c:overlay val="0"/>
      <c:spPr>
        <a:noFill/>
        <a:ln>
          <a:noFill/>
        </a:ln>
        <a:effectLst/>
      </c:spPr>
      <c:txPr>
        <a:bodyPr rot="0" spcFirstLastPara="1" vertOverflow="ellipsis" vert="horz" wrap="square" anchor="ctr" anchorCtr="1"/>
        <a:lstStyle/>
        <a:p>
          <a:pPr algn="l">
            <a:defRPr sz="16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Hays, KS</c:v>
                </c:pt>
              </c:strCache>
            </c:strRef>
          </c:tx>
          <c:spPr>
            <a:ln w="28575">
              <a:solidFill>
                <a:schemeClr val="accent1">
                  <a:alpha val="20000"/>
                </a:schemeClr>
              </a:solidFill>
            </a:ln>
            <a:effectLst/>
          </c:spPr>
          <c:marker>
            <c:symbol val="circle"/>
            <c:size val="4"/>
            <c:spPr>
              <a:solidFill>
                <a:schemeClr val="accent1"/>
              </a:solidFill>
              <a:ln w="9525" cap="flat" cmpd="sng" algn="ctr">
                <a:solidFill>
                  <a:schemeClr val="accent1"/>
                </a:solidFill>
                <a:round/>
              </a:ln>
              <a:effectLst/>
            </c:spPr>
          </c:marker>
          <c:xVal>
            <c:numRef>
              <c:f>Sheet1!$A$2:$A$5</c:f>
              <c:numCache>
                <c:formatCode>General</c:formatCode>
                <c:ptCount val="4"/>
                <c:pt idx="0">
                  <c:v>2000</c:v>
                </c:pt>
                <c:pt idx="1">
                  <c:v>2010</c:v>
                </c:pt>
                <c:pt idx="2">
                  <c:v>2020</c:v>
                </c:pt>
                <c:pt idx="3">
                  <c:v>2025</c:v>
                </c:pt>
              </c:numCache>
            </c:numRef>
          </c:xVal>
          <c:yVal>
            <c:numRef>
              <c:f>Sheet1!$B$2:$B$5</c:f>
              <c:numCache>
                <c:formatCode>#,##0</c:formatCode>
                <c:ptCount val="4"/>
                <c:pt idx="0">
                  <c:v>19598</c:v>
                </c:pt>
                <c:pt idx="1">
                  <c:v>20350</c:v>
                </c:pt>
                <c:pt idx="2">
                  <c:v>20564</c:v>
                </c:pt>
                <c:pt idx="3">
                  <c:v>20741</c:v>
                </c:pt>
              </c:numCache>
            </c:numRef>
          </c:yVal>
          <c:smooth val="0"/>
          <c:extLst>
            <c:ext xmlns:c16="http://schemas.microsoft.com/office/drawing/2014/chart" uri="{C3380CC4-5D6E-409C-BE32-E72D297353CC}">
              <c16:uniqueId val="{00000000-D580-47E0-9531-A85D93F163FB}"/>
            </c:ext>
          </c:extLst>
        </c:ser>
        <c:ser>
          <c:idx val="1"/>
          <c:order val="1"/>
          <c:tx>
            <c:strRef>
              <c:f>Sheet1!$C$1</c:f>
              <c:strCache>
                <c:ptCount val="1"/>
                <c:pt idx="0">
                  <c:v>Alpena, MI</c:v>
                </c:pt>
              </c:strCache>
            </c:strRef>
          </c:tx>
          <c:spPr>
            <a:ln w="28575">
              <a:solidFill>
                <a:schemeClr val="accent2">
                  <a:alpha val="20000"/>
                </a:schemeClr>
              </a:solidFill>
            </a:ln>
            <a:effectLst/>
          </c:spPr>
          <c:marker>
            <c:symbol val="circle"/>
            <c:size val="4"/>
            <c:spPr>
              <a:solidFill>
                <a:schemeClr val="accent2"/>
              </a:solidFill>
              <a:ln w="9525" cap="flat" cmpd="sng" algn="ctr">
                <a:solidFill>
                  <a:schemeClr val="accent2"/>
                </a:solidFill>
                <a:round/>
              </a:ln>
              <a:effectLst/>
            </c:spPr>
          </c:marker>
          <c:xVal>
            <c:numRef>
              <c:f>Sheet1!$A$2:$A$5</c:f>
              <c:numCache>
                <c:formatCode>General</c:formatCode>
                <c:ptCount val="4"/>
                <c:pt idx="0">
                  <c:v>2000</c:v>
                </c:pt>
                <c:pt idx="1">
                  <c:v>2010</c:v>
                </c:pt>
                <c:pt idx="2">
                  <c:v>2020</c:v>
                </c:pt>
                <c:pt idx="3">
                  <c:v>2025</c:v>
                </c:pt>
              </c:numCache>
            </c:numRef>
          </c:xVal>
          <c:yVal>
            <c:numRef>
              <c:f>Sheet1!$C$2:$C$5</c:f>
              <c:numCache>
                <c:formatCode>#,##0</c:formatCode>
                <c:ptCount val="4"/>
                <c:pt idx="0">
                  <c:v>11417</c:v>
                </c:pt>
                <c:pt idx="1">
                  <c:v>10509</c:v>
                </c:pt>
                <c:pt idx="2">
                  <c:v>10284</c:v>
                </c:pt>
                <c:pt idx="3">
                  <c:v>10160</c:v>
                </c:pt>
              </c:numCache>
            </c:numRef>
          </c:yVal>
          <c:smooth val="0"/>
          <c:extLst>
            <c:ext xmlns:c16="http://schemas.microsoft.com/office/drawing/2014/chart" uri="{C3380CC4-5D6E-409C-BE32-E72D297353CC}">
              <c16:uniqueId val="{00000001-D580-47E0-9531-A85D93F163FB}"/>
            </c:ext>
          </c:extLst>
        </c:ser>
        <c:dLbls>
          <c:showLegendKey val="0"/>
          <c:showVal val="0"/>
          <c:showCatName val="0"/>
          <c:showSerName val="0"/>
          <c:showPercent val="0"/>
          <c:showBubbleSize val="0"/>
        </c:dLbls>
        <c:axId val="1338830656"/>
        <c:axId val="1338831072"/>
      </c:scatterChart>
      <c:valAx>
        <c:axId val="1338830656"/>
        <c:scaling>
          <c:orientation val="minMax"/>
          <c:max val="2025"/>
          <c:min val="200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338831072"/>
        <c:crosses val="autoZero"/>
        <c:crossBetween val="midCat"/>
      </c:valAx>
      <c:valAx>
        <c:axId val="1338831072"/>
        <c:scaling>
          <c:orientation val="minMax"/>
          <c:min val="750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a:t>Community Population</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33883065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legend>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lgn="l">
              <a:defRPr sz="2200" b="1" i="0" u="none" strike="noStrike" kern="1200" cap="all" spc="150" baseline="0">
                <a:solidFill>
                  <a:schemeClr val="tx1">
                    <a:lumMod val="50000"/>
                    <a:lumOff val="50000"/>
                  </a:schemeClr>
                </a:solidFill>
                <a:latin typeface="+mn-lt"/>
                <a:ea typeface="+mn-ea"/>
                <a:cs typeface="+mn-cs"/>
              </a:defRPr>
            </a:pPr>
            <a:r>
              <a:rPr lang="en-US" sz="1200" dirty="0"/>
              <a:t>Hays, Kansas has a hockey vacuum, with no state university team and ECHL teams both &gt; 150 miles away</a:t>
            </a:r>
          </a:p>
        </c:rich>
      </c:tx>
      <c:layout>
        <c:manualLayout>
          <c:xMode val="edge"/>
          <c:yMode val="edge"/>
          <c:x val="2.2159667541557307E-2"/>
          <c:y val="3.7037037037037035E-2"/>
        </c:manualLayout>
      </c:layout>
      <c:overlay val="0"/>
      <c:spPr>
        <a:noFill/>
        <a:ln>
          <a:noFill/>
        </a:ln>
        <a:effectLst/>
      </c:spPr>
      <c:txPr>
        <a:bodyPr rot="0" spcFirstLastPara="1" vertOverflow="ellipsis" vert="horz" wrap="square" anchor="ctr" anchorCtr="1"/>
        <a:lstStyle/>
        <a:p>
          <a:pPr algn="l">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Sheet3!$B$1</c:f>
              <c:strCache>
                <c:ptCount val="1"/>
                <c:pt idx="0">
                  <c:v>Distance Away (mi)</c:v>
                </c:pt>
              </c:strCache>
            </c:strRef>
          </c:tx>
          <c:spPr>
            <a:pattFill prst="narVert">
              <a:fgClr>
                <a:schemeClr val="accent2"/>
              </a:fgClr>
              <a:bgClr>
                <a:schemeClr val="accent2">
                  <a:lumMod val="20000"/>
                  <a:lumOff val="80000"/>
                </a:schemeClr>
              </a:bgClr>
            </a:pattFill>
            <a:ln>
              <a:noFill/>
            </a:ln>
            <a:effectLst>
              <a:innerShdw blurRad="114300">
                <a:schemeClr val="accent2"/>
              </a:innerShdw>
            </a:effectLst>
          </c:spPr>
          <c:invertIfNegative val="0"/>
          <c:cat>
            <c:strRef>
              <c:f>Sheet3!$A$2:$A$4</c:f>
              <c:strCache>
                <c:ptCount val="3"/>
                <c:pt idx="0">
                  <c:v>Wichita Thunder</c:v>
                </c:pt>
                <c:pt idx="1">
                  <c:v>Kansas City Mavericks</c:v>
                </c:pt>
                <c:pt idx="2">
                  <c:v>Fort Hays State University</c:v>
                </c:pt>
              </c:strCache>
            </c:strRef>
          </c:cat>
          <c:val>
            <c:numRef>
              <c:f>Sheet3!$B$2:$B$4</c:f>
              <c:numCache>
                <c:formatCode>General</c:formatCode>
                <c:ptCount val="3"/>
                <c:pt idx="0">
                  <c:v>181.8</c:v>
                </c:pt>
                <c:pt idx="1">
                  <c:v>264</c:v>
                </c:pt>
                <c:pt idx="2">
                  <c:v>0</c:v>
                </c:pt>
              </c:numCache>
            </c:numRef>
          </c:val>
          <c:extLst>
            <c:ext xmlns:c16="http://schemas.microsoft.com/office/drawing/2014/chart" uri="{C3380CC4-5D6E-409C-BE32-E72D297353CC}">
              <c16:uniqueId val="{00000000-9ABD-43B0-A229-37B6E1DB8BCA}"/>
            </c:ext>
          </c:extLst>
        </c:ser>
        <c:dLbls>
          <c:showLegendKey val="0"/>
          <c:showVal val="0"/>
          <c:showCatName val="0"/>
          <c:showSerName val="0"/>
          <c:showPercent val="0"/>
          <c:showBubbleSize val="0"/>
        </c:dLbls>
        <c:gapWidth val="227"/>
        <c:overlap val="-48"/>
        <c:axId val="1194747904"/>
        <c:axId val="1194752896"/>
      </c:barChart>
      <c:catAx>
        <c:axId val="1194747904"/>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4752896"/>
        <c:crosses val="autoZero"/>
        <c:auto val="1"/>
        <c:lblAlgn val="ctr"/>
        <c:lblOffset val="100"/>
        <c:noMultiLvlLbl val="0"/>
      </c:catAx>
      <c:valAx>
        <c:axId val="119475289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Distance Away (miles)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4747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B8EB65-FCB1-492D-96F1-1EEFDB36395A}" type="datetimeFigureOut">
              <a:rPr lang="en-US" smtClean="0"/>
              <a:t>8/16/2021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B7C37-3688-416D-8869-513F3AB67DF6}" type="slidenum">
              <a:rPr lang="en-US" smtClean="0"/>
              <a:t>‹#›</a:t>
            </a:fld>
            <a:endParaRPr lang="en-US"/>
          </a:p>
        </p:txBody>
      </p:sp>
    </p:spTree>
    <p:extLst>
      <p:ext uri="{BB962C8B-B14F-4D97-AF65-F5344CB8AC3E}">
        <p14:creationId xmlns:p14="http://schemas.microsoft.com/office/powerpoint/2010/main" val="267922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2A57C-5FAA-4E66-BDD9-A79C3D547D7C}" type="datetimeFigureOut">
              <a:rPr lang="en-US" smtClean="0"/>
              <a:t>8/16/2021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303DE-3E45-4DD3-9505-92EF4803EF97}" type="slidenum">
              <a:rPr lang="en-US" smtClean="0"/>
              <a:t>‹#›</a:t>
            </a:fld>
            <a:endParaRPr lang="en-US"/>
          </a:p>
        </p:txBody>
      </p:sp>
    </p:spTree>
    <p:extLst>
      <p:ext uri="{BB962C8B-B14F-4D97-AF65-F5344CB8AC3E}">
        <p14:creationId xmlns:p14="http://schemas.microsoft.com/office/powerpoint/2010/main" val="587102967"/>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228600" indent="-114300" algn="l" defTabSz="914400" rtl="0" eaLnBrk="1" latinLnBrk="0" hangingPunct="1">
      <a:lnSpc>
        <a:spcPct val="100000"/>
      </a:lnSpc>
      <a:spcBef>
        <a:spcPts val="300"/>
      </a:spcBef>
      <a:buFont typeface="Arial" panose="020B0604020202020204" pitchFamily="34" charset="0"/>
      <a:buChar char="•"/>
      <a:defRPr sz="1100" kern="1200">
        <a:solidFill>
          <a:schemeClr val="tx1"/>
        </a:solidFill>
        <a:latin typeface="+mn-lt"/>
        <a:ea typeface="+mn-ea"/>
        <a:cs typeface="+mn-cs"/>
      </a:defRPr>
    </a:lvl2pPr>
    <a:lvl3pPr marL="3429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3pPr>
    <a:lvl4pPr marL="4572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4pPr>
    <a:lvl5pPr marL="5715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ight Align 4-column flow">
    <p:spTree>
      <p:nvGrpSpPr>
        <p:cNvPr id="1" name=""/>
        <p:cNvGrpSpPr/>
        <p:nvPr/>
      </p:nvGrpSpPr>
      <p:grpSpPr>
        <a:xfrm>
          <a:off x="0" y="0"/>
          <a:ext cx="0" cy="0"/>
          <a:chOff x="0" y="0"/>
          <a:chExt cx="0" cy="0"/>
        </a:xfrm>
      </p:grpSpPr>
      <p:sp>
        <p:nvSpPr>
          <p:cNvPr id="2" name="Title 1"/>
          <p:cNvSpPr>
            <a:spLocks noGrp="1"/>
          </p:cNvSpPr>
          <p:nvPr>
            <p:ph type="title"/>
          </p:nvPr>
        </p:nvSpPr>
        <p:spPr>
          <a:xfrm>
            <a:off x="609599" y="318155"/>
            <a:ext cx="8157329" cy="648730"/>
          </a:xfrm>
        </p:spPr>
        <p:txBody>
          <a:bodyPr/>
          <a:lstStyle/>
          <a:p>
            <a:r>
              <a:rPr lang="en-US" dirty="0"/>
              <a:t>Click to edit Master title style</a:t>
            </a:r>
          </a:p>
        </p:txBody>
      </p:sp>
      <p:sp>
        <p:nvSpPr>
          <p:cNvPr id="3" name="Content Placeholder 2"/>
          <p:cNvSpPr>
            <a:spLocks noGrp="1"/>
          </p:cNvSpPr>
          <p:nvPr>
            <p:ph idx="1"/>
          </p:nvPr>
        </p:nvSpPr>
        <p:spPr>
          <a:xfrm>
            <a:off x="2799761" y="1643450"/>
            <a:ext cx="8782639" cy="4535100"/>
          </a:xfrm>
        </p:spPr>
        <p:txBody>
          <a:bodyPr/>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323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Align 4-column flow">
    <p:spTree>
      <p:nvGrpSpPr>
        <p:cNvPr id="1" name=""/>
        <p:cNvGrpSpPr/>
        <p:nvPr/>
      </p:nvGrpSpPr>
      <p:grpSpPr>
        <a:xfrm>
          <a:off x="0" y="0"/>
          <a:ext cx="0" cy="0"/>
          <a:chOff x="0" y="0"/>
          <a:chExt cx="0" cy="0"/>
        </a:xfrm>
      </p:grpSpPr>
      <p:sp>
        <p:nvSpPr>
          <p:cNvPr id="2" name="Title 1"/>
          <p:cNvSpPr>
            <a:spLocks noGrp="1"/>
          </p:cNvSpPr>
          <p:nvPr>
            <p:ph type="title"/>
          </p:nvPr>
        </p:nvSpPr>
        <p:spPr>
          <a:xfrm>
            <a:off x="609599" y="318155"/>
            <a:ext cx="8213889" cy="871151"/>
          </a:xfrm>
        </p:spPr>
        <p:txBody>
          <a:bodyPr/>
          <a:lstStyle/>
          <a:p>
            <a:r>
              <a:rPr lang="en-US" dirty="0"/>
              <a:t>Click to edit Master title</a:t>
            </a:r>
          </a:p>
        </p:txBody>
      </p:sp>
      <p:sp>
        <p:nvSpPr>
          <p:cNvPr id="46" name="Content Placeholder 2"/>
          <p:cNvSpPr>
            <a:spLocks noGrp="1"/>
          </p:cNvSpPr>
          <p:nvPr>
            <p:ph idx="10" hasCustomPrompt="1"/>
          </p:nvPr>
        </p:nvSpPr>
        <p:spPr>
          <a:xfrm>
            <a:off x="609599" y="1853514"/>
            <a:ext cx="8788925" cy="4325035"/>
          </a:xfrm>
        </p:spPr>
        <p:txBody>
          <a:bodyPr numCol="4"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749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2-column f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3ECD-1109-734B-BEE5-EF9D58445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232B0-7F8F-544F-9940-FFC321B8423A}"/>
              </a:ext>
            </a:extLst>
          </p:cNvPr>
          <p:cNvSpPr>
            <a:spLocks noGrp="1"/>
          </p:cNvSpPr>
          <p:nvPr>
            <p:ph idx="1" hasCustomPrompt="1"/>
          </p:nvPr>
        </p:nvSpPr>
        <p:spPr>
          <a:xfrm>
            <a:off x="609599" y="1643450"/>
            <a:ext cx="10972801" cy="2587356"/>
          </a:xfrm>
        </p:spPr>
        <p:txBody>
          <a:bodyPr numCol="2" spcCol="457200"/>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876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Align 4-column fixed">
    <p:spTree>
      <p:nvGrpSpPr>
        <p:cNvPr id="1" name=""/>
        <p:cNvGrpSpPr/>
        <p:nvPr/>
      </p:nvGrpSpPr>
      <p:grpSpPr>
        <a:xfrm>
          <a:off x="0" y="0"/>
          <a:ext cx="0" cy="0"/>
          <a:chOff x="0" y="0"/>
          <a:chExt cx="0" cy="0"/>
        </a:xfrm>
      </p:grpSpPr>
      <p:sp>
        <p:nvSpPr>
          <p:cNvPr id="2" name="Title 1"/>
          <p:cNvSpPr>
            <a:spLocks noGrp="1"/>
          </p:cNvSpPr>
          <p:nvPr>
            <p:ph type="title"/>
          </p:nvPr>
        </p:nvSpPr>
        <p:spPr>
          <a:xfrm>
            <a:off x="609599" y="318155"/>
            <a:ext cx="8157329" cy="648730"/>
          </a:xfrm>
        </p:spPr>
        <p:txBody>
          <a:bodyPr/>
          <a:lstStyle/>
          <a:p>
            <a:r>
              <a:rPr lang="en-US" dirty="0"/>
              <a:t>Click to edit Master title style</a:t>
            </a:r>
          </a:p>
        </p:txBody>
      </p:sp>
      <p:sp>
        <p:nvSpPr>
          <p:cNvPr id="3" name="Content Placeholder 2"/>
          <p:cNvSpPr>
            <a:spLocks noGrp="1"/>
          </p:cNvSpPr>
          <p:nvPr>
            <p:ph idx="1" hasCustomPrompt="1"/>
          </p:nvPr>
        </p:nvSpPr>
        <p:spPr>
          <a:xfrm>
            <a:off x="2799762"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6635DC4D-7A7E-F140-818F-1151B37779E9}"/>
              </a:ext>
            </a:extLst>
          </p:cNvPr>
          <p:cNvSpPr>
            <a:spLocks noGrp="1"/>
          </p:cNvSpPr>
          <p:nvPr>
            <p:ph idx="10" hasCustomPrompt="1"/>
          </p:nvPr>
        </p:nvSpPr>
        <p:spPr>
          <a:xfrm>
            <a:off x="9557505"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E24F21FC-DDF8-F84E-BC67-7D83494D4DF8}"/>
              </a:ext>
            </a:extLst>
          </p:cNvPr>
          <p:cNvSpPr>
            <a:spLocks noGrp="1"/>
          </p:cNvSpPr>
          <p:nvPr>
            <p:ph idx="11" hasCustomPrompt="1"/>
          </p:nvPr>
        </p:nvSpPr>
        <p:spPr>
          <a:xfrm>
            <a:off x="5052343"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06F5F2C3-1728-9745-9362-DD4E71DB131B}"/>
              </a:ext>
            </a:extLst>
          </p:cNvPr>
          <p:cNvSpPr>
            <a:spLocks noGrp="1"/>
          </p:cNvSpPr>
          <p:nvPr>
            <p:ph idx="12" hasCustomPrompt="1"/>
          </p:nvPr>
        </p:nvSpPr>
        <p:spPr>
          <a:xfrm>
            <a:off x="7304924"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821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Align 4-column fixed">
    <p:spTree>
      <p:nvGrpSpPr>
        <p:cNvPr id="1" name=""/>
        <p:cNvGrpSpPr/>
        <p:nvPr/>
      </p:nvGrpSpPr>
      <p:grpSpPr>
        <a:xfrm>
          <a:off x="0" y="0"/>
          <a:ext cx="0" cy="0"/>
          <a:chOff x="0" y="0"/>
          <a:chExt cx="0" cy="0"/>
        </a:xfrm>
      </p:grpSpPr>
      <p:sp>
        <p:nvSpPr>
          <p:cNvPr id="2" name="Title 1"/>
          <p:cNvSpPr>
            <a:spLocks noGrp="1"/>
          </p:cNvSpPr>
          <p:nvPr>
            <p:ph type="title"/>
          </p:nvPr>
        </p:nvSpPr>
        <p:spPr>
          <a:xfrm>
            <a:off x="609599" y="318155"/>
            <a:ext cx="8157329" cy="648730"/>
          </a:xfrm>
        </p:spPr>
        <p:txBody>
          <a:bodyPr/>
          <a:lstStyle/>
          <a:p>
            <a:r>
              <a:rPr lang="en-US" dirty="0"/>
              <a:t>Click to edit Master title style</a:t>
            </a:r>
          </a:p>
        </p:txBody>
      </p:sp>
      <p:sp>
        <p:nvSpPr>
          <p:cNvPr id="3" name="Content Placeholder 2"/>
          <p:cNvSpPr>
            <a:spLocks noGrp="1"/>
          </p:cNvSpPr>
          <p:nvPr>
            <p:ph idx="1" hasCustomPrompt="1"/>
          </p:nvPr>
        </p:nvSpPr>
        <p:spPr>
          <a:xfrm>
            <a:off x="609599"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6635DC4D-7A7E-F140-818F-1151B37779E9}"/>
              </a:ext>
            </a:extLst>
          </p:cNvPr>
          <p:cNvSpPr>
            <a:spLocks noGrp="1"/>
          </p:cNvSpPr>
          <p:nvPr>
            <p:ph idx="10" hasCustomPrompt="1"/>
          </p:nvPr>
        </p:nvSpPr>
        <p:spPr>
          <a:xfrm>
            <a:off x="7367342"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E24F21FC-DDF8-F84E-BC67-7D83494D4DF8}"/>
              </a:ext>
            </a:extLst>
          </p:cNvPr>
          <p:cNvSpPr>
            <a:spLocks noGrp="1"/>
          </p:cNvSpPr>
          <p:nvPr>
            <p:ph idx="11" hasCustomPrompt="1"/>
          </p:nvPr>
        </p:nvSpPr>
        <p:spPr>
          <a:xfrm>
            <a:off x="2862180"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06F5F2C3-1728-9745-9362-DD4E71DB131B}"/>
              </a:ext>
            </a:extLst>
          </p:cNvPr>
          <p:cNvSpPr>
            <a:spLocks noGrp="1"/>
          </p:cNvSpPr>
          <p:nvPr>
            <p:ph idx="12" hasCustomPrompt="1"/>
          </p:nvPr>
        </p:nvSpPr>
        <p:spPr>
          <a:xfrm>
            <a:off x="5114761" y="1643450"/>
            <a:ext cx="2084831" cy="4535100"/>
          </a:xfrm>
        </p:spPr>
        <p:txBody>
          <a:bodyPr numCol="1"/>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415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2-column fi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3ECD-1109-734B-BEE5-EF9D58445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232B0-7F8F-544F-9940-FFC321B8423A}"/>
              </a:ext>
            </a:extLst>
          </p:cNvPr>
          <p:cNvSpPr>
            <a:spLocks noGrp="1"/>
          </p:cNvSpPr>
          <p:nvPr>
            <p:ph idx="1" hasCustomPrompt="1"/>
          </p:nvPr>
        </p:nvSpPr>
        <p:spPr>
          <a:xfrm>
            <a:off x="609599" y="1643450"/>
            <a:ext cx="5276088" cy="2587356"/>
          </a:xfrm>
        </p:spPr>
        <p:txBody>
          <a:bodyPr numCol="1" spcCol="457200"/>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C3E9F8D0-7C13-574B-9559-749B2CECFF15}"/>
              </a:ext>
            </a:extLst>
          </p:cNvPr>
          <p:cNvSpPr>
            <a:spLocks noGrp="1"/>
          </p:cNvSpPr>
          <p:nvPr>
            <p:ph idx="10" hasCustomPrompt="1"/>
          </p:nvPr>
        </p:nvSpPr>
        <p:spPr>
          <a:xfrm>
            <a:off x="6366382" y="1611972"/>
            <a:ext cx="5276088" cy="2587356"/>
          </a:xfrm>
        </p:spPr>
        <p:txBody>
          <a:bodyPr numCol="1" spcCol="457200"/>
          <a:lstStyle>
            <a:lvl1pPr>
              <a:defRPr sz="1100" i="0">
                <a:latin typeface="+mn-lt"/>
              </a:defRPr>
            </a:lvl1pPr>
            <a:lvl2pPr>
              <a:defRPr sz="1100" i="0">
                <a:latin typeface="+mn-lt"/>
              </a:defRPr>
            </a:lvl2pPr>
            <a:lvl3pPr>
              <a:defRPr sz="1100" i="0">
                <a:latin typeface="+mn-lt"/>
              </a:defRPr>
            </a:lvl3pPr>
            <a:lvl4pPr>
              <a:defRPr sz="1100" i="0">
                <a:latin typeface="+mn-lt"/>
              </a:defRPr>
            </a:lvl4pPr>
            <a:lvl5pPr>
              <a:defRPr sz="1100" i="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325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99" y="318155"/>
            <a:ext cx="6790442" cy="648730"/>
          </a:xfrm>
          <a:prstGeom prst="rect">
            <a:avLst/>
          </a:prstGeom>
        </p:spPr>
        <p:txBody>
          <a:bodyPr vert="horz" wrap="square" lIns="0" tIns="0" rIns="0" bIns="0" rtlCol="0" anchor="t">
            <a:noAutofit/>
          </a:bodyPr>
          <a:lstStyle/>
          <a:p>
            <a:r>
              <a:rPr lang="en-US" dirty="0"/>
              <a:t>All Click To Edit Master Title</a:t>
            </a:r>
            <a:br>
              <a:rPr lang="en-US" dirty="0"/>
            </a:br>
            <a:r>
              <a:rPr lang="en-US" dirty="0"/>
              <a:t>Subtitle</a:t>
            </a:r>
          </a:p>
        </p:txBody>
      </p:sp>
      <p:sp>
        <p:nvSpPr>
          <p:cNvPr id="3" name="Text Placeholder 2"/>
          <p:cNvSpPr>
            <a:spLocks noGrp="1"/>
          </p:cNvSpPr>
          <p:nvPr>
            <p:ph type="body" idx="1"/>
          </p:nvPr>
        </p:nvSpPr>
        <p:spPr>
          <a:xfrm>
            <a:off x="1890585" y="1643450"/>
            <a:ext cx="9691816" cy="4535100"/>
          </a:xfrm>
          <a:prstGeom prst="rect">
            <a:avLst/>
          </a:prstGeom>
        </p:spPr>
        <p:txBody>
          <a:bodyPr vert="horz" lIns="0" tIns="0" rIns="0" bIns="0" numCol="4" spcCol="18288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More</a:t>
            </a:r>
          </a:p>
          <a:p>
            <a:pPr lvl="8"/>
            <a:r>
              <a:rPr lang="en-US" dirty="0"/>
              <a:t>More</a:t>
            </a:r>
          </a:p>
        </p:txBody>
      </p:sp>
    </p:spTree>
    <p:extLst>
      <p:ext uri="{BB962C8B-B14F-4D97-AF65-F5344CB8AC3E}">
        <p14:creationId xmlns:p14="http://schemas.microsoft.com/office/powerpoint/2010/main" val="3728137087"/>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64" r:id="rId3"/>
    <p:sldLayoutId id="2147483665" r:id="rId4"/>
    <p:sldLayoutId id="2147483666" r:id="rId5"/>
    <p:sldLayoutId id="2147483667" r:id="rId6"/>
  </p:sldLayoutIdLst>
  <p:txStyles>
    <p:titleStyle>
      <a:lvl1pPr algn="l" defTabSz="914400" rtl="0" eaLnBrk="1" latinLnBrk="0" hangingPunct="1">
        <a:lnSpc>
          <a:spcPct val="95000"/>
        </a:lnSpc>
        <a:spcBef>
          <a:spcPct val="0"/>
        </a:spcBef>
        <a:buNone/>
        <a:defRPr sz="2800" b="1" kern="1200" spc="-150">
          <a:solidFill>
            <a:schemeClr val="tx1"/>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100" b="0" i="0"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100" i="0" kern="1200">
          <a:solidFill>
            <a:schemeClr val="tx2"/>
          </a:solidFill>
          <a:latin typeface="+mn-lt"/>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i="0" kern="1200">
          <a:solidFill>
            <a:schemeClr val="accent4"/>
          </a:solidFill>
          <a:latin typeface="+mn-lt"/>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i="0" kern="1200">
          <a:solidFill>
            <a:schemeClr val="tx2"/>
          </a:solidFill>
          <a:latin typeface="+mn-lt"/>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i="0" kern="1200">
          <a:solidFill>
            <a:schemeClr val="tx2"/>
          </a:solidFill>
          <a:latin typeface="+mn-lt"/>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i="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100" i="0"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i="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i="0" kern="1200">
          <a:solidFill>
            <a:schemeClr val="bg2"/>
          </a:solidFill>
          <a:latin typeface="Corbel" panose="020B0503020204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visithays.com/94/Dining" TargetMode="External"/><Relationship Id="rId2" Type="http://schemas.openxmlformats.org/officeDocument/2006/relationships/hyperlink" Target="https://www.thealpenanews.com/news/local-news/2017/08/tourism-numbers-show-increase-for-alpena-county/" TargetMode="External"/><Relationship Id="rId1" Type="http://schemas.openxmlformats.org/officeDocument/2006/relationships/slideLayout" Target="../slideLayouts/slideLayout1.xml"/><Relationship Id="rId5" Type="http://schemas.openxmlformats.org/officeDocument/2006/relationships/hyperlink" Target="https://www.usnews.com/best-colleges/fort-hays-state-university-1915/academics" TargetMode="External"/><Relationship Id="rId4" Type="http://schemas.openxmlformats.org/officeDocument/2006/relationships/hyperlink" Target="https://www.usnews.com/education/community-colleges/alpena-community-college-CC0012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42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7334" y="642520"/>
            <a:ext cx="8157329" cy="648730"/>
          </a:xfrm>
        </p:spPr>
        <p:txBody>
          <a:bodyPr/>
          <a:lstStyle/>
          <a:p>
            <a:pPr algn="ctr"/>
            <a:r>
              <a:rPr lang="en-US" dirty="0">
                <a:solidFill>
                  <a:srgbClr val="0070C0"/>
                </a:solidFill>
                <a:latin typeface="Candara" panose="020E0502030303020204" pitchFamily="34" charset="0"/>
              </a:rPr>
              <a:t>Market Analysis – Federal Hockey League Expansion</a:t>
            </a:r>
            <a:br>
              <a:rPr lang="en-US" dirty="0">
                <a:solidFill>
                  <a:schemeClr val="accent2"/>
                </a:solidFill>
                <a:latin typeface="Candara" panose="020E0502030303020204" pitchFamily="34" charset="0"/>
              </a:rPr>
            </a:br>
            <a:endParaRPr lang="en-US" dirty="0">
              <a:latin typeface="Candara" panose="020E0502030303020204" pitchFamily="34" charset="0"/>
            </a:endParaRPr>
          </a:p>
        </p:txBody>
      </p:sp>
      <p:pic>
        <p:nvPicPr>
          <p:cNvPr id="6" name="Picture 5">
            <a:extLst>
              <a:ext uri="{FF2B5EF4-FFF2-40B4-BE49-F238E27FC236}">
                <a16:creationId xmlns:a16="http://schemas.microsoft.com/office/drawing/2014/main" id="{BC5A4B3C-A713-4003-B237-34DBED087106}"/>
              </a:ext>
            </a:extLst>
          </p:cNvPr>
          <p:cNvPicPr>
            <a:picLocks noChangeAspect="1"/>
          </p:cNvPicPr>
          <p:nvPr/>
        </p:nvPicPr>
        <p:blipFill>
          <a:blip r:embed="rId2"/>
          <a:stretch>
            <a:fillRect/>
          </a:stretch>
        </p:blipFill>
        <p:spPr>
          <a:xfrm>
            <a:off x="4289835" y="1500089"/>
            <a:ext cx="3612325" cy="3857822"/>
          </a:xfrm>
          <a:prstGeom prst="rect">
            <a:avLst/>
          </a:prstGeom>
          <a:effectLst/>
        </p:spPr>
      </p:pic>
      <p:sp>
        <p:nvSpPr>
          <p:cNvPr id="3" name="TextBox 2">
            <a:extLst>
              <a:ext uri="{FF2B5EF4-FFF2-40B4-BE49-F238E27FC236}">
                <a16:creationId xmlns:a16="http://schemas.microsoft.com/office/drawing/2014/main" id="{7A159574-AF2A-427B-92B0-37CF1F3B573B}"/>
              </a:ext>
            </a:extLst>
          </p:cNvPr>
          <p:cNvSpPr txBox="1"/>
          <p:nvPr/>
        </p:nvSpPr>
        <p:spPr>
          <a:xfrm>
            <a:off x="7902162" y="5343371"/>
            <a:ext cx="2422458" cy="523220"/>
          </a:xfrm>
          <a:prstGeom prst="rect">
            <a:avLst/>
          </a:prstGeom>
          <a:noFill/>
        </p:spPr>
        <p:txBody>
          <a:bodyPr wrap="none" rtlCol="0">
            <a:spAutoFit/>
          </a:bodyPr>
          <a:lstStyle/>
          <a:p>
            <a:r>
              <a:rPr lang="en-US" sz="1400" dirty="0">
                <a:latin typeface="Candara" panose="020E0502030303020204" pitchFamily="34" charset="0"/>
              </a:rPr>
              <a:t>Prepared by Adam Bakopolus</a:t>
            </a:r>
          </a:p>
          <a:p>
            <a:r>
              <a:rPr lang="en-US" sz="1400" dirty="0">
                <a:latin typeface="Candara" panose="020E0502030303020204" pitchFamily="34" charset="0"/>
              </a:rPr>
              <a:t>August 21</a:t>
            </a:r>
            <a:r>
              <a:rPr lang="en-US" sz="1400" baseline="30000" dirty="0">
                <a:latin typeface="Candara" panose="020E0502030303020204" pitchFamily="34" charset="0"/>
              </a:rPr>
              <a:t>st</a:t>
            </a:r>
            <a:r>
              <a:rPr lang="en-US" sz="1400" dirty="0">
                <a:latin typeface="Candara" panose="020E0502030303020204" pitchFamily="34" charset="0"/>
              </a:rPr>
              <a:t>, 2021</a:t>
            </a:r>
          </a:p>
        </p:txBody>
      </p:sp>
    </p:spTree>
    <p:extLst>
      <p:ext uri="{BB962C8B-B14F-4D97-AF65-F5344CB8AC3E}">
        <p14:creationId xmlns:p14="http://schemas.microsoft.com/office/powerpoint/2010/main" val="275449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andara" panose="020E0502030303020204" pitchFamily="34" charset="0"/>
              </a:rPr>
              <a:t>Sources</a:t>
            </a:r>
            <a:endParaRPr lang="en-US" dirty="0">
              <a:latin typeface="Candara" panose="020E0502030303020204" pitchFamily="34" charset="0"/>
            </a:endParaRPr>
          </a:p>
        </p:txBody>
      </p:sp>
      <p:sp>
        <p:nvSpPr>
          <p:cNvPr id="16" name="Content Placeholder 15"/>
          <p:cNvSpPr>
            <a:spLocks noGrp="1"/>
          </p:cNvSpPr>
          <p:nvPr>
            <p:ph idx="1"/>
          </p:nvPr>
        </p:nvSpPr>
        <p:spPr>
          <a:xfrm>
            <a:off x="609599" y="965214"/>
            <a:ext cx="10936225" cy="5712677"/>
          </a:xfrm>
        </p:spPr>
        <p:txBody>
          <a:bodyPr numCol="1"/>
          <a:lstStyle/>
          <a:p>
            <a:pPr lvl="3">
              <a:spcBef>
                <a:spcPts val="0"/>
              </a:spcBef>
              <a:spcAft>
                <a:spcPts val="0"/>
              </a:spcAft>
              <a:buNone/>
            </a:pPr>
            <a:r>
              <a:rPr lang="en-US" sz="1400" dirty="0">
                <a:solidFill>
                  <a:schemeClr val="tx1"/>
                </a:solidFill>
                <a:latin typeface="Candara" panose="020E0502030303020204" pitchFamily="34" charset="0"/>
              </a:rPr>
              <a:t>Mosaic Population Summary Index Reports via Gale Business </a:t>
            </a:r>
            <a:r>
              <a:rPr lang="en-US" sz="1400" dirty="0" err="1">
                <a:solidFill>
                  <a:schemeClr val="tx1"/>
                </a:solidFill>
                <a:latin typeface="Candara" panose="020E0502030303020204" pitchFamily="34" charset="0"/>
              </a:rPr>
              <a:t>DemographicsNow</a:t>
            </a:r>
            <a:r>
              <a:rPr lang="en-US" sz="1400" dirty="0">
                <a:solidFill>
                  <a:schemeClr val="tx1"/>
                </a:solidFill>
                <a:latin typeface="Candara" panose="020E0502030303020204" pitchFamily="34" charset="0"/>
              </a:rPr>
              <a:t>, accessed August 5</a:t>
            </a:r>
            <a:r>
              <a:rPr lang="en-US" sz="1400" baseline="30000" dirty="0">
                <a:solidFill>
                  <a:schemeClr val="tx1"/>
                </a:solidFill>
                <a:latin typeface="Candara" panose="020E0502030303020204" pitchFamily="34" charset="0"/>
              </a:rPr>
              <a:t>th</a:t>
            </a:r>
            <a:r>
              <a:rPr lang="en-US" sz="1400" dirty="0">
                <a:solidFill>
                  <a:schemeClr val="tx1"/>
                </a:solidFill>
                <a:latin typeface="Candara" panose="020E0502030303020204" pitchFamily="34" charset="0"/>
              </a:rPr>
              <a:t>, 2021</a:t>
            </a:r>
          </a:p>
          <a:p>
            <a:pPr lvl="3">
              <a:spcBef>
                <a:spcPts val="0"/>
              </a:spcBef>
              <a:spcAft>
                <a:spcPts val="0"/>
              </a:spcAft>
              <a:buNone/>
            </a:pPr>
            <a:endParaRPr lang="en-US" sz="1400" dirty="0">
              <a:solidFill>
                <a:schemeClr val="tx1"/>
              </a:solidFill>
              <a:latin typeface="Candara" panose="020E0502030303020204" pitchFamily="34" charset="0"/>
            </a:endParaRPr>
          </a:p>
          <a:p>
            <a:pPr lvl="3">
              <a:spcBef>
                <a:spcPts val="0"/>
              </a:spcBef>
              <a:spcAft>
                <a:spcPts val="0"/>
              </a:spcAft>
              <a:buNone/>
            </a:pPr>
            <a:r>
              <a:rPr lang="en-US" sz="1400" dirty="0">
                <a:solidFill>
                  <a:schemeClr val="tx1"/>
                </a:solidFill>
                <a:latin typeface="Candara" panose="020E0502030303020204" pitchFamily="34" charset="0"/>
              </a:rPr>
              <a:t>Complete Demographic Summary Report via Gale Business </a:t>
            </a:r>
            <a:r>
              <a:rPr lang="en-US" sz="1400" dirty="0" err="1">
                <a:solidFill>
                  <a:schemeClr val="tx1"/>
                </a:solidFill>
                <a:latin typeface="Candara" panose="020E0502030303020204" pitchFamily="34" charset="0"/>
              </a:rPr>
              <a:t>DemographicsNow</a:t>
            </a:r>
            <a:r>
              <a:rPr lang="en-US" sz="1400" dirty="0">
                <a:solidFill>
                  <a:schemeClr val="tx1"/>
                </a:solidFill>
                <a:latin typeface="Candara" panose="020E0502030303020204" pitchFamily="34" charset="0"/>
              </a:rPr>
              <a:t>, accessed August 5</a:t>
            </a:r>
            <a:r>
              <a:rPr lang="en-US" sz="1400" baseline="30000" dirty="0">
                <a:solidFill>
                  <a:schemeClr val="tx1"/>
                </a:solidFill>
                <a:latin typeface="Candara" panose="020E0502030303020204" pitchFamily="34" charset="0"/>
              </a:rPr>
              <a:t>th</a:t>
            </a:r>
            <a:r>
              <a:rPr lang="en-US" sz="1400" dirty="0">
                <a:solidFill>
                  <a:schemeClr val="tx1"/>
                </a:solidFill>
                <a:latin typeface="Candara" panose="020E0502030303020204" pitchFamily="34" charset="0"/>
              </a:rPr>
              <a:t>, 2021</a:t>
            </a:r>
          </a:p>
          <a:p>
            <a:pPr lvl="3">
              <a:spcBef>
                <a:spcPts val="0"/>
              </a:spcBef>
              <a:spcAft>
                <a:spcPts val="0"/>
              </a:spcAft>
              <a:buNone/>
            </a:pPr>
            <a:endParaRPr lang="en-US" sz="1400" dirty="0">
              <a:solidFill>
                <a:schemeClr val="tx1"/>
              </a:solidFill>
              <a:latin typeface="Candara" panose="020E0502030303020204" pitchFamily="34" charset="0"/>
            </a:endParaRPr>
          </a:p>
          <a:p>
            <a:pPr lvl="3">
              <a:spcBef>
                <a:spcPts val="0"/>
              </a:spcBef>
              <a:spcAft>
                <a:spcPts val="0"/>
              </a:spcAft>
              <a:buNone/>
            </a:pPr>
            <a:r>
              <a:rPr lang="en-US" sz="1400" dirty="0">
                <a:solidFill>
                  <a:schemeClr val="tx1"/>
                </a:solidFill>
                <a:latin typeface="Candara" panose="020E0502030303020204" pitchFamily="34" charset="0"/>
              </a:rPr>
              <a:t>2019 American Community Survey via CensusReporter.org, accessed August 5</a:t>
            </a:r>
            <a:r>
              <a:rPr lang="en-US" sz="1400" baseline="30000" dirty="0">
                <a:solidFill>
                  <a:schemeClr val="tx1"/>
                </a:solidFill>
                <a:latin typeface="Candara" panose="020E0502030303020204" pitchFamily="34" charset="0"/>
              </a:rPr>
              <a:t>th</a:t>
            </a:r>
            <a:r>
              <a:rPr lang="en-US" sz="1400" dirty="0">
                <a:solidFill>
                  <a:schemeClr val="tx1"/>
                </a:solidFill>
                <a:latin typeface="Candara" panose="020E0502030303020204" pitchFamily="34" charset="0"/>
              </a:rPr>
              <a:t>, 2021</a:t>
            </a:r>
          </a:p>
          <a:p>
            <a:pPr lvl="3">
              <a:spcBef>
                <a:spcPts val="0"/>
              </a:spcBef>
              <a:spcAft>
                <a:spcPts val="0"/>
              </a:spcAft>
              <a:buNone/>
            </a:pPr>
            <a:endParaRPr lang="en-US" sz="1400" dirty="0">
              <a:solidFill>
                <a:schemeClr val="tx1"/>
              </a:solidFill>
              <a:latin typeface="Candara" panose="020E0502030303020204" pitchFamily="34" charset="0"/>
            </a:endParaRPr>
          </a:p>
          <a:p>
            <a:pPr lvl="3">
              <a:spcBef>
                <a:spcPts val="0"/>
              </a:spcBef>
              <a:spcAft>
                <a:spcPts val="0"/>
              </a:spcAft>
              <a:buNone/>
            </a:pPr>
            <a:r>
              <a:rPr lang="en-US" sz="1400" dirty="0">
                <a:solidFill>
                  <a:schemeClr val="tx1"/>
                </a:solidFill>
                <a:latin typeface="Candara" panose="020E0502030303020204" pitchFamily="34" charset="0"/>
              </a:rPr>
              <a:t>The Alpena News, “Tourism numbers show increase for Alpena County”, accessed August 14</a:t>
            </a:r>
            <a:r>
              <a:rPr lang="en-US" sz="1400" baseline="30000" dirty="0">
                <a:solidFill>
                  <a:schemeClr val="tx1"/>
                </a:solidFill>
                <a:latin typeface="Candara" panose="020E0502030303020204" pitchFamily="34" charset="0"/>
              </a:rPr>
              <a:t>th</a:t>
            </a:r>
            <a:r>
              <a:rPr lang="en-US" sz="1400" dirty="0">
                <a:solidFill>
                  <a:schemeClr val="tx1"/>
                </a:solidFill>
                <a:latin typeface="Candara" panose="020E0502030303020204" pitchFamily="34" charset="0"/>
              </a:rPr>
              <a:t>, 2021</a:t>
            </a:r>
          </a:p>
          <a:p>
            <a:pPr lvl="3">
              <a:spcBef>
                <a:spcPts val="0"/>
              </a:spcBef>
              <a:spcAft>
                <a:spcPts val="0"/>
              </a:spcAft>
              <a:buNone/>
            </a:pPr>
            <a:r>
              <a:rPr lang="en-US" sz="1400" dirty="0">
                <a:solidFill>
                  <a:schemeClr val="tx1"/>
                </a:solidFill>
                <a:latin typeface="Candara" panose="020E0502030303020204" pitchFamily="34" charset="0"/>
                <a:hlinkClick r:id="rId2"/>
              </a:rPr>
              <a:t>https://www.thealpenanews.com/news/local-news/2017/08/tourism-numbers-show-increase-for-alpena-county/</a:t>
            </a:r>
            <a:endParaRPr lang="en-US" sz="1400" dirty="0">
              <a:solidFill>
                <a:schemeClr val="tx1"/>
              </a:solidFill>
              <a:latin typeface="Candara" panose="020E0502030303020204" pitchFamily="34" charset="0"/>
            </a:endParaRPr>
          </a:p>
          <a:p>
            <a:pPr lvl="3">
              <a:spcBef>
                <a:spcPts val="0"/>
              </a:spcBef>
              <a:spcAft>
                <a:spcPts val="0"/>
              </a:spcAft>
              <a:buNone/>
            </a:pPr>
            <a:endParaRPr lang="en-US" sz="1400" dirty="0">
              <a:solidFill>
                <a:schemeClr val="tx1"/>
              </a:solidFill>
              <a:latin typeface="Candara" panose="020E0502030303020204" pitchFamily="34" charset="0"/>
            </a:endParaRPr>
          </a:p>
          <a:p>
            <a:pPr lvl="3">
              <a:spcBef>
                <a:spcPts val="0"/>
              </a:spcBef>
              <a:spcAft>
                <a:spcPts val="0"/>
              </a:spcAft>
              <a:buNone/>
            </a:pPr>
            <a:r>
              <a:rPr lang="en-US" sz="1400" dirty="0">
                <a:solidFill>
                  <a:schemeClr val="tx1"/>
                </a:solidFill>
                <a:latin typeface="Candara" panose="020E0502030303020204" pitchFamily="34" charset="0"/>
              </a:rPr>
              <a:t>Google Maps</a:t>
            </a:r>
          </a:p>
          <a:p>
            <a:pPr lvl="3">
              <a:spcBef>
                <a:spcPts val="0"/>
              </a:spcBef>
              <a:spcAft>
                <a:spcPts val="0"/>
              </a:spcAft>
              <a:buNone/>
            </a:pPr>
            <a:endParaRPr lang="en-US" sz="1400" dirty="0">
              <a:solidFill>
                <a:schemeClr val="tx1"/>
              </a:solidFill>
              <a:latin typeface="Candara" panose="020E0502030303020204" pitchFamily="34" charset="0"/>
            </a:endParaRPr>
          </a:p>
          <a:p>
            <a:pPr lvl="3">
              <a:spcBef>
                <a:spcPts val="0"/>
              </a:spcBef>
              <a:spcAft>
                <a:spcPts val="0"/>
              </a:spcAft>
              <a:buNone/>
            </a:pPr>
            <a:r>
              <a:rPr lang="en-US" sz="1400" dirty="0">
                <a:solidFill>
                  <a:schemeClr val="tx1"/>
                </a:solidFill>
                <a:latin typeface="Candara" panose="020E0502030303020204" pitchFamily="34" charset="0"/>
              </a:rPr>
              <a:t>Hays Kansas, accessed August 10</a:t>
            </a:r>
            <a:r>
              <a:rPr lang="en-US" sz="1400" baseline="30000" dirty="0">
                <a:solidFill>
                  <a:schemeClr val="tx1"/>
                </a:solidFill>
                <a:latin typeface="Candara" panose="020E0502030303020204" pitchFamily="34" charset="0"/>
              </a:rPr>
              <a:t>th</a:t>
            </a:r>
            <a:r>
              <a:rPr lang="en-US" sz="1400" dirty="0">
                <a:solidFill>
                  <a:schemeClr val="tx1"/>
                </a:solidFill>
                <a:latin typeface="Candara" panose="020E0502030303020204" pitchFamily="34" charset="0"/>
              </a:rPr>
              <a:t>, 2021</a:t>
            </a:r>
          </a:p>
          <a:p>
            <a:pPr lvl="3">
              <a:spcBef>
                <a:spcPts val="0"/>
              </a:spcBef>
              <a:spcAft>
                <a:spcPts val="0"/>
              </a:spcAft>
              <a:buNone/>
            </a:pPr>
            <a:r>
              <a:rPr lang="en-US" sz="1400" dirty="0">
                <a:solidFill>
                  <a:schemeClr val="tx1"/>
                </a:solidFill>
                <a:latin typeface="Candara" panose="020E0502030303020204" pitchFamily="34" charset="0"/>
                <a:hlinkClick r:id="rId3"/>
              </a:rPr>
              <a:t>https://www.visithays.com/94/Dining</a:t>
            </a:r>
            <a:endParaRPr lang="en-US" sz="1400" dirty="0">
              <a:solidFill>
                <a:schemeClr val="tx1"/>
              </a:solidFill>
              <a:latin typeface="Candara" panose="020E0502030303020204" pitchFamily="34" charset="0"/>
            </a:endParaRPr>
          </a:p>
          <a:p>
            <a:pPr lvl="3">
              <a:spcBef>
                <a:spcPts val="0"/>
              </a:spcBef>
              <a:spcAft>
                <a:spcPts val="0"/>
              </a:spcAft>
              <a:buNone/>
            </a:pPr>
            <a:endParaRPr lang="en-US" sz="1400" dirty="0">
              <a:solidFill>
                <a:schemeClr val="tx1"/>
              </a:solidFill>
              <a:latin typeface="Candara" panose="020E0502030303020204" pitchFamily="34" charset="0"/>
            </a:endParaRPr>
          </a:p>
          <a:p>
            <a:pPr lvl="3">
              <a:spcBef>
                <a:spcPts val="0"/>
              </a:spcBef>
              <a:spcAft>
                <a:spcPts val="0"/>
              </a:spcAft>
              <a:buNone/>
            </a:pPr>
            <a:r>
              <a:rPr lang="en-US" sz="1400" dirty="0">
                <a:solidFill>
                  <a:schemeClr val="tx1"/>
                </a:solidFill>
                <a:latin typeface="Candara" panose="020E0502030303020204" pitchFamily="34" charset="0"/>
              </a:rPr>
              <a:t>Alpena Community College via US News, accessed August 10</a:t>
            </a:r>
            <a:r>
              <a:rPr lang="en-US" sz="1400" baseline="30000" dirty="0">
                <a:solidFill>
                  <a:schemeClr val="tx1"/>
                </a:solidFill>
                <a:latin typeface="Candara" panose="020E0502030303020204" pitchFamily="34" charset="0"/>
              </a:rPr>
              <a:t>th</a:t>
            </a:r>
            <a:r>
              <a:rPr lang="en-US" sz="1400" dirty="0">
                <a:solidFill>
                  <a:schemeClr val="tx1"/>
                </a:solidFill>
                <a:latin typeface="Candara" panose="020E0502030303020204" pitchFamily="34" charset="0"/>
              </a:rPr>
              <a:t>, 2021</a:t>
            </a:r>
          </a:p>
          <a:p>
            <a:pPr lvl="3">
              <a:spcBef>
                <a:spcPts val="0"/>
              </a:spcBef>
              <a:spcAft>
                <a:spcPts val="0"/>
              </a:spcAft>
              <a:buNone/>
            </a:pPr>
            <a:r>
              <a:rPr lang="en-US" sz="1400" dirty="0">
                <a:solidFill>
                  <a:schemeClr val="tx1"/>
                </a:solidFill>
                <a:latin typeface="Candara" panose="020E0502030303020204" pitchFamily="34" charset="0"/>
                <a:hlinkClick r:id="rId4"/>
              </a:rPr>
              <a:t>https://www.usnews.com/education/community-colleges/alpena-community-college-CC00125</a:t>
            </a:r>
            <a:endParaRPr lang="en-US" sz="1400" dirty="0">
              <a:solidFill>
                <a:schemeClr val="tx1"/>
              </a:solidFill>
              <a:latin typeface="Candara" panose="020E0502030303020204" pitchFamily="34" charset="0"/>
            </a:endParaRPr>
          </a:p>
          <a:p>
            <a:pPr lvl="3">
              <a:spcBef>
                <a:spcPts val="0"/>
              </a:spcBef>
              <a:spcAft>
                <a:spcPts val="0"/>
              </a:spcAft>
              <a:buNone/>
            </a:pPr>
            <a:endParaRPr lang="en-US" sz="1400" dirty="0">
              <a:solidFill>
                <a:schemeClr val="tx1"/>
              </a:solidFill>
              <a:latin typeface="Candara" panose="020E0502030303020204" pitchFamily="34" charset="0"/>
            </a:endParaRPr>
          </a:p>
          <a:p>
            <a:pPr lvl="3">
              <a:spcBef>
                <a:spcPts val="0"/>
              </a:spcBef>
              <a:spcAft>
                <a:spcPts val="0"/>
              </a:spcAft>
              <a:buNone/>
            </a:pPr>
            <a:r>
              <a:rPr lang="en-US" sz="1400" dirty="0">
                <a:solidFill>
                  <a:schemeClr val="tx1"/>
                </a:solidFill>
                <a:latin typeface="Candara" panose="020E0502030303020204" pitchFamily="34" charset="0"/>
              </a:rPr>
              <a:t>Fort Hays State University via US News, accessed August 10</a:t>
            </a:r>
            <a:r>
              <a:rPr lang="en-US" sz="1400" baseline="30000" dirty="0">
                <a:solidFill>
                  <a:schemeClr val="tx1"/>
                </a:solidFill>
                <a:latin typeface="Candara" panose="020E0502030303020204" pitchFamily="34" charset="0"/>
              </a:rPr>
              <a:t>th</a:t>
            </a:r>
            <a:r>
              <a:rPr lang="en-US" sz="1400" dirty="0">
                <a:solidFill>
                  <a:schemeClr val="tx1"/>
                </a:solidFill>
                <a:latin typeface="Candara" panose="020E0502030303020204" pitchFamily="34" charset="0"/>
              </a:rPr>
              <a:t>, 2021</a:t>
            </a:r>
          </a:p>
          <a:p>
            <a:pPr lvl="3">
              <a:spcBef>
                <a:spcPts val="0"/>
              </a:spcBef>
              <a:spcAft>
                <a:spcPts val="0"/>
              </a:spcAft>
              <a:buNone/>
            </a:pPr>
            <a:r>
              <a:rPr lang="en-US" sz="1400" dirty="0">
                <a:solidFill>
                  <a:schemeClr val="tx1"/>
                </a:solidFill>
                <a:latin typeface="Candara" panose="020E0502030303020204" pitchFamily="34" charset="0"/>
                <a:hlinkClick r:id="rId5"/>
              </a:rPr>
              <a:t>https://www.usnews.com/best-colleges/fort-hays-state-university-1915/academics</a:t>
            </a:r>
            <a:endParaRPr lang="en-US" sz="1400" dirty="0">
              <a:solidFill>
                <a:schemeClr val="tx1"/>
              </a:solidFill>
              <a:latin typeface="Candara" panose="020E0502030303020204" pitchFamily="34" charset="0"/>
            </a:endParaRPr>
          </a:p>
          <a:p>
            <a:pPr lvl="3">
              <a:spcBef>
                <a:spcPts val="0"/>
              </a:spcBef>
              <a:spcAft>
                <a:spcPts val="0"/>
              </a:spcAft>
              <a:buNone/>
            </a:pPr>
            <a:endParaRPr lang="en-US" sz="1400" dirty="0">
              <a:solidFill>
                <a:schemeClr val="tx1"/>
              </a:solidFill>
              <a:latin typeface="Candara" panose="020E0502030303020204" pitchFamily="34" charset="0"/>
            </a:endParaRPr>
          </a:p>
          <a:p>
            <a:pPr lvl="3">
              <a:spcBef>
                <a:spcPts val="0"/>
              </a:spcBef>
              <a:spcAft>
                <a:spcPts val="0"/>
              </a:spcAft>
              <a:buNone/>
            </a:pPr>
            <a:r>
              <a:rPr lang="en-US" sz="1400" dirty="0">
                <a:solidFill>
                  <a:schemeClr val="tx1"/>
                </a:solidFill>
                <a:latin typeface="Candara" panose="020E0502030303020204" pitchFamily="34" charset="0"/>
              </a:rPr>
              <a:t>2020 Simmons Entertainment, Leisure, and Dining Summary via Gale Business </a:t>
            </a:r>
            <a:r>
              <a:rPr lang="en-US" sz="1400" dirty="0" err="1">
                <a:solidFill>
                  <a:schemeClr val="tx1"/>
                </a:solidFill>
                <a:latin typeface="Candara" panose="020E0502030303020204" pitchFamily="34" charset="0"/>
              </a:rPr>
              <a:t>DemographicsNow</a:t>
            </a:r>
            <a:r>
              <a:rPr lang="en-US" sz="1400" dirty="0">
                <a:solidFill>
                  <a:schemeClr val="tx1"/>
                </a:solidFill>
                <a:latin typeface="Candara" panose="020E0502030303020204" pitchFamily="34" charset="0"/>
              </a:rPr>
              <a:t>, accessed August 5</a:t>
            </a:r>
            <a:r>
              <a:rPr lang="en-US" sz="1400" baseline="30000" dirty="0">
                <a:solidFill>
                  <a:schemeClr val="tx1"/>
                </a:solidFill>
                <a:latin typeface="Candara" panose="020E0502030303020204" pitchFamily="34" charset="0"/>
              </a:rPr>
              <a:t>th</a:t>
            </a:r>
            <a:r>
              <a:rPr lang="en-US" sz="1400" dirty="0">
                <a:solidFill>
                  <a:schemeClr val="tx1"/>
                </a:solidFill>
                <a:latin typeface="Candara" panose="020E0502030303020204" pitchFamily="34" charset="0"/>
              </a:rPr>
              <a:t>, 2021</a:t>
            </a:r>
          </a:p>
          <a:p>
            <a:pPr lvl="3">
              <a:spcBef>
                <a:spcPts val="0"/>
              </a:spcBef>
              <a:spcAft>
                <a:spcPts val="0"/>
              </a:spcAft>
              <a:buNone/>
            </a:pPr>
            <a:endParaRPr lang="en-US" sz="1400" dirty="0">
              <a:solidFill>
                <a:schemeClr val="tx1"/>
              </a:solidFill>
              <a:latin typeface="Candara" panose="020E0502030303020204" pitchFamily="34" charset="0"/>
            </a:endParaRPr>
          </a:p>
          <a:p>
            <a:pPr lvl="3">
              <a:spcBef>
                <a:spcPts val="0"/>
              </a:spcBef>
              <a:spcAft>
                <a:spcPts val="0"/>
              </a:spcAft>
              <a:buNone/>
            </a:pPr>
            <a:endParaRPr lang="en-US" sz="1400" dirty="0">
              <a:solidFill>
                <a:schemeClr val="tx1"/>
              </a:solidFill>
              <a:latin typeface="Candara" panose="020E0502030303020204" pitchFamily="34" charset="0"/>
            </a:endParaRPr>
          </a:p>
          <a:p>
            <a:pPr lvl="3">
              <a:spcBef>
                <a:spcPts val="0"/>
              </a:spcBef>
              <a:spcAft>
                <a:spcPts val="0"/>
              </a:spcAft>
              <a:buNone/>
            </a:pPr>
            <a:endParaRPr lang="en-US" sz="1400" dirty="0">
              <a:solidFill>
                <a:schemeClr val="tx1"/>
              </a:solidFill>
              <a:latin typeface="Candara" panose="020E0502030303020204" pitchFamily="34" charset="0"/>
            </a:endParaRPr>
          </a:p>
          <a:p>
            <a:pPr lvl="3"/>
            <a:endParaRPr lang="en-US" sz="1400" dirty="0">
              <a:solidFill>
                <a:schemeClr val="tx1"/>
              </a:solidFill>
              <a:latin typeface="Candara" panose="020E0502030303020204" pitchFamily="34" charset="0"/>
            </a:endParaRPr>
          </a:p>
          <a:p>
            <a:pPr lvl="3"/>
            <a:r>
              <a:rPr lang="en-US" sz="1400" dirty="0">
                <a:solidFill>
                  <a:schemeClr val="tx1"/>
                </a:solidFill>
                <a:latin typeface="Candara" panose="020E0502030303020204" pitchFamily="34" charset="0"/>
              </a:rPr>
              <a:t> </a:t>
            </a:r>
          </a:p>
        </p:txBody>
      </p:sp>
    </p:spTree>
    <p:extLst>
      <p:ext uri="{BB962C8B-B14F-4D97-AF65-F5344CB8AC3E}">
        <p14:creationId xmlns:p14="http://schemas.microsoft.com/office/powerpoint/2010/main" val="31980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5231C0-68F9-4C84-BC28-A5E5B1C07920}"/>
              </a:ext>
            </a:extLst>
          </p:cNvPr>
          <p:cNvPicPr>
            <a:picLocks noChangeAspect="1"/>
          </p:cNvPicPr>
          <p:nvPr/>
        </p:nvPicPr>
        <p:blipFill rotWithShape="1">
          <a:blip r:embed="rId2"/>
          <a:srcRect t="1802" r="1" b="2840"/>
          <a:stretch/>
        </p:blipFill>
        <p:spPr>
          <a:xfrm>
            <a:off x="20" y="10"/>
            <a:ext cx="12191980" cy="6857990"/>
          </a:xfrm>
          <a:prstGeom prst="rect">
            <a:avLst/>
          </a:prstGeom>
          <a:noFill/>
        </p:spPr>
      </p:pic>
    </p:spTree>
    <p:extLst>
      <p:ext uri="{BB962C8B-B14F-4D97-AF65-F5344CB8AC3E}">
        <p14:creationId xmlns:p14="http://schemas.microsoft.com/office/powerpoint/2010/main" val="80600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andara" panose="020E0502030303020204" pitchFamily="34" charset="0"/>
              </a:rPr>
              <a:t>Methodology</a:t>
            </a:r>
            <a:endParaRPr lang="en-US" dirty="0">
              <a:latin typeface="Candara" panose="020E0502030303020204" pitchFamily="34" charset="0"/>
            </a:endParaRPr>
          </a:p>
        </p:txBody>
      </p:sp>
      <p:sp>
        <p:nvSpPr>
          <p:cNvPr id="16" name="Content Placeholder 15"/>
          <p:cNvSpPr>
            <a:spLocks noGrp="1"/>
          </p:cNvSpPr>
          <p:nvPr>
            <p:ph idx="1"/>
          </p:nvPr>
        </p:nvSpPr>
        <p:spPr>
          <a:xfrm>
            <a:off x="609599" y="1289223"/>
            <a:ext cx="10936225" cy="4896395"/>
          </a:xfrm>
        </p:spPr>
        <p:txBody>
          <a:bodyPr numCol="2"/>
          <a:lstStyle/>
          <a:p>
            <a:pPr lvl="3"/>
            <a:r>
              <a:rPr lang="en-US" sz="1600" b="1" dirty="0">
                <a:solidFill>
                  <a:srgbClr val="0070C0"/>
                </a:solidFill>
                <a:latin typeface="Candara" panose="020E0502030303020204" pitchFamily="34" charset="0"/>
              </a:rPr>
              <a:t>Demographic Data</a:t>
            </a:r>
          </a:p>
          <a:p>
            <a:pPr lvl="3">
              <a:spcBef>
                <a:spcPts val="0"/>
              </a:spcBef>
              <a:spcAft>
                <a:spcPts val="0"/>
              </a:spcAft>
            </a:pPr>
            <a:r>
              <a:rPr lang="en-US" sz="1200" dirty="0">
                <a:solidFill>
                  <a:schemeClr val="tx1"/>
                </a:solidFill>
                <a:latin typeface="Candara" panose="020E0502030303020204" pitchFamily="34" charset="0"/>
              </a:rPr>
              <a:t>To best assess the populations comprising these two communities, we consulted the below sources:</a:t>
            </a:r>
          </a:p>
          <a:p>
            <a:pPr lvl="3">
              <a:spcBef>
                <a:spcPts val="0"/>
              </a:spcBef>
              <a:spcAft>
                <a:spcPts val="0"/>
              </a:spcAft>
            </a:pPr>
            <a:endParaRPr lang="en-US" sz="1200" dirty="0">
              <a:solidFill>
                <a:schemeClr val="tx1"/>
              </a:solidFill>
              <a:latin typeface="Candara" panose="020E0502030303020204" pitchFamily="34" charset="0"/>
            </a:endParaRPr>
          </a:p>
          <a:p>
            <a:pPr marL="342900" lvl="4">
              <a:spcAft>
                <a:spcPts val="0"/>
              </a:spcAft>
            </a:pPr>
            <a:r>
              <a:rPr lang="en-US" sz="1200" dirty="0">
                <a:solidFill>
                  <a:schemeClr val="tx1"/>
                </a:solidFill>
                <a:latin typeface="Candara" panose="020E0502030303020204" pitchFamily="34" charset="0"/>
              </a:rPr>
              <a:t>2019 American Community Survey (ACS) 5-year estimate data via CensusReporter.org</a:t>
            </a:r>
          </a:p>
          <a:p>
            <a:pPr lvl="4" indent="0">
              <a:spcAft>
                <a:spcPts val="0"/>
              </a:spcAft>
              <a:buNone/>
            </a:pPr>
            <a:endParaRPr lang="en-US" sz="1200" dirty="0">
              <a:solidFill>
                <a:schemeClr val="tx1"/>
              </a:solidFill>
              <a:latin typeface="Candara" panose="020E0502030303020204" pitchFamily="34" charset="0"/>
            </a:endParaRPr>
          </a:p>
          <a:p>
            <a:pPr marL="342900" lvl="4">
              <a:spcAft>
                <a:spcPts val="0"/>
              </a:spcAft>
            </a:pPr>
            <a:r>
              <a:rPr lang="en-US" sz="1200" dirty="0">
                <a:solidFill>
                  <a:schemeClr val="tx1"/>
                </a:solidFill>
                <a:latin typeface="Candara" panose="020E0502030303020204" pitchFamily="34" charset="0"/>
              </a:rPr>
              <a:t>2000 and 2010 United States Census Data via Gale Business </a:t>
            </a:r>
            <a:r>
              <a:rPr lang="en-US" sz="1200" dirty="0" err="1">
                <a:solidFill>
                  <a:schemeClr val="tx1"/>
                </a:solidFill>
                <a:latin typeface="Candara" panose="020E0502030303020204" pitchFamily="34" charset="0"/>
              </a:rPr>
              <a:t>DemographicsNow</a:t>
            </a:r>
            <a:endParaRPr lang="en-US" sz="1200" dirty="0">
              <a:solidFill>
                <a:schemeClr val="tx1"/>
              </a:solidFill>
              <a:latin typeface="Candara" panose="020E0502030303020204" pitchFamily="34" charset="0"/>
            </a:endParaRPr>
          </a:p>
          <a:p>
            <a:pPr lvl="4" indent="0">
              <a:spcAft>
                <a:spcPts val="0"/>
              </a:spcAft>
              <a:buNone/>
            </a:pPr>
            <a:endParaRPr lang="en-US" sz="1200" dirty="0">
              <a:solidFill>
                <a:schemeClr val="tx1"/>
              </a:solidFill>
              <a:latin typeface="Candara" panose="020E0502030303020204" pitchFamily="34" charset="0"/>
            </a:endParaRPr>
          </a:p>
          <a:p>
            <a:pPr marL="342900" lvl="4">
              <a:spcAft>
                <a:spcPts val="0"/>
              </a:spcAft>
            </a:pPr>
            <a:r>
              <a:rPr lang="en-US" sz="1200" dirty="0">
                <a:solidFill>
                  <a:schemeClr val="tx1"/>
                </a:solidFill>
                <a:latin typeface="Candara" panose="020E0502030303020204" pitchFamily="34" charset="0"/>
              </a:rPr>
              <a:t>2020 estimated and 2025 predicted census data (Gale Business </a:t>
            </a:r>
            <a:r>
              <a:rPr lang="en-US" sz="1200" dirty="0" err="1">
                <a:solidFill>
                  <a:schemeClr val="tx1"/>
                </a:solidFill>
                <a:latin typeface="Candara" panose="020E0502030303020204" pitchFamily="34" charset="0"/>
              </a:rPr>
              <a:t>DemographicsNow</a:t>
            </a:r>
            <a:r>
              <a:rPr lang="en-US" sz="1200" dirty="0">
                <a:solidFill>
                  <a:schemeClr val="tx1"/>
                </a:solidFill>
                <a:latin typeface="Candara" panose="020E0502030303020204" pitchFamily="34" charset="0"/>
              </a:rPr>
              <a:t>)</a:t>
            </a:r>
          </a:p>
          <a:p>
            <a:pPr lvl="4" indent="0">
              <a:spcAft>
                <a:spcPts val="0"/>
              </a:spcAft>
              <a:buNone/>
            </a:pPr>
            <a:endParaRPr lang="en-US" dirty="0">
              <a:solidFill>
                <a:schemeClr val="tx1"/>
              </a:solidFill>
              <a:latin typeface="Candara" panose="020E0502030303020204" pitchFamily="34" charset="0"/>
            </a:endParaRPr>
          </a:p>
          <a:p>
            <a:pPr lvl="3"/>
            <a:r>
              <a:rPr lang="en-US" sz="1600" b="1" dirty="0">
                <a:solidFill>
                  <a:srgbClr val="0070C0"/>
                </a:solidFill>
                <a:latin typeface="Candara" panose="020E0502030303020204" pitchFamily="34" charset="0"/>
              </a:rPr>
              <a:t>Consumer Data</a:t>
            </a:r>
          </a:p>
          <a:p>
            <a:pPr lvl="3">
              <a:spcBef>
                <a:spcPts val="0"/>
              </a:spcBef>
              <a:spcAft>
                <a:spcPts val="0"/>
              </a:spcAft>
            </a:pPr>
            <a:r>
              <a:rPr lang="en-US" sz="1200" dirty="0">
                <a:solidFill>
                  <a:schemeClr val="tx1"/>
                </a:solidFill>
                <a:latin typeface="Candara" panose="020E0502030303020204" pitchFamily="34" charset="0"/>
              </a:rPr>
              <a:t>Further, to better understand the behavior and preferences of these populations, we delved further into the following consumer data sources:</a:t>
            </a:r>
          </a:p>
          <a:p>
            <a:pPr lvl="3">
              <a:spcBef>
                <a:spcPts val="0"/>
              </a:spcBef>
              <a:spcAft>
                <a:spcPts val="0"/>
              </a:spcAft>
            </a:pPr>
            <a:endParaRPr lang="en-US" sz="1200" dirty="0">
              <a:solidFill>
                <a:schemeClr val="tx1"/>
              </a:solidFill>
              <a:latin typeface="Candara" panose="020E0502030303020204" pitchFamily="34" charset="0"/>
            </a:endParaRPr>
          </a:p>
          <a:p>
            <a:pPr marL="342900" lvl="4">
              <a:spcAft>
                <a:spcPts val="0"/>
              </a:spcAft>
            </a:pPr>
            <a:r>
              <a:rPr lang="en-US" sz="1200" dirty="0">
                <a:solidFill>
                  <a:schemeClr val="tx1"/>
                </a:solidFill>
                <a:latin typeface="Candara" panose="020E0502030303020204" pitchFamily="34" charset="0"/>
              </a:rPr>
              <a:t>Mosaic Population Summary Index Reports to determine the major “groups” living in each community and their preferred activities and interests (Gale Business </a:t>
            </a:r>
            <a:r>
              <a:rPr lang="en-US" sz="1200" dirty="0" err="1">
                <a:solidFill>
                  <a:schemeClr val="tx1"/>
                </a:solidFill>
                <a:latin typeface="Candara" panose="020E0502030303020204" pitchFamily="34" charset="0"/>
              </a:rPr>
              <a:t>DemographicsNow</a:t>
            </a:r>
            <a:r>
              <a:rPr lang="en-US" sz="1200" dirty="0">
                <a:solidFill>
                  <a:schemeClr val="tx1"/>
                </a:solidFill>
                <a:latin typeface="Candara" panose="020E0502030303020204" pitchFamily="34" charset="0"/>
              </a:rPr>
              <a:t>)</a:t>
            </a:r>
          </a:p>
          <a:p>
            <a:pPr lvl="4" indent="0">
              <a:spcAft>
                <a:spcPts val="0"/>
              </a:spcAft>
              <a:buNone/>
            </a:pPr>
            <a:endParaRPr lang="en-US" sz="1200" dirty="0">
              <a:solidFill>
                <a:schemeClr val="tx1"/>
              </a:solidFill>
              <a:latin typeface="Candara" panose="020E0502030303020204" pitchFamily="34" charset="0"/>
            </a:endParaRPr>
          </a:p>
          <a:p>
            <a:pPr marL="342900" lvl="4">
              <a:spcAft>
                <a:spcPts val="0"/>
              </a:spcAft>
            </a:pPr>
            <a:r>
              <a:rPr lang="en-US" sz="1200" dirty="0">
                <a:solidFill>
                  <a:schemeClr val="tx1"/>
                </a:solidFill>
                <a:latin typeface="Candara" panose="020E0502030303020204" pitchFamily="34" charset="0"/>
              </a:rPr>
              <a:t>Simmons Entertainment, Leisure, and Dining Summaries to assess how the residents in each community’s behavior and interests stack up against a “typical” American</a:t>
            </a:r>
          </a:p>
          <a:p>
            <a:pPr lvl="3"/>
            <a:r>
              <a:rPr lang="en-US" sz="1600" b="1" dirty="0">
                <a:solidFill>
                  <a:srgbClr val="0070C0"/>
                </a:solidFill>
                <a:latin typeface="Candara" panose="020E0502030303020204" pitchFamily="34" charset="0"/>
              </a:rPr>
              <a:t>Open Web Research</a:t>
            </a:r>
          </a:p>
          <a:p>
            <a:pPr lvl="3">
              <a:spcBef>
                <a:spcPts val="0"/>
              </a:spcBef>
              <a:spcAft>
                <a:spcPts val="0"/>
              </a:spcAft>
              <a:buNone/>
            </a:pPr>
            <a:r>
              <a:rPr lang="en-US" sz="1200" dirty="0">
                <a:solidFill>
                  <a:schemeClr val="tx1"/>
                </a:solidFill>
                <a:latin typeface="Candara" panose="020E0502030303020204" pitchFamily="34" charset="0"/>
              </a:rPr>
              <a:t>Additionally,  we completed open web research beyond just census, demographic, and consumer reports to better understand not just the population but the area itself and any advantages one may have over the other due to its location</a:t>
            </a:r>
          </a:p>
          <a:p>
            <a:pPr marL="457200" lvl="4" indent="-285750">
              <a:spcAft>
                <a:spcPts val="0"/>
              </a:spcAft>
            </a:pPr>
            <a:r>
              <a:rPr lang="en-US" sz="1200" dirty="0">
                <a:solidFill>
                  <a:schemeClr val="tx1"/>
                </a:solidFill>
                <a:latin typeface="Candara" panose="020E0502030303020204" pitchFamily="34" charset="0"/>
              </a:rPr>
              <a:t>Google Maps to better understand the area as a whole and determine the accessibility of the location, specifically highways, airports, etc.</a:t>
            </a:r>
          </a:p>
          <a:p>
            <a:pPr lvl="4" indent="0">
              <a:spcAft>
                <a:spcPts val="0"/>
              </a:spcAft>
              <a:buNone/>
            </a:pPr>
            <a:endParaRPr lang="en-US" sz="1200" dirty="0">
              <a:solidFill>
                <a:schemeClr val="tx1"/>
              </a:solidFill>
              <a:latin typeface="Candara" panose="020E0502030303020204" pitchFamily="34" charset="0"/>
            </a:endParaRPr>
          </a:p>
          <a:p>
            <a:pPr marL="457200" lvl="4" indent="-285750">
              <a:spcAft>
                <a:spcPts val="0"/>
              </a:spcAft>
            </a:pPr>
            <a:r>
              <a:rPr lang="en-US" sz="1200" dirty="0">
                <a:solidFill>
                  <a:schemeClr val="tx1"/>
                </a:solidFill>
                <a:latin typeface="Candara" panose="020E0502030303020204" pitchFamily="34" charset="0"/>
              </a:rPr>
              <a:t>Enrollment information for Fort Hays State University and Alpena Community College was discerned through university ranking websites</a:t>
            </a:r>
          </a:p>
          <a:p>
            <a:pPr lvl="4" indent="0">
              <a:spcAft>
                <a:spcPts val="0"/>
              </a:spcAft>
              <a:buNone/>
            </a:pPr>
            <a:endParaRPr lang="en-US" sz="1200" dirty="0">
              <a:solidFill>
                <a:schemeClr val="tx1"/>
              </a:solidFill>
              <a:latin typeface="Candara" panose="020E0502030303020204" pitchFamily="34" charset="0"/>
            </a:endParaRPr>
          </a:p>
          <a:p>
            <a:pPr marL="457200" lvl="4" indent="-285750">
              <a:spcAft>
                <a:spcPts val="0"/>
              </a:spcAft>
            </a:pPr>
            <a:r>
              <a:rPr lang="en-US" sz="1200" dirty="0">
                <a:solidFill>
                  <a:schemeClr val="tx1"/>
                </a:solidFill>
                <a:latin typeface="Candara" panose="020E0502030303020204" pitchFamily="34" charset="0"/>
              </a:rPr>
              <a:t>Wikipedia to quickly and at a high level identify key qualities and details of a particular community, allowing for further deep dives into news articles, etc.</a:t>
            </a:r>
          </a:p>
          <a:p>
            <a:pPr marL="228600" lvl="3" indent="-228600">
              <a:spcBef>
                <a:spcPts val="0"/>
              </a:spcBef>
              <a:spcAft>
                <a:spcPts val="0"/>
              </a:spcAft>
              <a:buFont typeface="+mj-lt"/>
              <a:buAutoNum type="arabicPeriod"/>
            </a:pPr>
            <a:endParaRPr lang="en-US" sz="1400" dirty="0">
              <a:solidFill>
                <a:schemeClr val="tx1"/>
              </a:solidFill>
              <a:latin typeface="Candara" panose="020E0502030303020204" pitchFamily="34" charset="0"/>
            </a:endParaRPr>
          </a:p>
          <a:p>
            <a:pPr lvl="3"/>
            <a:endParaRPr lang="en-US" sz="1400" dirty="0">
              <a:solidFill>
                <a:schemeClr val="tx1"/>
              </a:solidFill>
              <a:latin typeface="Candara" panose="020E0502030303020204" pitchFamily="34" charset="0"/>
            </a:endParaRPr>
          </a:p>
          <a:p>
            <a:pPr lvl="3"/>
            <a:r>
              <a:rPr lang="en-US" sz="1400" dirty="0">
                <a:solidFill>
                  <a:schemeClr val="tx1"/>
                </a:solidFill>
                <a:latin typeface="Candara" panose="020E0502030303020204" pitchFamily="34" charset="0"/>
              </a:rPr>
              <a:t> </a:t>
            </a:r>
          </a:p>
        </p:txBody>
      </p:sp>
    </p:spTree>
    <p:extLst>
      <p:ext uri="{BB962C8B-B14F-4D97-AF65-F5344CB8AC3E}">
        <p14:creationId xmlns:p14="http://schemas.microsoft.com/office/powerpoint/2010/main" val="263856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andara" panose="020E0502030303020204" pitchFamily="34" charset="0"/>
              </a:rPr>
              <a:t>Population  Dynamics and Growth</a:t>
            </a:r>
            <a:endParaRPr lang="en-US" dirty="0">
              <a:latin typeface="Candara" panose="020E0502030303020204" pitchFamily="34" charset="0"/>
            </a:endParaRPr>
          </a:p>
        </p:txBody>
      </p:sp>
      <p:sp>
        <p:nvSpPr>
          <p:cNvPr id="16" name="Content Placeholder 15"/>
          <p:cNvSpPr>
            <a:spLocks noGrp="1"/>
          </p:cNvSpPr>
          <p:nvPr>
            <p:ph idx="1"/>
          </p:nvPr>
        </p:nvSpPr>
        <p:spPr>
          <a:xfrm>
            <a:off x="609599" y="1289223"/>
            <a:ext cx="10936225" cy="4896395"/>
          </a:xfrm>
        </p:spPr>
        <p:txBody>
          <a:bodyPr numCol="2"/>
          <a:lstStyle/>
          <a:p>
            <a:pPr lvl="3">
              <a:buNone/>
            </a:pPr>
            <a:r>
              <a:rPr lang="en-US" sz="1200" dirty="0">
                <a:solidFill>
                  <a:schemeClr val="tx1"/>
                </a:solidFill>
                <a:latin typeface="Candara" panose="020E0502030303020204" pitchFamily="34" charset="0"/>
              </a:rPr>
              <a:t>Both Hays, Kansas’s historical and projected population growth are </a:t>
            </a:r>
            <a:r>
              <a:rPr lang="en-US" sz="1200" b="1" dirty="0">
                <a:solidFill>
                  <a:schemeClr val="tx1"/>
                </a:solidFill>
                <a:latin typeface="Candara" panose="020E0502030303020204" pitchFamily="34" charset="0"/>
              </a:rPr>
              <a:t>assuring signs of a stable community. </a:t>
            </a:r>
            <a:r>
              <a:rPr lang="en-US" sz="1200" dirty="0">
                <a:solidFill>
                  <a:schemeClr val="tx1"/>
                </a:solidFill>
                <a:latin typeface="Candara" panose="020E0502030303020204" pitchFamily="34" charset="0"/>
              </a:rPr>
              <a:t>Alpena, Michigan, on the other hand, has shown a clear history of decline and projects to decrease further over the coming years, according to the Gale Business </a:t>
            </a:r>
            <a:r>
              <a:rPr lang="en-US" sz="1200" dirty="0" err="1">
                <a:solidFill>
                  <a:schemeClr val="tx1"/>
                </a:solidFill>
                <a:latin typeface="Candara" panose="020E0502030303020204" pitchFamily="34" charset="0"/>
              </a:rPr>
              <a:t>DemographicsNow</a:t>
            </a:r>
            <a:r>
              <a:rPr lang="en-US" sz="1200" dirty="0">
                <a:solidFill>
                  <a:schemeClr val="tx1"/>
                </a:solidFill>
                <a:latin typeface="Candara" panose="020E0502030303020204" pitchFamily="34" charset="0"/>
              </a:rPr>
              <a:t> Complete Demographic Summary Report.</a:t>
            </a:r>
          </a:p>
          <a:p>
            <a:pPr lvl="3">
              <a:buNone/>
            </a:pPr>
            <a:r>
              <a:rPr lang="en-US" sz="1200" dirty="0">
                <a:solidFill>
                  <a:schemeClr val="tx1"/>
                </a:solidFill>
                <a:latin typeface="Candara" panose="020E0502030303020204" pitchFamily="34" charset="0"/>
              </a:rPr>
              <a:t>Specifically, </a:t>
            </a:r>
            <a:r>
              <a:rPr lang="en-US" sz="1200" b="1" dirty="0">
                <a:solidFill>
                  <a:schemeClr val="tx1"/>
                </a:solidFill>
                <a:latin typeface="Candara" panose="020E0502030303020204" pitchFamily="34" charset="0"/>
              </a:rPr>
              <a:t>Hays has grown 3.8% from 2000 to 2010 </a:t>
            </a:r>
            <a:r>
              <a:rPr lang="en-US" sz="1200" dirty="0">
                <a:solidFill>
                  <a:schemeClr val="tx1"/>
                </a:solidFill>
                <a:latin typeface="Candara" panose="020E0502030303020204" pitchFamily="34" charset="0"/>
              </a:rPr>
              <a:t>and is further expected to </a:t>
            </a:r>
            <a:r>
              <a:rPr lang="en-US" sz="1200" b="1" dirty="0">
                <a:solidFill>
                  <a:schemeClr val="tx1"/>
                </a:solidFill>
                <a:latin typeface="Candara" panose="020E0502030303020204" pitchFamily="34" charset="0"/>
              </a:rPr>
              <a:t>grow 0.9% from 2021 to 2025</a:t>
            </a:r>
            <a:r>
              <a:rPr lang="en-US" sz="1200" dirty="0">
                <a:solidFill>
                  <a:schemeClr val="tx1"/>
                </a:solidFill>
                <a:latin typeface="Candara" panose="020E0502030303020204" pitchFamily="34" charset="0"/>
              </a:rPr>
              <a:t>. While this may just appear to be negligible or modest at best growth, the specific demographics that are increasing within Hays are an encouraging sign for an FHL expansion location. Again according to Gale Business’s Complete Demographic Summary Report, </a:t>
            </a:r>
            <a:r>
              <a:rPr lang="en-US" sz="1200" b="1" dirty="0">
                <a:solidFill>
                  <a:schemeClr val="tx1"/>
                </a:solidFill>
                <a:latin typeface="Candara" panose="020E0502030303020204" pitchFamily="34" charset="0"/>
              </a:rPr>
              <a:t>the populations making between $100,000-149,999 and $150,000+ from 2021 to 2025 are projected to increase 20.2% and 24.8%, respectively</a:t>
            </a:r>
            <a:r>
              <a:rPr lang="en-US" sz="1200" dirty="0">
                <a:solidFill>
                  <a:schemeClr val="tx1"/>
                </a:solidFill>
                <a:latin typeface="Candara" panose="020E0502030303020204" pitchFamily="34" charset="0"/>
              </a:rPr>
              <a:t>. While the exact make up of the Hays population will be detailed later, this specific demographic’s increase is a strong positive marker for Hays that a population with the means to dine out and take in a game will be present within the community.</a:t>
            </a:r>
          </a:p>
          <a:p>
            <a:pPr lvl="3">
              <a:buNone/>
            </a:pPr>
            <a:r>
              <a:rPr lang="en-US" sz="1200" dirty="0">
                <a:solidFill>
                  <a:schemeClr val="tx1"/>
                </a:solidFill>
                <a:latin typeface="Candara" panose="020E0502030303020204" pitchFamily="34" charset="0"/>
              </a:rPr>
              <a:t>Additionally, according to a US News article detailing the colleges within the United States, Hays has the added advantage of a state university being nearby.</a:t>
            </a:r>
            <a:r>
              <a:rPr lang="en-US" sz="1200" b="1" dirty="0">
                <a:solidFill>
                  <a:schemeClr val="tx1"/>
                </a:solidFill>
                <a:latin typeface="Candara" panose="020E0502030303020204" pitchFamily="34" charset="0"/>
              </a:rPr>
              <a:t> Fort Hays State University injects approximately 16,000 additional students into the community already hovering around 21,000 members </a:t>
            </a:r>
            <a:r>
              <a:rPr lang="en-US" sz="1200" dirty="0">
                <a:solidFill>
                  <a:schemeClr val="tx1"/>
                </a:solidFill>
                <a:latin typeface="Candara" panose="020E0502030303020204" pitchFamily="34" charset="0"/>
              </a:rPr>
              <a:t>(2019 ACS 5-year estimate data vis CensusReporter.org). This injection not only bolsters the town’s economy but nearly doubles the potential fanbase tied to this expansion team. </a:t>
            </a:r>
          </a:p>
          <a:p>
            <a:pPr lvl="3">
              <a:buNone/>
            </a:pPr>
            <a:endParaRPr lang="en-US" sz="1200" dirty="0">
              <a:solidFill>
                <a:schemeClr val="tx1"/>
              </a:solidFill>
              <a:latin typeface="Candara" panose="020E0502030303020204" pitchFamily="34" charset="0"/>
            </a:endParaRPr>
          </a:p>
          <a:p>
            <a:pPr lvl="3">
              <a:buNone/>
            </a:pPr>
            <a:r>
              <a:rPr lang="en-US" sz="1200" dirty="0">
                <a:solidFill>
                  <a:schemeClr val="tx1"/>
                </a:solidFill>
                <a:latin typeface="Candara" panose="020E0502030303020204" pitchFamily="34" charset="0"/>
              </a:rPr>
              <a:t>With virtually no nearby competition, as well, the winter-to-spring hockey season schedule would be the only local option to take in a sporting event for 35,000+ community members. </a:t>
            </a:r>
          </a:p>
          <a:p>
            <a:pPr lvl="3">
              <a:buNone/>
            </a:pPr>
            <a:r>
              <a:rPr lang="en-US" sz="1200" b="1" dirty="0">
                <a:solidFill>
                  <a:schemeClr val="tx1"/>
                </a:solidFill>
                <a:latin typeface="Candara" panose="020E0502030303020204" pitchFamily="34" charset="0"/>
              </a:rPr>
              <a:t>This population number dwarfs the pool of community members tied to Alpena</a:t>
            </a:r>
            <a:r>
              <a:rPr lang="en-US" sz="1200" dirty="0">
                <a:solidFill>
                  <a:schemeClr val="tx1"/>
                </a:solidFill>
                <a:latin typeface="Candara" panose="020E0502030303020204" pitchFamily="34" charset="0"/>
              </a:rPr>
              <a:t>, which stands only at around 10,000 (2019 ACS via CensusReporter.org). While Alpena has grown into a desirable summer tourist location (</a:t>
            </a:r>
            <a:r>
              <a:rPr lang="en-US" sz="1200" dirty="0" err="1">
                <a:solidFill>
                  <a:schemeClr val="tx1"/>
                </a:solidFill>
                <a:latin typeface="Candara" panose="020E0502030303020204" pitchFamily="34" charset="0"/>
              </a:rPr>
              <a:t>TheAlpenaNews</a:t>
            </a:r>
            <a:r>
              <a:rPr lang="en-US" sz="1200" dirty="0">
                <a:solidFill>
                  <a:schemeClr val="tx1"/>
                </a:solidFill>
                <a:latin typeface="Candara" panose="020E0502030303020204" pitchFamily="34" charset="0"/>
              </a:rPr>
              <a:t>), this falls out of season and the injection of community activity is inapplicable. Further, Alpena Community College, with a total enrollment of only around 1,400 (US News) does not have the same effect on the community as Fort Hays would. Thus, the population dynamics and shifts for Hays are far more desirable when compared to Alpena. </a:t>
            </a:r>
          </a:p>
          <a:p>
            <a:pPr lvl="3">
              <a:spcBef>
                <a:spcPts val="0"/>
              </a:spcBef>
              <a:spcAft>
                <a:spcPts val="0"/>
              </a:spcAft>
              <a:buNone/>
            </a:pPr>
            <a:endParaRPr lang="en-US" sz="1400" dirty="0">
              <a:solidFill>
                <a:schemeClr val="tx1"/>
              </a:solidFill>
              <a:latin typeface="Candara" panose="020E0502030303020204" pitchFamily="34" charset="0"/>
            </a:endParaRPr>
          </a:p>
          <a:p>
            <a:pPr lvl="3"/>
            <a:endParaRPr lang="en-US" sz="1400" dirty="0">
              <a:solidFill>
                <a:schemeClr val="tx1"/>
              </a:solidFill>
              <a:latin typeface="Candara" panose="020E0502030303020204" pitchFamily="34" charset="0"/>
            </a:endParaRPr>
          </a:p>
          <a:p>
            <a:pPr lvl="3"/>
            <a:r>
              <a:rPr lang="en-US" sz="1400" dirty="0">
                <a:solidFill>
                  <a:schemeClr val="tx1"/>
                </a:solidFill>
                <a:latin typeface="Candara" panose="020E0502030303020204" pitchFamily="34" charset="0"/>
              </a:rPr>
              <a:t> </a:t>
            </a:r>
          </a:p>
        </p:txBody>
      </p:sp>
      <p:graphicFrame>
        <p:nvGraphicFramePr>
          <p:cNvPr id="7" name="Chart 6">
            <a:extLst>
              <a:ext uri="{FF2B5EF4-FFF2-40B4-BE49-F238E27FC236}">
                <a16:creationId xmlns:a16="http://schemas.microsoft.com/office/drawing/2014/main" id="{586C1293-A84F-4BE2-A194-52A30A611A35}"/>
              </a:ext>
            </a:extLst>
          </p:cNvPr>
          <p:cNvGraphicFramePr>
            <a:graphicFrameLocks/>
          </p:cNvGraphicFramePr>
          <p:nvPr>
            <p:extLst>
              <p:ext uri="{D42A27DB-BD31-4B8C-83A1-F6EECF244321}">
                <p14:modId xmlns:p14="http://schemas.microsoft.com/office/powerpoint/2010/main" val="3290388323"/>
              </p:ext>
            </p:extLst>
          </p:nvPr>
        </p:nvGraphicFramePr>
        <p:xfrm>
          <a:off x="6096000" y="3824077"/>
          <a:ext cx="5449824"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12ADC273-B188-4817-94F7-192A92A0015F}"/>
              </a:ext>
            </a:extLst>
          </p:cNvPr>
          <p:cNvSpPr txBox="1"/>
          <p:nvPr/>
        </p:nvSpPr>
        <p:spPr>
          <a:xfrm>
            <a:off x="6077711" y="6586379"/>
            <a:ext cx="5195653" cy="261610"/>
          </a:xfrm>
          <a:prstGeom prst="rect">
            <a:avLst/>
          </a:prstGeom>
          <a:noFill/>
        </p:spPr>
        <p:txBody>
          <a:bodyPr wrap="none" rtlCol="0">
            <a:spAutoFit/>
          </a:bodyPr>
          <a:lstStyle/>
          <a:p>
            <a:r>
              <a:rPr lang="en-US" sz="1100" i="1" dirty="0">
                <a:latin typeface="Candara" panose="020E0502030303020204" pitchFamily="34" charset="0"/>
              </a:rPr>
              <a:t>Source: 2019 American Community Survey 5-year estimate data vis CensusReporter.org </a:t>
            </a:r>
          </a:p>
        </p:txBody>
      </p:sp>
    </p:spTree>
    <p:extLst>
      <p:ext uri="{BB962C8B-B14F-4D97-AF65-F5344CB8AC3E}">
        <p14:creationId xmlns:p14="http://schemas.microsoft.com/office/powerpoint/2010/main" val="251300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andara" panose="020E0502030303020204" pitchFamily="34" charset="0"/>
              </a:rPr>
              <a:t>Population Mosaic Summary</a:t>
            </a:r>
            <a:endParaRPr lang="en-US" dirty="0">
              <a:latin typeface="Candara" panose="020E0502030303020204" pitchFamily="34" charset="0"/>
            </a:endParaRPr>
          </a:p>
        </p:txBody>
      </p:sp>
      <p:sp>
        <p:nvSpPr>
          <p:cNvPr id="16" name="Content Placeholder 15"/>
          <p:cNvSpPr>
            <a:spLocks noGrp="1"/>
          </p:cNvSpPr>
          <p:nvPr>
            <p:ph idx="1"/>
          </p:nvPr>
        </p:nvSpPr>
        <p:spPr>
          <a:xfrm>
            <a:off x="609599" y="965214"/>
            <a:ext cx="10936225" cy="5712677"/>
          </a:xfrm>
        </p:spPr>
        <p:txBody>
          <a:bodyPr numCol="2"/>
          <a:lstStyle/>
          <a:p>
            <a:pPr lvl="3">
              <a:buNone/>
            </a:pPr>
            <a:r>
              <a:rPr lang="en-US" sz="1200" dirty="0">
                <a:solidFill>
                  <a:schemeClr val="tx1"/>
                </a:solidFill>
                <a:latin typeface="Candara" panose="020E0502030303020204" pitchFamily="34" charset="0"/>
              </a:rPr>
              <a:t>When compared directly to the population of Alpena, Michigan, the community in Hays, Kansas is comprised of the “right” type of people that will make this location a success for FHL expansion.</a:t>
            </a:r>
          </a:p>
          <a:p>
            <a:pPr lvl="3">
              <a:buNone/>
            </a:pPr>
            <a:r>
              <a:rPr lang="en-US" sz="1200" dirty="0">
                <a:solidFill>
                  <a:schemeClr val="tx1"/>
                </a:solidFill>
                <a:latin typeface="Candara" panose="020E0502030303020204" pitchFamily="34" charset="0"/>
              </a:rPr>
              <a:t>As noted earlier, the population of Hays infuses each winter with the Fort Hays State University student body, creating a sizable and young population keen on taking in any local entertainment that may be available. However, even excluding this student body, Hays itself boasts a young community, with the </a:t>
            </a:r>
            <a:r>
              <a:rPr lang="en-US" sz="1200" b="1" dirty="0">
                <a:solidFill>
                  <a:schemeClr val="tx1"/>
                </a:solidFill>
                <a:latin typeface="Candara" panose="020E0502030303020204" pitchFamily="34" charset="0"/>
              </a:rPr>
              <a:t>median age being 31 years old </a:t>
            </a:r>
            <a:r>
              <a:rPr lang="en-US" sz="1200" dirty="0">
                <a:solidFill>
                  <a:schemeClr val="tx1"/>
                </a:solidFill>
                <a:latin typeface="Candara" panose="020E0502030303020204" pitchFamily="34" charset="0"/>
              </a:rPr>
              <a:t>(2019 ACS data via CensusReporter.org). This stands in stark contrast to the much smaller Alpena population with a median age around 42 years old.</a:t>
            </a:r>
          </a:p>
          <a:p>
            <a:pPr lvl="3">
              <a:buNone/>
            </a:pPr>
            <a:r>
              <a:rPr lang="en-US" sz="1200" dirty="0">
                <a:solidFill>
                  <a:schemeClr val="tx1"/>
                </a:solidFill>
                <a:latin typeface="Candara" panose="020E0502030303020204" pitchFamily="34" charset="0"/>
              </a:rPr>
              <a:t>In addition to the much younger overall population, Hays also boasts a community keen on dining out, a sure sign that the community would take advantage of a new local entertainment option. For example,  for Hays, Kansas the 2020 Simmons Entertainment, Leisure and Dining Summary noted that  the </a:t>
            </a:r>
            <a:r>
              <a:rPr lang="en-US" sz="1200" b="1" dirty="0">
                <a:solidFill>
                  <a:schemeClr val="tx1"/>
                </a:solidFill>
                <a:latin typeface="Candara" panose="020E0502030303020204" pitchFamily="34" charset="0"/>
              </a:rPr>
              <a:t>household index for “Fast Food Restaurants – Visit Any Other Fast Food Restaurants” was 126</a:t>
            </a:r>
            <a:r>
              <a:rPr lang="en-US" sz="1200" dirty="0">
                <a:solidFill>
                  <a:schemeClr val="tx1"/>
                </a:solidFill>
                <a:latin typeface="Candara" panose="020E0502030303020204" pitchFamily="34" charset="0"/>
              </a:rPr>
              <a:t>. With the average American household being a score of 100, it’s clear that the Hays community would be receptive to new entertainment options opening in their community.</a:t>
            </a:r>
          </a:p>
          <a:p>
            <a:pPr lvl="3">
              <a:buNone/>
            </a:pPr>
            <a:r>
              <a:rPr lang="en-US" sz="1200" dirty="0">
                <a:solidFill>
                  <a:schemeClr val="tx1"/>
                </a:solidFill>
                <a:latin typeface="Candara" panose="020E0502030303020204" pitchFamily="34" charset="0"/>
              </a:rPr>
              <a:t>Relatedly, according to the Mosaic Population Summary Index Reports via Gale Business </a:t>
            </a:r>
            <a:r>
              <a:rPr lang="en-US" sz="1200" dirty="0" err="1">
                <a:solidFill>
                  <a:schemeClr val="tx1"/>
                </a:solidFill>
                <a:latin typeface="Candara" panose="020E0502030303020204" pitchFamily="34" charset="0"/>
              </a:rPr>
              <a:t>DemographicsNow</a:t>
            </a:r>
            <a:r>
              <a:rPr lang="en-US" sz="1200" dirty="0">
                <a:solidFill>
                  <a:schemeClr val="tx1"/>
                </a:solidFill>
                <a:latin typeface="Candara" panose="020E0502030303020204" pitchFamily="34" charset="0"/>
              </a:rPr>
              <a:t>,  three of the larger populations comprising Hays are members of the “Colleges and Cafes” group (15.9%), “Suburban Sophisticates” (17.5%),  and “Family </a:t>
            </a:r>
            <a:r>
              <a:rPr lang="en-US" sz="1200" dirty="0" err="1">
                <a:solidFill>
                  <a:schemeClr val="tx1"/>
                </a:solidFill>
                <a:latin typeface="Candara" panose="020E0502030303020204" pitchFamily="34" charset="0"/>
              </a:rPr>
              <a:t>Funtastic</a:t>
            </a:r>
            <a:r>
              <a:rPr lang="en-US" sz="1200" dirty="0">
                <a:solidFill>
                  <a:schemeClr val="tx1"/>
                </a:solidFill>
                <a:latin typeface="Candara" panose="020E0502030303020204" pitchFamily="34" charset="0"/>
              </a:rPr>
              <a:t>” (13.3%). These three groups, comprising close to half of the population, </a:t>
            </a:r>
            <a:r>
              <a:rPr lang="en-US" sz="1200" b="1" dirty="0">
                <a:solidFill>
                  <a:schemeClr val="tx1"/>
                </a:solidFill>
                <a:latin typeface="Candara" panose="020E0502030303020204" pitchFamily="34" charset="0"/>
              </a:rPr>
              <a:t>makes clear Hays is a community keen on dining out and making the most of any local events that become available, making this community a great avenue for expansion.</a:t>
            </a:r>
          </a:p>
          <a:p>
            <a:pPr lvl="3">
              <a:spcBef>
                <a:spcPts val="0"/>
              </a:spcBef>
              <a:spcAft>
                <a:spcPts val="0"/>
              </a:spcAft>
              <a:buNone/>
            </a:pPr>
            <a:endParaRPr lang="en-US" sz="1400" dirty="0">
              <a:solidFill>
                <a:schemeClr val="tx1"/>
              </a:solidFill>
              <a:latin typeface="Candara" panose="020E0502030303020204" pitchFamily="34" charset="0"/>
            </a:endParaRPr>
          </a:p>
          <a:p>
            <a:pPr lvl="3"/>
            <a:endParaRPr lang="en-US" sz="1400" dirty="0">
              <a:solidFill>
                <a:schemeClr val="tx1"/>
              </a:solidFill>
              <a:latin typeface="Candara" panose="020E0502030303020204" pitchFamily="34" charset="0"/>
            </a:endParaRPr>
          </a:p>
          <a:p>
            <a:pPr lvl="3"/>
            <a:r>
              <a:rPr lang="en-US" sz="1400" dirty="0">
                <a:solidFill>
                  <a:schemeClr val="tx1"/>
                </a:solidFill>
                <a:latin typeface="Candara" panose="020E0502030303020204" pitchFamily="34" charset="0"/>
              </a:rPr>
              <a:t> </a:t>
            </a:r>
          </a:p>
        </p:txBody>
      </p:sp>
      <p:pic>
        <p:nvPicPr>
          <p:cNvPr id="4" name="Picture 3">
            <a:extLst>
              <a:ext uri="{FF2B5EF4-FFF2-40B4-BE49-F238E27FC236}">
                <a16:creationId xmlns:a16="http://schemas.microsoft.com/office/drawing/2014/main" id="{F2067E1F-A87B-46CF-BF2B-837B5B175077}"/>
              </a:ext>
            </a:extLst>
          </p:cNvPr>
          <p:cNvPicPr>
            <a:picLocks noChangeAspect="1"/>
          </p:cNvPicPr>
          <p:nvPr/>
        </p:nvPicPr>
        <p:blipFill>
          <a:blip r:embed="rId2"/>
          <a:stretch>
            <a:fillRect/>
          </a:stretch>
        </p:blipFill>
        <p:spPr>
          <a:xfrm>
            <a:off x="6479219" y="966885"/>
            <a:ext cx="3485127" cy="1997988"/>
          </a:xfrm>
          <a:prstGeom prst="rect">
            <a:avLst/>
          </a:prstGeom>
        </p:spPr>
      </p:pic>
      <p:pic>
        <p:nvPicPr>
          <p:cNvPr id="6" name="Picture 5">
            <a:extLst>
              <a:ext uri="{FF2B5EF4-FFF2-40B4-BE49-F238E27FC236}">
                <a16:creationId xmlns:a16="http://schemas.microsoft.com/office/drawing/2014/main" id="{3A21781B-7B61-4436-B2D0-29602DF4E8C2}"/>
              </a:ext>
            </a:extLst>
          </p:cNvPr>
          <p:cNvPicPr>
            <a:picLocks noChangeAspect="1"/>
          </p:cNvPicPr>
          <p:nvPr/>
        </p:nvPicPr>
        <p:blipFill>
          <a:blip r:embed="rId3"/>
          <a:stretch>
            <a:fillRect/>
          </a:stretch>
        </p:blipFill>
        <p:spPr>
          <a:xfrm>
            <a:off x="8451235" y="2452254"/>
            <a:ext cx="3477892" cy="1953491"/>
          </a:xfrm>
          <a:prstGeom prst="rect">
            <a:avLst/>
          </a:prstGeom>
        </p:spPr>
      </p:pic>
      <p:pic>
        <p:nvPicPr>
          <p:cNvPr id="8" name="Picture 7">
            <a:extLst>
              <a:ext uri="{FF2B5EF4-FFF2-40B4-BE49-F238E27FC236}">
                <a16:creationId xmlns:a16="http://schemas.microsoft.com/office/drawing/2014/main" id="{2AFA64DD-ED8E-4513-BBBB-72C70E08CF1B}"/>
              </a:ext>
            </a:extLst>
          </p:cNvPr>
          <p:cNvPicPr>
            <a:picLocks noChangeAspect="1"/>
          </p:cNvPicPr>
          <p:nvPr/>
        </p:nvPicPr>
        <p:blipFill>
          <a:blip r:embed="rId4"/>
          <a:stretch>
            <a:fillRect/>
          </a:stretch>
        </p:blipFill>
        <p:spPr>
          <a:xfrm>
            <a:off x="6479219" y="4546724"/>
            <a:ext cx="3710962" cy="2134100"/>
          </a:xfrm>
          <a:prstGeom prst="rect">
            <a:avLst/>
          </a:prstGeom>
        </p:spPr>
      </p:pic>
      <p:sp>
        <p:nvSpPr>
          <p:cNvPr id="9" name="TextBox 8">
            <a:extLst>
              <a:ext uri="{FF2B5EF4-FFF2-40B4-BE49-F238E27FC236}">
                <a16:creationId xmlns:a16="http://schemas.microsoft.com/office/drawing/2014/main" id="{8B90C199-BE35-4022-8BE3-C98247E44780}"/>
              </a:ext>
            </a:extLst>
          </p:cNvPr>
          <p:cNvSpPr txBox="1"/>
          <p:nvPr/>
        </p:nvSpPr>
        <p:spPr>
          <a:xfrm>
            <a:off x="7153441" y="6600213"/>
            <a:ext cx="5038559" cy="261610"/>
          </a:xfrm>
          <a:prstGeom prst="rect">
            <a:avLst/>
          </a:prstGeom>
          <a:noFill/>
        </p:spPr>
        <p:txBody>
          <a:bodyPr wrap="none" rtlCol="0">
            <a:spAutoFit/>
          </a:bodyPr>
          <a:lstStyle/>
          <a:p>
            <a:r>
              <a:rPr lang="en-US" sz="1100" i="1" dirty="0">
                <a:latin typeface="Candara" panose="020E0502030303020204" pitchFamily="34" charset="0"/>
              </a:rPr>
              <a:t>Source: Gale Business </a:t>
            </a:r>
            <a:r>
              <a:rPr lang="en-US" sz="1100" i="1" dirty="0" err="1">
                <a:latin typeface="Candara" panose="020E0502030303020204" pitchFamily="34" charset="0"/>
              </a:rPr>
              <a:t>DemographicsNow</a:t>
            </a:r>
            <a:r>
              <a:rPr lang="en-US" sz="1100" i="1" dirty="0">
                <a:latin typeface="Candara" panose="020E0502030303020204" pitchFamily="34" charset="0"/>
              </a:rPr>
              <a:t> Mosaic Population Summary Index Reports</a:t>
            </a:r>
          </a:p>
        </p:txBody>
      </p:sp>
    </p:spTree>
    <p:extLst>
      <p:ext uri="{BB962C8B-B14F-4D97-AF65-F5344CB8AC3E}">
        <p14:creationId xmlns:p14="http://schemas.microsoft.com/office/powerpoint/2010/main" val="292527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andara" panose="020E0502030303020204" pitchFamily="34" charset="0"/>
              </a:rPr>
              <a:t>Location and Infrastructure</a:t>
            </a:r>
            <a:endParaRPr lang="en-US" dirty="0">
              <a:latin typeface="Candara" panose="020E0502030303020204" pitchFamily="34" charset="0"/>
            </a:endParaRPr>
          </a:p>
        </p:txBody>
      </p:sp>
      <p:sp>
        <p:nvSpPr>
          <p:cNvPr id="16" name="Content Placeholder 15"/>
          <p:cNvSpPr>
            <a:spLocks noGrp="1"/>
          </p:cNvSpPr>
          <p:nvPr>
            <p:ph idx="1"/>
          </p:nvPr>
        </p:nvSpPr>
        <p:spPr>
          <a:xfrm>
            <a:off x="609599" y="965214"/>
            <a:ext cx="10936225" cy="5712677"/>
          </a:xfrm>
        </p:spPr>
        <p:txBody>
          <a:bodyPr numCol="2"/>
          <a:lstStyle/>
          <a:p>
            <a:pPr lvl="3">
              <a:spcBef>
                <a:spcPts val="0"/>
              </a:spcBef>
              <a:spcAft>
                <a:spcPts val="0"/>
              </a:spcAft>
              <a:buNone/>
            </a:pPr>
            <a:r>
              <a:rPr lang="en-US" sz="1200" dirty="0">
                <a:solidFill>
                  <a:schemeClr val="tx1"/>
                </a:solidFill>
                <a:latin typeface="Candara" panose="020E0502030303020204" pitchFamily="34" charset="0"/>
              </a:rPr>
              <a:t>Hays, Kansas and Alpena, Michigan  both offer locations with significant advantages due to their local attractions and offerings. Additionally, the transportation infrastructure already available at each site would allow for </a:t>
            </a:r>
            <a:r>
              <a:rPr lang="en-US" sz="1200" b="1" dirty="0">
                <a:solidFill>
                  <a:schemeClr val="tx1"/>
                </a:solidFill>
                <a:latin typeface="Candara" panose="020E0502030303020204" pitchFamily="34" charset="0"/>
              </a:rPr>
              <a:t>easy travel for away games but also facilitate an expanded fanbase</a:t>
            </a:r>
            <a:r>
              <a:rPr lang="en-US" sz="1200" dirty="0">
                <a:solidFill>
                  <a:schemeClr val="tx1"/>
                </a:solidFill>
                <a:latin typeface="Candara" panose="020E0502030303020204" pitchFamily="34" charset="0"/>
              </a:rPr>
              <a:t>, as highways and interstates could easily allow populations from nearby towns and cities to take in a game.</a:t>
            </a:r>
          </a:p>
          <a:p>
            <a:pPr lvl="3">
              <a:spcBef>
                <a:spcPts val="0"/>
              </a:spcBef>
              <a:spcAft>
                <a:spcPts val="0"/>
              </a:spcAft>
              <a:buNone/>
            </a:pPr>
            <a:endParaRPr lang="en-US" sz="1200" dirty="0">
              <a:solidFill>
                <a:schemeClr val="tx1"/>
              </a:solidFill>
              <a:latin typeface="Candara" panose="020E0502030303020204" pitchFamily="34" charset="0"/>
            </a:endParaRPr>
          </a:p>
          <a:p>
            <a:pPr lvl="3">
              <a:spcBef>
                <a:spcPts val="0"/>
              </a:spcBef>
              <a:spcAft>
                <a:spcPts val="0"/>
              </a:spcAft>
              <a:buNone/>
            </a:pPr>
            <a:r>
              <a:rPr lang="en-US" sz="1200" b="1" dirty="0">
                <a:solidFill>
                  <a:schemeClr val="tx1"/>
                </a:solidFill>
                <a:latin typeface="Candara" panose="020E0502030303020204" pitchFamily="34" charset="0"/>
              </a:rPr>
              <a:t>For Hays, KS specifically, Interstate 70 runs essentially East-West through the town and US Highway  183 runs North-South </a:t>
            </a:r>
            <a:r>
              <a:rPr lang="en-US" sz="1200" dirty="0">
                <a:solidFill>
                  <a:schemeClr val="tx1"/>
                </a:solidFill>
                <a:latin typeface="Candara" panose="020E0502030303020204" pitchFamily="34" charset="0"/>
              </a:rPr>
              <a:t>(Google Maps). Both highways would allow for a an expanded fanbase to form, as not only would Hays, Kansas community members be able to attend, but those from nearby towns would also have straightforward travel options that would make attendance a smooth process.</a:t>
            </a:r>
          </a:p>
          <a:p>
            <a:pPr lvl="3">
              <a:spcBef>
                <a:spcPts val="0"/>
              </a:spcBef>
              <a:spcAft>
                <a:spcPts val="0"/>
              </a:spcAft>
              <a:buNone/>
            </a:pPr>
            <a:endParaRPr lang="en-US" sz="1200" dirty="0">
              <a:solidFill>
                <a:schemeClr val="tx1"/>
              </a:solidFill>
              <a:latin typeface="Candara" panose="020E0502030303020204" pitchFamily="34" charset="0"/>
            </a:endParaRPr>
          </a:p>
          <a:p>
            <a:pPr lvl="3">
              <a:spcBef>
                <a:spcPts val="0"/>
              </a:spcBef>
              <a:spcAft>
                <a:spcPts val="0"/>
              </a:spcAft>
              <a:buNone/>
            </a:pPr>
            <a:r>
              <a:rPr lang="en-US" sz="1200" dirty="0">
                <a:solidFill>
                  <a:schemeClr val="tx1"/>
                </a:solidFill>
                <a:latin typeface="Candara" panose="020E0502030303020204" pitchFamily="34" charset="0"/>
              </a:rPr>
              <a:t>Additionally, Hays, Kansas has the </a:t>
            </a:r>
            <a:r>
              <a:rPr lang="en-US" sz="1200" b="1" dirty="0">
                <a:solidFill>
                  <a:schemeClr val="tx1"/>
                </a:solidFill>
                <a:latin typeface="Candara" panose="020E0502030303020204" pitchFamily="34" charset="0"/>
              </a:rPr>
              <a:t>Hays </a:t>
            </a:r>
            <a:r>
              <a:rPr lang="en-US" sz="1200" b="1" dirty="0" err="1">
                <a:solidFill>
                  <a:schemeClr val="tx1"/>
                </a:solidFill>
                <a:latin typeface="Candara" panose="020E0502030303020204" pitchFamily="34" charset="0"/>
              </a:rPr>
              <a:t>Munjor</a:t>
            </a:r>
            <a:r>
              <a:rPr lang="en-US" sz="1200" b="1" dirty="0">
                <a:solidFill>
                  <a:schemeClr val="tx1"/>
                </a:solidFill>
                <a:latin typeface="Candara" panose="020E0502030303020204" pitchFamily="34" charset="0"/>
              </a:rPr>
              <a:t> Regional Airport very nearby</a:t>
            </a:r>
            <a:r>
              <a:rPr lang="en-US" sz="1200" dirty="0">
                <a:solidFill>
                  <a:schemeClr val="tx1"/>
                </a:solidFill>
                <a:latin typeface="Candara" panose="020E0502030303020204" pitchFamily="34" charset="0"/>
              </a:rPr>
              <a:t>, an extremely valuable transportation option for the fans and the team alike (Google Maps). Not only could those from a non-driving distance now take in a game with this airport nearby, but the team could easily integrate into the FHL and travel as needed to away games.</a:t>
            </a:r>
          </a:p>
          <a:p>
            <a:pPr lvl="3">
              <a:spcBef>
                <a:spcPts val="0"/>
              </a:spcBef>
              <a:spcAft>
                <a:spcPts val="0"/>
              </a:spcAft>
              <a:buNone/>
            </a:pPr>
            <a:endParaRPr lang="en-US" sz="1200" dirty="0">
              <a:solidFill>
                <a:schemeClr val="tx1"/>
              </a:solidFill>
              <a:latin typeface="Candara" panose="020E0502030303020204" pitchFamily="34" charset="0"/>
            </a:endParaRPr>
          </a:p>
          <a:p>
            <a:pPr lvl="3">
              <a:spcBef>
                <a:spcPts val="0"/>
              </a:spcBef>
              <a:spcAft>
                <a:spcPts val="0"/>
              </a:spcAft>
              <a:buNone/>
            </a:pPr>
            <a:r>
              <a:rPr lang="en-US" sz="1200" dirty="0">
                <a:solidFill>
                  <a:schemeClr val="tx1"/>
                </a:solidFill>
                <a:latin typeface="Candara" panose="020E0502030303020204" pitchFamily="34" charset="0"/>
              </a:rPr>
              <a:t>Hays, Kansas, in addition to their population keen on taking in the local scene and dining out, also has the options to already accommodate this. Local breweries and dining options throughout the city make it an ideal spot for expansion as fans will have options outside of just the hockey game itself to explore and can make weekend trips that all parts of the family could enjoy (VisitHays.com). With the travel infrastructure and dining scene firmly in place, Hays, Kansas is the ideal expansion location for the FHL.</a:t>
            </a:r>
          </a:p>
          <a:p>
            <a:pPr lvl="3"/>
            <a:endParaRPr lang="en-US" sz="1200" dirty="0">
              <a:solidFill>
                <a:schemeClr val="tx1"/>
              </a:solidFill>
              <a:latin typeface="Candara" panose="020E0502030303020204" pitchFamily="34" charset="0"/>
            </a:endParaRPr>
          </a:p>
          <a:p>
            <a:pPr lvl="3"/>
            <a:r>
              <a:rPr lang="en-US" sz="1400" dirty="0">
                <a:solidFill>
                  <a:schemeClr val="tx1"/>
                </a:solidFill>
                <a:latin typeface="Candara" panose="020E0502030303020204" pitchFamily="34" charset="0"/>
              </a:rPr>
              <a:t> </a:t>
            </a:r>
          </a:p>
        </p:txBody>
      </p:sp>
      <p:pic>
        <p:nvPicPr>
          <p:cNvPr id="10" name="Picture 9">
            <a:extLst>
              <a:ext uri="{FF2B5EF4-FFF2-40B4-BE49-F238E27FC236}">
                <a16:creationId xmlns:a16="http://schemas.microsoft.com/office/drawing/2014/main" id="{51399C2B-AF38-42F6-916E-89E33ABE83A3}"/>
              </a:ext>
            </a:extLst>
          </p:cNvPr>
          <p:cNvPicPr>
            <a:picLocks noChangeAspect="1"/>
          </p:cNvPicPr>
          <p:nvPr/>
        </p:nvPicPr>
        <p:blipFill>
          <a:blip r:embed="rId2"/>
          <a:stretch>
            <a:fillRect/>
          </a:stretch>
        </p:blipFill>
        <p:spPr>
          <a:xfrm>
            <a:off x="6835256" y="1366049"/>
            <a:ext cx="3863344" cy="4125902"/>
          </a:xfrm>
          <a:prstGeom prst="rect">
            <a:avLst/>
          </a:prstGeom>
        </p:spPr>
      </p:pic>
    </p:spTree>
    <p:extLst>
      <p:ext uri="{BB962C8B-B14F-4D97-AF65-F5344CB8AC3E}">
        <p14:creationId xmlns:p14="http://schemas.microsoft.com/office/powerpoint/2010/main" val="55359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andara" panose="020E0502030303020204" pitchFamily="34" charset="0"/>
              </a:rPr>
              <a:t>Factors Against Runner-Up Location: Alpena, Michigan</a:t>
            </a:r>
            <a:endParaRPr lang="en-US" dirty="0">
              <a:latin typeface="Candara" panose="020E0502030303020204" pitchFamily="34" charset="0"/>
            </a:endParaRPr>
          </a:p>
        </p:txBody>
      </p:sp>
      <p:sp>
        <p:nvSpPr>
          <p:cNvPr id="16" name="Content Placeholder 15"/>
          <p:cNvSpPr>
            <a:spLocks noGrp="1"/>
          </p:cNvSpPr>
          <p:nvPr>
            <p:ph idx="1"/>
          </p:nvPr>
        </p:nvSpPr>
        <p:spPr>
          <a:xfrm>
            <a:off x="609599" y="965214"/>
            <a:ext cx="10936225" cy="5712677"/>
          </a:xfrm>
        </p:spPr>
        <p:txBody>
          <a:bodyPr numCol="2"/>
          <a:lstStyle/>
          <a:p>
            <a:pPr lvl="3">
              <a:spcBef>
                <a:spcPts val="0"/>
              </a:spcBef>
              <a:spcAft>
                <a:spcPts val="0"/>
              </a:spcAft>
              <a:buNone/>
            </a:pPr>
            <a:r>
              <a:rPr lang="en-US" sz="1200" dirty="0">
                <a:solidFill>
                  <a:schemeClr val="tx1"/>
                </a:solidFill>
                <a:latin typeface="Candara" panose="020E0502030303020204" pitchFamily="34" charset="0"/>
              </a:rPr>
              <a:t>While Alpena, Michigan did have various strengths that allowed the city to be considered, there were further limitations that made Hays, Kansas the clear choice.</a:t>
            </a:r>
          </a:p>
          <a:p>
            <a:pPr lvl="3">
              <a:spcBef>
                <a:spcPts val="0"/>
              </a:spcBef>
              <a:spcAft>
                <a:spcPts val="0"/>
              </a:spcAft>
              <a:buNone/>
            </a:pPr>
            <a:endParaRPr lang="en-US" sz="1200" dirty="0">
              <a:solidFill>
                <a:schemeClr val="tx1"/>
              </a:solidFill>
              <a:latin typeface="Candara" panose="020E0502030303020204" pitchFamily="34" charset="0"/>
            </a:endParaRPr>
          </a:p>
          <a:p>
            <a:pPr lvl="3">
              <a:spcBef>
                <a:spcPts val="0"/>
              </a:spcBef>
              <a:spcAft>
                <a:spcPts val="0"/>
              </a:spcAft>
              <a:buNone/>
            </a:pPr>
            <a:r>
              <a:rPr lang="en-US" sz="1200" b="1" dirty="0">
                <a:solidFill>
                  <a:schemeClr val="tx1"/>
                </a:solidFill>
                <a:latin typeface="Candara" panose="020E0502030303020204" pitchFamily="34" charset="0"/>
              </a:rPr>
              <a:t>Benefits of Alpena, Michigan</a:t>
            </a:r>
          </a:p>
          <a:p>
            <a:pPr lvl="3">
              <a:spcBef>
                <a:spcPts val="0"/>
              </a:spcBef>
              <a:spcAft>
                <a:spcPts val="0"/>
              </a:spcAft>
              <a:buNone/>
            </a:pPr>
            <a:endParaRPr lang="en-US" sz="1200" b="1" dirty="0">
              <a:solidFill>
                <a:schemeClr val="tx1"/>
              </a:solidFill>
              <a:latin typeface="Candara" panose="020E0502030303020204" pitchFamily="34" charset="0"/>
            </a:endParaRPr>
          </a:p>
          <a:p>
            <a:pPr marL="457200" lvl="4" indent="-285750">
              <a:spcAft>
                <a:spcPts val="0"/>
              </a:spcAft>
            </a:pPr>
            <a:r>
              <a:rPr lang="en-US" sz="1200" dirty="0">
                <a:solidFill>
                  <a:schemeClr val="tx1"/>
                </a:solidFill>
                <a:latin typeface="Candara" panose="020E0502030303020204" pitchFamily="34" charset="0"/>
              </a:rPr>
              <a:t>Alpena is similar to Hays in that the transportation infrastructure to support a local FHL expansion team is already present, with nearby highways and airports that service Minnesota and Detroit already in place and available for local and away game travel (Google Maps)</a:t>
            </a:r>
          </a:p>
          <a:p>
            <a:pPr lvl="4" indent="0">
              <a:spcAft>
                <a:spcPts val="0"/>
              </a:spcAft>
              <a:buNone/>
            </a:pPr>
            <a:endParaRPr lang="en-US" sz="1200" dirty="0">
              <a:solidFill>
                <a:schemeClr val="tx1"/>
              </a:solidFill>
              <a:latin typeface="Candara" panose="020E0502030303020204" pitchFamily="34" charset="0"/>
            </a:endParaRPr>
          </a:p>
          <a:p>
            <a:pPr marL="457200" lvl="4" indent="-285750">
              <a:spcAft>
                <a:spcPts val="0"/>
              </a:spcAft>
            </a:pPr>
            <a:r>
              <a:rPr lang="en-US" sz="1200" dirty="0">
                <a:solidFill>
                  <a:schemeClr val="tx1"/>
                </a:solidFill>
                <a:latin typeface="Candara" panose="020E0502030303020204" pitchFamily="34" charset="0"/>
              </a:rPr>
              <a:t>Alpena also already has the gameday facilities readily available for use as this site once was the home of a CJHL team. There once was already a fanbase within this area that likely could be leveraged again with the presence of an FHL expansion team</a:t>
            </a:r>
          </a:p>
          <a:p>
            <a:pPr marL="457200" lvl="4" indent="-285750">
              <a:spcAft>
                <a:spcPts val="0"/>
              </a:spcAft>
            </a:pPr>
            <a:endParaRPr lang="en-US" sz="1200" dirty="0">
              <a:solidFill>
                <a:schemeClr val="tx1"/>
              </a:solidFill>
              <a:latin typeface="Candara" panose="020E0502030303020204" pitchFamily="34" charset="0"/>
            </a:endParaRPr>
          </a:p>
          <a:p>
            <a:pPr lvl="4" indent="0">
              <a:spcAft>
                <a:spcPts val="0"/>
              </a:spcAft>
              <a:buNone/>
            </a:pPr>
            <a:r>
              <a:rPr lang="en-US" sz="1200" b="1" dirty="0">
                <a:solidFill>
                  <a:schemeClr val="tx1"/>
                </a:solidFill>
                <a:latin typeface="Candara" panose="020E0502030303020204" pitchFamily="34" charset="0"/>
              </a:rPr>
              <a:t>Arguments Against Alpena, Michigan</a:t>
            </a:r>
          </a:p>
          <a:p>
            <a:pPr lvl="4" indent="0">
              <a:spcAft>
                <a:spcPts val="0"/>
              </a:spcAft>
              <a:buNone/>
            </a:pPr>
            <a:endParaRPr lang="en-US" sz="1200" b="1" dirty="0">
              <a:solidFill>
                <a:schemeClr val="tx1"/>
              </a:solidFill>
              <a:latin typeface="Candara" panose="020E0502030303020204" pitchFamily="34" charset="0"/>
            </a:endParaRPr>
          </a:p>
          <a:p>
            <a:pPr marL="457200" lvl="4" indent="-285750">
              <a:spcAft>
                <a:spcPts val="0"/>
              </a:spcAft>
            </a:pPr>
            <a:r>
              <a:rPr lang="en-US" sz="1200" dirty="0">
                <a:solidFill>
                  <a:schemeClr val="tx1"/>
                </a:solidFill>
                <a:latin typeface="Candara" panose="020E0502030303020204" pitchFamily="34" charset="0"/>
              </a:rPr>
              <a:t>As noted earlier,  Alpena’s future outlook population-wise is a major concern. While Hays already is practically double the population of Alpena and is further bolstered by the nearby state university, Alpena’s population of just around 10,000 community members does not get a major influx from the local community college, as enrollment here is less than 1,000 students (US News). Additionally, according to the 2019 ACS 5- year estimate data, projections for 2025 data continues to show a decrease of about 1.2%, a concerning trend that the community may not be heading in the appropriate direction.</a:t>
            </a:r>
          </a:p>
          <a:p>
            <a:pPr lvl="4" indent="0">
              <a:spcAft>
                <a:spcPts val="0"/>
              </a:spcAft>
              <a:buNone/>
            </a:pPr>
            <a:endParaRPr lang="en-US" sz="1200" dirty="0">
              <a:solidFill>
                <a:schemeClr val="tx1"/>
              </a:solidFill>
              <a:latin typeface="Candara" panose="020E0502030303020204" pitchFamily="34" charset="0"/>
            </a:endParaRPr>
          </a:p>
          <a:p>
            <a:pPr marL="457200" lvl="4" indent="-285750">
              <a:spcAft>
                <a:spcPts val="0"/>
              </a:spcAft>
            </a:pPr>
            <a:r>
              <a:rPr lang="en-US" sz="1200" dirty="0">
                <a:solidFill>
                  <a:schemeClr val="tx1"/>
                </a:solidFill>
                <a:latin typeface="Candara" panose="020E0502030303020204" pitchFamily="34" charset="0"/>
              </a:rPr>
              <a:t>A major benefit of Hays is its influx of approximately 16,000 students in the winter months due to the nearby university. Unfortunately for Alpena, while there is a tourism bump in the summer months in Alpena, this is outside of the typical league schedule, so this influx will not effect the available fanbase during the league here (</a:t>
            </a:r>
            <a:r>
              <a:rPr lang="en-US" sz="1200" dirty="0" err="1">
                <a:solidFill>
                  <a:schemeClr val="tx1"/>
                </a:solidFill>
                <a:latin typeface="Candara" panose="020E0502030303020204" pitchFamily="34" charset="0"/>
              </a:rPr>
              <a:t>TheAlpenaNews</a:t>
            </a:r>
            <a:r>
              <a:rPr lang="en-US" sz="1200" dirty="0">
                <a:solidFill>
                  <a:schemeClr val="tx1"/>
                </a:solidFill>
                <a:latin typeface="Candara" panose="020E0502030303020204" pitchFamily="34" charset="0"/>
              </a:rPr>
              <a:t>).</a:t>
            </a:r>
          </a:p>
          <a:p>
            <a:pPr lvl="4" indent="0">
              <a:spcAft>
                <a:spcPts val="0"/>
              </a:spcAft>
              <a:buNone/>
            </a:pPr>
            <a:endParaRPr lang="en-US" sz="1200" dirty="0">
              <a:solidFill>
                <a:schemeClr val="tx1"/>
              </a:solidFill>
              <a:latin typeface="Candara" panose="020E0502030303020204" pitchFamily="34" charset="0"/>
            </a:endParaRPr>
          </a:p>
          <a:p>
            <a:pPr marL="457200" lvl="4" indent="-285750">
              <a:spcAft>
                <a:spcPts val="0"/>
              </a:spcAft>
            </a:pPr>
            <a:r>
              <a:rPr lang="en-US" sz="1200" dirty="0">
                <a:solidFill>
                  <a:schemeClr val="tx1"/>
                </a:solidFill>
                <a:latin typeface="Candara" panose="020E0502030303020204" pitchFamily="34" charset="0"/>
              </a:rPr>
              <a:t>Lastly, according to the Gale Business </a:t>
            </a:r>
            <a:r>
              <a:rPr lang="en-US" sz="1200" dirty="0" err="1">
                <a:solidFill>
                  <a:schemeClr val="tx1"/>
                </a:solidFill>
                <a:latin typeface="Candara" panose="020E0502030303020204" pitchFamily="34" charset="0"/>
              </a:rPr>
              <a:t>DemographicsNow</a:t>
            </a:r>
            <a:r>
              <a:rPr lang="en-US" sz="1200" dirty="0">
                <a:solidFill>
                  <a:schemeClr val="tx1"/>
                </a:solidFill>
                <a:latin typeface="Candara" panose="020E0502030303020204" pitchFamily="34" charset="0"/>
              </a:rPr>
              <a:t> Mosaic Population Summary Index Report, the population residing in Hays would be preferred over the members of Alpena. While half of the population of Hays was comprised of “Suburban Sophisticates”, “Family </a:t>
            </a:r>
            <a:r>
              <a:rPr lang="en-US" sz="1200" dirty="0" err="1">
                <a:solidFill>
                  <a:schemeClr val="tx1"/>
                </a:solidFill>
                <a:latin typeface="Candara" panose="020E0502030303020204" pitchFamily="34" charset="0"/>
              </a:rPr>
              <a:t>Funtastics</a:t>
            </a:r>
            <a:r>
              <a:rPr lang="en-US" sz="1200" dirty="0">
                <a:solidFill>
                  <a:schemeClr val="tx1"/>
                </a:solidFill>
                <a:latin typeface="Candara" panose="020E0502030303020204" pitchFamily="34" charset="0"/>
              </a:rPr>
              <a:t>”, and “Colleges and Cafes” populations, Alpena is almost half comprised of “True Grit Americans”, typically blue collar workers that are not as likely to take in a local game or dine out option as much as the population of Hays would be.</a:t>
            </a:r>
          </a:p>
          <a:p>
            <a:pPr marL="457200" lvl="4" indent="-285750">
              <a:spcAft>
                <a:spcPts val="0"/>
              </a:spcAft>
            </a:pPr>
            <a:endParaRPr lang="en-US" sz="1200" dirty="0">
              <a:solidFill>
                <a:schemeClr val="tx1"/>
              </a:solidFill>
              <a:latin typeface="Candara" panose="020E0502030303020204" pitchFamily="34" charset="0"/>
            </a:endParaRPr>
          </a:p>
          <a:p>
            <a:pPr lvl="4" indent="0">
              <a:spcAft>
                <a:spcPts val="0"/>
              </a:spcAft>
              <a:buNone/>
            </a:pPr>
            <a:r>
              <a:rPr lang="en-US" sz="1200" dirty="0">
                <a:solidFill>
                  <a:schemeClr val="tx1"/>
                </a:solidFill>
                <a:latin typeface="Candara" panose="020E0502030303020204" pitchFamily="34" charset="0"/>
              </a:rPr>
              <a:t>With these major factors in mind, the decision to move forward with Hays, Kansas as the FHL expansion location is recommended over the Alpena, Michigan location.</a:t>
            </a:r>
          </a:p>
          <a:p>
            <a:pPr lvl="3"/>
            <a:endParaRPr lang="en-US" sz="1400" dirty="0">
              <a:solidFill>
                <a:schemeClr val="tx1"/>
              </a:solidFill>
              <a:latin typeface="Candara" panose="020E0502030303020204" pitchFamily="34" charset="0"/>
            </a:endParaRPr>
          </a:p>
          <a:p>
            <a:pPr lvl="3"/>
            <a:r>
              <a:rPr lang="en-US" sz="1400" dirty="0">
                <a:solidFill>
                  <a:schemeClr val="tx1"/>
                </a:solidFill>
                <a:latin typeface="Candara" panose="020E0502030303020204" pitchFamily="34" charset="0"/>
              </a:rPr>
              <a:t> </a:t>
            </a:r>
          </a:p>
        </p:txBody>
      </p:sp>
    </p:spTree>
    <p:extLst>
      <p:ext uri="{BB962C8B-B14F-4D97-AF65-F5344CB8AC3E}">
        <p14:creationId xmlns:p14="http://schemas.microsoft.com/office/powerpoint/2010/main" val="161540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andara" panose="020E0502030303020204" pitchFamily="34" charset="0"/>
              </a:rPr>
              <a:t>Conclusion</a:t>
            </a:r>
            <a:endParaRPr lang="en-US" dirty="0">
              <a:latin typeface="Candara" panose="020E0502030303020204" pitchFamily="34" charset="0"/>
            </a:endParaRPr>
          </a:p>
        </p:txBody>
      </p:sp>
      <p:sp>
        <p:nvSpPr>
          <p:cNvPr id="16" name="Content Placeholder 15"/>
          <p:cNvSpPr>
            <a:spLocks noGrp="1"/>
          </p:cNvSpPr>
          <p:nvPr>
            <p:ph idx="1"/>
          </p:nvPr>
        </p:nvSpPr>
        <p:spPr>
          <a:xfrm>
            <a:off x="609599" y="965214"/>
            <a:ext cx="10936225" cy="5712677"/>
          </a:xfrm>
        </p:spPr>
        <p:txBody>
          <a:bodyPr numCol="2"/>
          <a:lstStyle/>
          <a:p>
            <a:pPr lvl="3">
              <a:spcBef>
                <a:spcPts val="0"/>
              </a:spcBef>
              <a:spcAft>
                <a:spcPts val="0"/>
              </a:spcAft>
              <a:buNone/>
            </a:pPr>
            <a:r>
              <a:rPr lang="en-US" sz="1200" dirty="0">
                <a:solidFill>
                  <a:schemeClr val="tx1"/>
                </a:solidFill>
                <a:latin typeface="Candara" panose="020E0502030303020204" pitchFamily="34" charset="0"/>
              </a:rPr>
              <a:t>As detailed throughout this report, Hays, Kansas is the recommended expansion location relative to Alpena, Michigan. As noted, while both have strong infrastructure, particularly in regards to transportation, already in place, Hays has many additional advantages that make it a suitable location.</a:t>
            </a:r>
          </a:p>
          <a:p>
            <a:pPr lvl="3">
              <a:spcBef>
                <a:spcPts val="0"/>
              </a:spcBef>
              <a:spcAft>
                <a:spcPts val="0"/>
              </a:spcAft>
              <a:buNone/>
            </a:pPr>
            <a:endParaRPr lang="en-US" sz="1200" dirty="0">
              <a:solidFill>
                <a:schemeClr val="tx1"/>
              </a:solidFill>
              <a:latin typeface="Candara" panose="020E0502030303020204" pitchFamily="34" charset="0"/>
            </a:endParaRPr>
          </a:p>
          <a:p>
            <a:pPr lvl="3">
              <a:spcBef>
                <a:spcPts val="0"/>
              </a:spcBef>
              <a:spcAft>
                <a:spcPts val="0"/>
              </a:spcAft>
              <a:buNone/>
            </a:pPr>
            <a:r>
              <a:rPr lang="en-US" sz="1200" dirty="0">
                <a:solidFill>
                  <a:schemeClr val="tx1"/>
                </a:solidFill>
                <a:latin typeface="Candara" panose="020E0502030303020204" pitchFamily="34" charset="0"/>
              </a:rPr>
              <a:t>While boasting already double the population of Alpena,  the presence of a large state university injects into the population a student body larger than Alpena itself, bolstering the potential new fanbase that can be generated following the expansion. </a:t>
            </a:r>
          </a:p>
          <a:p>
            <a:pPr lvl="3">
              <a:spcBef>
                <a:spcPts val="0"/>
              </a:spcBef>
              <a:spcAft>
                <a:spcPts val="0"/>
              </a:spcAft>
              <a:buNone/>
            </a:pPr>
            <a:endParaRPr lang="en-US" sz="1200" dirty="0">
              <a:solidFill>
                <a:schemeClr val="tx1"/>
              </a:solidFill>
              <a:latin typeface="Candara" panose="020E0502030303020204" pitchFamily="34" charset="0"/>
            </a:endParaRPr>
          </a:p>
          <a:p>
            <a:pPr lvl="3">
              <a:spcBef>
                <a:spcPts val="0"/>
              </a:spcBef>
              <a:spcAft>
                <a:spcPts val="0"/>
              </a:spcAft>
              <a:buNone/>
            </a:pPr>
            <a:r>
              <a:rPr lang="en-US" sz="1200" dirty="0">
                <a:solidFill>
                  <a:schemeClr val="tx1"/>
                </a:solidFill>
                <a:latin typeface="Candara" panose="020E0502030303020204" pitchFamily="34" charset="0"/>
              </a:rPr>
              <a:t>The make up of the population itself is also more advantageous within Hays as opposed to Alpena. While Alpena is comprised predominantly with “True Grit Americans” according to the  Gale Business </a:t>
            </a:r>
            <a:r>
              <a:rPr lang="en-US" sz="1200" dirty="0" err="1">
                <a:solidFill>
                  <a:schemeClr val="tx1"/>
                </a:solidFill>
                <a:latin typeface="Candara" panose="020E0502030303020204" pitchFamily="34" charset="0"/>
              </a:rPr>
              <a:t>DemographicsNow</a:t>
            </a:r>
            <a:r>
              <a:rPr lang="en-US" sz="1200" dirty="0">
                <a:solidFill>
                  <a:schemeClr val="tx1"/>
                </a:solidFill>
                <a:latin typeface="Candara" panose="020E0502030303020204" pitchFamily="34" charset="0"/>
              </a:rPr>
              <a:t> Mosaic Population Summary Index Report, Hays instead is comprised of both recent grads and young families (“Colleges and Cafes” and “Family </a:t>
            </a:r>
            <a:r>
              <a:rPr lang="en-US" sz="1200" dirty="0" err="1">
                <a:solidFill>
                  <a:schemeClr val="tx1"/>
                </a:solidFill>
                <a:latin typeface="Candara" panose="020E0502030303020204" pitchFamily="34" charset="0"/>
              </a:rPr>
              <a:t>Funtastic</a:t>
            </a:r>
            <a:r>
              <a:rPr lang="en-US" sz="1200" dirty="0">
                <a:solidFill>
                  <a:schemeClr val="tx1"/>
                </a:solidFill>
                <a:latin typeface="Candara" panose="020E0502030303020204" pitchFamily="34" charset="0"/>
              </a:rPr>
              <a:t>” groups) and older couples well ingrained into the community (“Suburban Sophisticates” group). These groups are far more likely to take advantage of a new local scene and already have a preference to dine out more frequently than the typical American and the predominant community member in Alpena.</a:t>
            </a:r>
          </a:p>
          <a:p>
            <a:pPr lvl="3">
              <a:spcBef>
                <a:spcPts val="0"/>
              </a:spcBef>
              <a:spcAft>
                <a:spcPts val="0"/>
              </a:spcAft>
              <a:buNone/>
            </a:pPr>
            <a:endParaRPr lang="en-US" sz="1200" dirty="0">
              <a:solidFill>
                <a:schemeClr val="tx1"/>
              </a:solidFill>
              <a:latin typeface="Candara" panose="020E0502030303020204" pitchFamily="34" charset="0"/>
            </a:endParaRPr>
          </a:p>
          <a:p>
            <a:pPr lvl="3">
              <a:spcBef>
                <a:spcPts val="0"/>
              </a:spcBef>
              <a:spcAft>
                <a:spcPts val="0"/>
              </a:spcAft>
              <a:buNone/>
            </a:pPr>
            <a:r>
              <a:rPr lang="en-US" sz="1200" dirty="0">
                <a:solidFill>
                  <a:schemeClr val="tx1"/>
                </a:solidFill>
                <a:latin typeface="Candara" panose="020E0502030303020204" pitchFamily="34" charset="0"/>
              </a:rPr>
              <a:t>Not only is the  population size and dynamics a major advantage for Hays, Kansas, but the outlook itself is advantageous, as well. The  population from 2000 to 2020, as discussed earlier has increased and is projected to further increase over the coming years, with high income groups themselves leading this charge. Alpena, on the other hand, has been on the decline and will continue to decline over time.</a:t>
            </a:r>
          </a:p>
          <a:p>
            <a:pPr lvl="3">
              <a:spcBef>
                <a:spcPts val="0"/>
              </a:spcBef>
              <a:spcAft>
                <a:spcPts val="0"/>
              </a:spcAft>
              <a:buNone/>
            </a:pPr>
            <a:endParaRPr lang="en-US" sz="1200" dirty="0">
              <a:solidFill>
                <a:schemeClr val="tx1"/>
              </a:solidFill>
              <a:latin typeface="Candara" panose="020E0502030303020204" pitchFamily="34" charset="0"/>
            </a:endParaRPr>
          </a:p>
          <a:p>
            <a:pPr lvl="3">
              <a:spcBef>
                <a:spcPts val="0"/>
              </a:spcBef>
              <a:spcAft>
                <a:spcPts val="0"/>
              </a:spcAft>
              <a:buNone/>
            </a:pPr>
            <a:r>
              <a:rPr lang="en-US" sz="1200" dirty="0">
                <a:solidFill>
                  <a:schemeClr val="tx1"/>
                </a:solidFill>
                <a:latin typeface="Candara" panose="020E0502030303020204" pitchFamily="34" charset="0"/>
              </a:rPr>
              <a:t>These population breakouts together make Hays, Kansas our recommended choice for expansion for the new Western Conference location for the FHL. As seen below as well, there is a vacuum of local hockey teams within this area that the FHL would be able to capitalize on.</a:t>
            </a:r>
          </a:p>
          <a:p>
            <a:pPr lvl="3"/>
            <a:endParaRPr lang="en-US" sz="1400" dirty="0">
              <a:solidFill>
                <a:schemeClr val="tx1"/>
              </a:solidFill>
              <a:latin typeface="Candara" panose="020E0502030303020204" pitchFamily="34" charset="0"/>
            </a:endParaRPr>
          </a:p>
          <a:p>
            <a:pPr lvl="3"/>
            <a:r>
              <a:rPr lang="en-US" sz="1400" dirty="0">
                <a:solidFill>
                  <a:schemeClr val="tx1"/>
                </a:solidFill>
                <a:latin typeface="Candara" panose="020E0502030303020204" pitchFamily="34" charset="0"/>
              </a:rPr>
              <a:t> </a:t>
            </a:r>
          </a:p>
        </p:txBody>
      </p:sp>
      <p:graphicFrame>
        <p:nvGraphicFramePr>
          <p:cNvPr id="4" name="Chart 3">
            <a:extLst>
              <a:ext uri="{FF2B5EF4-FFF2-40B4-BE49-F238E27FC236}">
                <a16:creationId xmlns:a16="http://schemas.microsoft.com/office/drawing/2014/main" id="{9E568687-C84C-4A3F-B794-37E71A05F9E1}"/>
              </a:ext>
            </a:extLst>
          </p:cNvPr>
          <p:cNvGraphicFramePr>
            <a:graphicFrameLocks/>
          </p:cNvGraphicFramePr>
          <p:nvPr>
            <p:extLst>
              <p:ext uri="{D42A27DB-BD31-4B8C-83A1-F6EECF244321}">
                <p14:modId xmlns:p14="http://schemas.microsoft.com/office/powerpoint/2010/main" val="1555283895"/>
              </p:ext>
            </p:extLst>
          </p:nvPr>
        </p:nvGraphicFramePr>
        <p:xfrm>
          <a:off x="6096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BBF84F0-DE11-46C4-B801-9AF454AF12A9}"/>
              </a:ext>
            </a:extLst>
          </p:cNvPr>
          <p:cNvSpPr txBox="1"/>
          <p:nvPr/>
        </p:nvSpPr>
        <p:spPr>
          <a:xfrm>
            <a:off x="6364224" y="4776216"/>
            <a:ext cx="1444626" cy="261610"/>
          </a:xfrm>
          <a:prstGeom prst="rect">
            <a:avLst/>
          </a:prstGeom>
          <a:noFill/>
        </p:spPr>
        <p:txBody>
          <a:bodyPr wrap="none" rtlCol="0">
            <a:spAutoFit/>
          </a:bodyPr>
          <a:lstStyle/>
          <a:p>
            <a:r>
              <a:rPr lang="en-US" sz="1100" dirty="0">
                <a:latin typeface="Candara" panose="020E0502030303020204" pitchFamily="34" charset="0"/>
              </a:rPr>
              <a:t>Source: Google Maps</a:t>
            </a:r>
          </a:p>
        </p:txBody>
      </p:sp>
    </p:spTree>
    <p:extLst>
      <p:ext uri="{BB962C8B-B14F-4D97-AF65-F5344CB8AC3E}">
        <p14:creationId xmlns:p14="http://schemas.microsoft.com/office/powerpoint/2010/main" val="38496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Candara" panose="020E0502030303020204" pitchFamily="34" charset="0"/>
              </a:rPr>
              <a:t>Action Steps</a:t>
            </a:r>
            <a:endParaRPr lang="en-US" dirty="0">
              <a:latin typeface="Candara" panose="020E0502030303020204" pitchFamily="34" charset="0"/>
            </a:endParaRPr>
          </a:p>
        </p:txBody>
      </p:sp>
      <p:sp>
        <p:nvSpPr>
          <p:cNvPr id="16" name="Content Placeholder 15"/>
          <p:cNvSpPr>
            <a:spLocks noGrp="1"/>
          </p:cNvSpPr>
          <p:nvPr>
            <p:ph idx="1"/>
          </p:nvPr>
        </p:nvSpPr>
        <p:spPr>
          <a:xfrm>
            <a:off x="609599" y="965214"/>
            <a:ext cx="10936225" cy="5712677"/>
          </a:xfrm>
        </p:spPr>
        <p:txBody>
          <a:bodyPr numCol="1"/>
          <a:lstStyle/>
          <a:p>
            <a:pPr lvl="3">
              <a:spcBef>
                <a:spcPts val="0"/>
              </a:spcBef>
              <a:spcAft>
                <a:spcPts val="0"/>
              </a:spcAft>
              <a:buNone/>
            </a:pPr>
            <a:r>
              <a:rPr lang="en-US" sz="1400" dirty="0">
                <a:solidFill>
                  <a:schemeClr val="tx1"/>
                </a:solidFill>
                <a:latin typeface="Candara" panose="020E0502030303020204" pitchFamily="34" charset="0"/>
              </a:rPr>
              <a:t>With Hays, Kansas being the recommended location for FHL expansion, following sign-off of this decision we’d recommend the following action items to begin the onboarding and implementation process:</a:t>
            </a:r>
          </a:p>
          <a:p>
            <a:pPr lvl="3">
              <a:spcBef>
                <a:spcPts val="0"/>
              </a:spcBef>
              <a:spcAft>
                <a:spcPts val="0"/>
              </a:spcAft>
              <a:buNone/>
            </a:pPr>
            <a:endParaRPr lang="en-US" sz="1400" dirty="0">
              <a:solidFill>
                <a:schemeClr val="tx1"/>
              </a:solidFill>
              <a:latin typeface="Candara" panose="020E0502030303020204" pitchFamily="34" charset="0"/>
            </a:endParaRPr>
          </a:p>
          <a:p>
            <a:pPr marL="342900" lvl="3" indent="-342900">
              <a:spcBef>
                <a:spcPts val="0"/>
              </a:spcBef>
              <a:spcAft>
                <a:spcPts val="0"/>
              </a:spcAft>
              <a:buFont typeface="+mj-lt"/>
              <a:buAutoNum type="arabicPeriod"/>
            </a:pPr>
            <a:r>
              <a:rPr lang="en-US" sz="1600" dirty="0">
                <a:solidFill>
                  <a:schemeClr val="tx1"/>
                </a:solidFill>
                <a:latin typeface="Candara" panose="020E0502030303020204" pitchFamily="34" charset="0"/>
              </a:rPr>
              <a:t> Begin discussions with Hays city leadership around the needed facilities (ice rink, lodging, etc.) and their availability</a:t>
            </a:r>
          </a:p>
          <a:p>
            <a:pPr marL="630238" lvl="5" indent="-285750">
              <a:spcAft>
                <a:spcPts val="0"/>
              </a:spcAft>
            </a:pPr>
            <a:r>
              <a:rPr lang="en-US" sz="1200" dirty="0">
                <a:solidFill>
                  <a:schemeClr val="tx1"/>
                </a:solidFill>
                <a:latin typeface="Candara" panose="020E0502030303020204" pitchFamily="34" charset="0"/>
              </a:rPr>
              <a:t>Will an ice rink be readily available?  If so, will additional seating be needed to handle the expected fan attendance?</a:t>
            </a:r>
          </a:p>
          <a:p>
            <a:pPr marL="630238" lvl="5" indent="-285750">
              <a:spcAft>
                <a:spcPts val="0"/>
              </a:spcAft>
            </a:pPr>
            <a:r>
              <a:rPr lang="en-US" sz="1200" dirty="0">
                <a:solidFill>
                  <a:schemeClr val="tx1"/>
                </a:solidFill>
                <a:latin typeface="Candara" panose="020E0502030303020204" pitchFamily="34" charset="0"/>
              </a:rPr>
              <a:t>Is there sufficient hotel/motel availability to handle away teams traveling in and out of area fans attending games?</a:t>
            </a:r>
          </a:p>
          <a:p>
            <a:pPr marL="342900" lvl="3" indent="-342900">
              <a:spcBef>
                <a:spcPts val="0"/>
              </a:spcBef>
              <a:spcAft>
                <a:spcPts val="0"/>
              </a:spcAft>
              <a:buFont typeface="+mj-lt"/>
              <a:buAutoNum type="arabicPeriod"/>
            </a:pPr>
            <a:endParaRPr lang="en-US" sz="1600" dirty="0">
              <a:solidFill>
                <a:schemeClr val="tx1"/>
              </a:solidFill>
              <a:latin typeface="Candara" panose="020E0502030303020204" pitchFamily="34" charset="0"/>
            </a:endParaRPr>
          </a:p>
          <a:p>
            <a:pPr marL="342900" lvl="3" indent="-342900">
              <a:spcBef>
                <a:spcPts val="0"/>
              </a:spcBef>
              <a:spcAft>
                <a:spcPts val="0"/>
              </a:spcAft>
              <a:buFont typeface="+mj-lt"/>
              <a:buAutoNum type="arabicPeriod"/>
            </a:pPr>
            <a:r>
              <a:rPr lang="en-US" sz="1600" dirty="0">
                <a:solidFill>
                  <a:schemeClr val="tx1"/>
                </a:solidFill>
                <a:latin typeface="Candara" panose="020E0502030303020204" pitchFamily="34" charset="0"/>
              </a:rPr>
              <a:t>Begin community outreach to the local population to generate excitement around the newly formed team following selection</a:t>
            </a:r>
          </a:p>
          <a:p>
            <a:pPr marL="630238" lvl="5" indent="-285750">
              <a:spcAft>
                <a:spcPts val="0"/>
              </a:spcAft>
            </a:pPr>
            <a:r>
              <a:rPr lang="en-US" sz="1200" dirty="0">
                <a:solidFill>
                  <a:schemeClr val="tx1"/>
                </a:solidFill>
                <a:latin typeface="Candara" panose="020E0502030303020204" pitchFamily="34" charset="0"/>
              </a:rPr>
              <a:t>For the beginning of the season, discuss promotions that will encourage on the fence members of the community to attend (themed games, giveaways, etc.)</a:t>
            </a:r>
          </a:p>
          <a:p>
            <a:pPr marL="630238" lvl="5" indent="-285750">
              <a:spcAft>
                <a:spcPts val="0"/>
              </a:spcAft>
            </a:pPr>
            <a:r>
              <a:rPr lang="en-US" sz="1200" dirty="0">
                <a:solidFill>
                  <a:schemeClr val="tx1"/>
                </a:solidFill>
                <a:latin typeface="Candara" panose="020E0502030303020204" pitchFamily="34" charset="0"/>
              </a:rPr>
              <a:t>Reach out to local restaurants and other companies to discuss sponsorships and promotions, as well</a:t>
            </a:r>
          </a:p>
          <a:p>
            <a:pPr marL="342900" lvl="3" indent="-342900">
              <a:spcBef>
                <a:spcPts val="0"/>
              </a:spcBef>
              <a:spcAft>
                <a:spcPts val="0"/>
              </a:spcAft>
              <a:buFont typeface="+mj-lt"/>
              <a:buAutoNum type="arabicPeriod"/>
            </a:pPr>
            <a:endParaRPr lang="en-US" sz="1600" dirty="0">
              <a:solidFill>
                <a:schemeClr val="tx1"/>
              </a:solidFill>
              <a:latin typeface="Candara" panose="020E0502030303020204" pitchFamily="34" charset="0"/>
            </a:endParaRPr>
          </a:p>
          <a:p>
            <a:pPr marL="342900" lvl="3" indent="-342900">
              <a:spcBef>
                <a:spcPts val="0"/>
              </a:spcBef>
              <a:spcAft>
                <a:spcPts val="0"/>
              </a:spcAft>
              <a:buFont typeface="+mj-lt"/>
              <a:buAutoNum type="arabicPeriod"/>
            </a:pPr>
            <a:r>
              <a:rPr lang="en-US" sz="1600" dirty="0">
                <a:solidFill>
                  <a:schemeClr val="tx1"/>
                </a:solidFill>
                <a:latin typeface="Candara" panose="020E0502030303020204" pitchFamily="34" charset="0"/>
              </a:rPr>
              <a:t>Alert other teams within the Federal Hockey league of the decision to allow for early preparation and a successful expansion season</a:t>
            </a:r>
          </a:p>
          <a:p>
            <a:pPr lvl="3">
              <a:spcBef>
                <a:spcPts val="0"/>
              </a:spcBef>
              <a:spcAft>
                <a:spcPts val="0"/>
              </a:spcAft>
              <a:buNone/>
            </a:pPr>
            <a:endParaRPr lang="en-US" sz="1400" dirty="0">
              <a:solidFill>
                <a:schemeClr val="tx1"/>
              </a:solidFill>
              <a:latin typeface="Candara" panose="020E0502030303020204" pitchFamily="34" charset="0"/>
            </a:endParaRPr>
          </a:p>
          <a:p>
            <a:pPr lvl="3"/>
            <a:endParaRPr lang="en-US" sz="1400" dirty="0">
              <a:solidFill>
                <a:schemeClr val="tx1"/>
              </a:solidFill>
              <a:latin typeface="Candara" panose="020E0502030303020204" pitchFamily="34" charset="0"/>
            </a:endParaRPr>
          </a:p>
          <a:p>
            <a:pPr lvl="3"/>
            <a:r>
              <a:rPr lang="en-US" sz="1400" dirty="0">
                <a:solidFill>
                  <a:schemeClr val="tx1"/>
                </a:solidFill>
                <a:latin typeface="Candara" panose="020E0502030303020204" pitchFamily="34" charset="0"/>
              </a:rPr>
              <a:t> </a:t>
            </a:r>
          </a:p>
        </p:txBody>
      </p:sp>
    </p:spTree>
    <p:extLst>
      <p:ext uri="{BB962C8B-B14F-4D97-AF65-F5344CB8AC3E}">
        <p14:creationId xmlns:p14="http://schemas.microsoft.com/office/powerpoint/2010/main" val="3380943229"/>
      </p:ext>
    </p:extLst>
  </p:cSld>
  <p:clrMapOvr>
    <a:masterClrMapping/>
  </p:clrMapOvr>
</p:sld>
</file>

<file path=ppt/theme/theme1.xml><?xml version="1.0" encoding="utf-8"?>
<a:theme xmlns:a="http://schemas.openxmlformats.org/drawingml/2006/main" name="Executive Summary">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18590</TotalTime>
  <Words>2497</Words>
  <Application>Microsoft Office PowerPoint</Application>
  <PresentationFormat>Widescreen</PresentationFormat>
  <Paragraphs>139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Candara</vt:lpstr>
      <vt:lpstr>Corbel</vt:lpstr>
      <vt:lpstr>Microsoft New Tai Lue</vt:lpstr>
      <vt:lpstr>Executive Summary</vt:lpstr>
      <vt:lpstr>Market Analysis – Federal Hockey League Expansion </vt:lpstr>
      <vt:lpstr>PowerPoint Presentation</vt:lpstr>
      <vt:lpstr>Methodology</vt:lpstr>
      <vt:lpstr>Population  Dynamics and Growth</vt:lpstr>
      <vt:lpstr>Population Mosaic Summary</vt:lpstr>
      <vt:lpstr>Location and Infrastructure</vt:lpstr>
      <vt:lpstr>Factors Against Runner-Up Location: Alpena, Michigan</vt:lpstr>
      <vt:lpstr>Conclusion</vt:lpstr>
      <vt:lpstr>Action Steps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Adam Bakopolus</cp:lastModifiedBy>
  <cp:revision>193</cp:revision>
  <cp:lastPrinted>2014-02-11T23:37:51Z</cp:lastPrinted>
  <dcterms:created xsi:type="dcterms:W3CDTF">2014-02-07T03:47:22Z</dcterms:created>
  <dcterms:modified xsi:type="dcterms:W3CDTF">2021-08-20T16:18:29Z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1166664</vt:lpwstr>
  </property>
  <property fmtid="{D5CDD505-2E9C-101B-9397-08002B2CF9AE}" pid="3" name="NXPowerLiteSettings">
    <vt:lpwstr>F980073804F000</vt:lpwstr>
  </property>
  <property fmtid="{D5CDD505-2E9C-101B-9397-08002B2CF9AE}" pid="4" name="NXPowerLiteVersion">
    <vt:lpwstr>D5.0.2</vt:lpwstr>
  </property>
</Properties>
</file>