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5"/>
  </p:notesMasterIdLst>
  <p:handoutMasterIdLst>
    <p:handoutMasterId r:id="rId6"/>
  </p:handoutMasterIdLst>
  <p:sldIdLst>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259"/>
            <p14:sldId id="260"/>
          </p14:sldIdLst>
        </p14:section>
      </p14:sectionLst>
    </p:ext>
    <p:ext uri="{EFAFB233-063F-42B5-8137-9DF3F51BA10A}">
      <p15:sldGuideLst xmlns:p15="http://schemas.microsoft.com/office/powerpoint/2012/main">
        <p15:guide id="1" orient="horz" pos="251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B1CB"/>
    <a:srgbClr val="31CCE8"/>
    <a:srgbClr val="118E97"/>
    <a:srgbClr val="118497"/>
    <a:srgbClr val="BC873A"/>
    <a:srgbClr val="C1C139"/>
    <a:srgbClr val="A48F52"/>
    <a:srgbClr val="9C975A"/>
    <a:srgbClr val="CCCC00"/>
    <a:srgbClr val="A6A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5" autoAdjust="0"/>
    <p:restoredTop sz="94668" autoAdjust="0"/>
  </p:normalViewPr>
  <p:slideViewPr>
    <p:cSldViewPr snapToGrid="0" snapToObjects="1">
      <p:cViewPr varScale="1">
        <p:scale>
          <a:sx n="63" d="100"/>
          <a:sy n="63" d="100"/>
        </p:scale>
        <p:origin x="600" y="48"/>
      </p:cViewPr>
      <p:guideLst>
        <p:guide orient="horz" pos="2516"/>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66" d="100"/>
          <a:sy n="66" d="100"/>
        </p:scale>
        <p:origin x="5392" y="13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Bakopolus" userId="75929373ee15c11e" providerId="LiveId" clId="{7DF8F590-C638-4A6D-B20C-6F2B18598F0A}"/>
    <pc:docChg chg="undo custSel delSld modSld sldOrd">
      <pc:chgData name="Adam Bakopolus" userId="75929373ee15c11e" providerId="LiveId" clId="{7DF8F590-C638-4A6D-B20C-6F2B18598F0A}" dt="2021-08-11T23:16:19.641" v="4278" actId="20577"/>
      <pc:docMkLst>
        <pc:docMk/>
      </pc:docMkLst>
      <pc:sldChg chg="modSp del mod ord">
        <pc:chgData name="Adam Bakopolus" userId="75929373ee15c11e" providerId="LiveId" clId="{7DF8F590-C638-4A6D-B20C-6F2B18598F0A}" dt="2021-08-11T23:16:19.641" v="4278" actId="20577"/>
        <pc:sldMkLst>
          <pc:docMk/>
          <pc:sldMk cId="1907083369" sldId="259"/>
        </pc:sldMkLst>
        <pc:spChg chg="mod">
          <ac:chgData name="Adam Bakopolus" userId="75929373ee15c11e" providerId="LiveId" clId="{7DF8F590-C638-4A6D-B20C-6F2B18598F0A}" dt="2021-08-11T23:16:19.641" v="4278" actId="20577"/>
          <ac:spMkLst>
            <pc:docMk/>
            <pc:sldMk cId="1907083369" sldId="259"/>
            <ac:spMk id="3" creationId="{00000000-0000-0000-0000-000000000000}"/>
          </ac:spMkLst>
        </pc:spChg>
        <pc:spChg chg="mod">
          <ac:chgData name="Adam Bakopolus" userId="75929373ee15c11e" providerId="LiveId" clId="{7DF8F590-C638-4A6D-B20C-6F2B18598F0A}" dt="2021-08-11T23:06:51.363" v="3896" actId="20577"/>
          <ac:spMkLst>
            <pc:docMk/>
            <pc:sldMk cId="1907083369" sldId="259"/>
            <ac:spMk id="4" creationId="{00000000-0000-0000-0000-000000000000}"/>
          </ac:spMkLst>
        </pc:spChg>
        <pc:spChg chg="mod">
          <ac:chgData name="Adam Bakopolus" userId="75929373ee15c11e" providerId="LiveId" clId="{7DF8F590-C638-4A6D-B20C-6F2B18598F0A}" dt="2021-08-11T23:08:27.889" v="4013" actId="20577"/>
          <ac:spMkLst>
            <pc:docMk/>
            <pc:sldMk cId="1907083369" sldId="259"/>
            <ac:spMk id="5" creationId="{00000000-0000-0000-0000-000000000000}"/>
          </ac:spMkLst>
        </pc:spChg>
        <pc:spChg chg="mod">
          <ac:chgData name="Adam Bakopolus" userId="75929373ee15c11e" providerId="LiveId" clId="{7DF8F590-C638-4A6D-B20C-6F2B18598F0A}" dt="2021-08-11T23:07:09.981" v="3930" actId="20577"/>
          <ac:spMkLst>
            <pc:docMk/>
            <pc:sldMk cId="1907083369" sldId="259"/>
            <ac:spMk id="6" creationId="{00000000-0000-0000-0000-000000000000}"/>
          </ac:spMkLst>
        </pc:spChg>
      </pc:sldChg>
      <pc:sldChg chg="modSp mod">
        <pc:chgData name="Adam Bakopolus" userId="75929373ee15c11e" providerId="LiveId" clId="{7DF8F590-C638-4A6D-B20C-6F2B18598F0A}" dt="2021-08-02T21:46:21.191" v="3839" actId="20577"/>
        <pc:sldMkLst>
          <pc:docMk/>
          <pc:sldMk cId="2754494064" sldId="260"/>
        </pc:sldMkLst>
        <pc:spChg chg="mod">
          <ac:chgData name="Adam Bakopolus" userId="75929373ee15c11e" providerId="LiveId" clId="{7DF8F590-C638-4A6D-B20C-6F2B18598F0A}" dt="2021-08-02T21:46:21.191" v="3839" actId="20577"/>
          <ac:spMkLst>
            <pc:docMk/>
            <pc:sldMk cId="2754494064" sldId="260"/>
            <ac:spMk id="16" creationId="{00000000-0000-0000-0000-000000000000}"/>
          </ac:spMkLst>
        </pc:spChg>
        <pc:graphicFrameChg chg="mod modGraphic">
          <ac:chgData name="Adam Bakopolus" userId="75929373ee15c11e" providerId="LiveId" clId="{7DF8F590-C638-4A6D-B20C-6F2B18598F0A}" dt="2021-08-01T17:44:21.736" v="3402" actId="20577"/>
          <ac:graphicFrameMkLst>
            <pc:docMk/>
            <pc:sldMk cId="2754494064" sldId="260"/>
            <ac:graphicFrameMk id="118"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B8EB65-FCB1-492D-96F1-1EEFDB36395A}" type="datetimeFigureOut">
              <a:rPr lang="en-US" smtClean="0"/>
              <a:t>8/11/2021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B7C37-3688-416D-8869-513F3AB67DF6}" type="slidenum">
              <a:rPr lang="en-US" smtClean="0"/>
              <a:t>‹#›</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2A57C-5FAA-4E66-BDD9-A79C3D547D7C}" type="datetimeFigureOut">
              <a:rPr lang="en-US" smtClean="0"/>
              <a:t>8/11/2021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303DE-3E45-4DD3-9505-92EF4803EF97}" type="slidenum">
              <a:rPr lang="en-US" smtClean="0"/>
              <a:t>‹#›</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ight Align 4-column flow">
    <p:spTree>
      <p:nvGrpSpPr>
        <p:cNvPr id="1" name=""/>
        <p:cNvGrpSpPr/>
        <p:nvPr/>
      </p:nvGrpSpPr>
      <p:grpSpPr>
        <a:xfrm>
          <a:off x="0" y="0"/>
          <a:ext cx="0" cy="0"/>
          <a:chOff x="0" y="0"/>
          <a:chExt cx="0" cy="0"/>
        </a:xfrm>
      </p:grpSpPr>
      <p:sp>
        <p:nvSpPr>
          <p:cNvPr id="2" name="Title 1"/>
          <p:cNvSpPr>
            <a:spLocks noGrp="1"/>
          </p:cNvSpPr>
          <p:nvPr>
            <p:ph type="title"/>
          </p:nvPr>
        </p:nvSpPr>
        <p:spPr>
          <a:xfrm>
            <a:off x="609599" y="318155"/>
            <a:ext cx="8157329" cy="648730"/>
          </a:xfrm>
        </p:spPr>
        <p:txBody>
          <a:bodyPr/>
          <a:lstStyle/>
          <a:p>
            <a:r>
              <a:rPr lang="en-US" dirty="0"/>
              <a:t>Click to edit Master title style</a:t>
            </a:r>
          </a:p>
        </p:txBody>
      </p:sp>
      <p:sp>
        <p:nvSpPr>
          <p:cNvPr id="3" name="Content Placeholder 2"/>
          <p:cNvSpPr>
            <a:spLocks noGrp="1"/>
          </p:cNvSpPr>
          <p:nvPr>
            <p:ph idx="1"/>
          </p:nvPr>
        </p:nvSpPr>
        <p:spPr>
          <a:xfrm>
            <a:off x="2799761" y="1643450"/>
            <a:ext cx="8782639" cy="4535100"/>
          </a:xfrm>
        </p:spPr>
        <p:txBody>
          <a:bodyPr/>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323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1735017" y="3429000"/>
            <a:ext cx="309567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0" hasCustomPrompt="1"/>
          </p:nvPr>
        </p:nvSpPr>
        <p:spPr>
          <a:xfrm>
            <a:off x="1735017"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119116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103448" y="3429000"/>
            <a:ext cx="647895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sz="quarter" idx="10" hasCustomPrompt="1"/>
          </p:nvPr>
        </p:nvSpPr>
        <p:spPr>
          <a:xfrm>
            <a:off x="1735017"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76603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103448" y="685800"/>
            <a:ext cx="3095673"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2"/>
          <p:cNvSpPr>
            <a:spLocks noGrp="1"/>
          </p:cNvSpPr>
          <p:nvPr>
            <p:ph idx="10"/>
          </p:nvPr>
        </p:nvSpPr>
        <p:spPr>
          <a:xfrm>
            <a:off x="8471877" y="685800"/>
            <a:ext cx="3110523"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sz="quarter" idx="11" hasCustomPrompt="1"/>
          </p:nvPr>
        </p:nvSpPr>
        <p:spPr>
          <a:xfrm>
            <a:off x="1735017"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38873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2"/>
          <p:cNvSpPr>
            <a:spLocks noGrp="1"/>
          </p:cNvSpPr>
          <p:nvPr>
            <p:ph idx="1"/>
          </p:nvPr>
        </p:nvSpPr>
        <p:spPr>
          <a:xfrm>
            <a:off x="5103448" y="3429000"/>
            <a:ext cx="309567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0"/>
          </p:nvPr>
        </p:nvSpPr>
        <p:spPr>
          <a:xfrm>
            <a:off x="8471877" y="3429000"/>
            <a:ext cx="311052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11" hasCustomPrompt="1"/>
          </p:nvPr>
        </p:nvSpPr>
        <p:spPr>
          <a:xfrm>
            <a:off x="1735017"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149643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5103448" y="3429000"/>
            <a:ext cx="309567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0"/>
          </p:nvPr>
        </p:nvSpPr>
        <p:spPr>
          <a:xfrm>
            <a:off x="8471877" y="3429000"/>
            <a:ext cx="311052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1735017" y="3429000"/>
            <a:ext cx="3095673"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sz="quarter" idx="12" hasCustomPrompt="1"/>
          </p:nvPr>
        </p:nvSpPr>
        <p:spPr>
          <a:xfrm>
            <a:off x="1735017"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1179223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hasCustomPrompt="1"/>
          </p:nvPr>
        </p:nvSpPr>
        <p:spPr>
          <a:xfrm>
            <a:off x="609601" y="6407150"/>
            <a:ext cx="10110465"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2445267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ter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848101"/>
            <a:ext cx="5638800" cy="1695849"/>
          </a:xfrm>
        </p:spPr>
        <p:txBody>
          <a:bodyPr>
            <a:spAutoFit/>
          </a:bodyPr>
          <a:lstStyle>
            <a:lvl1pPr>
              <a:defRPr sz="5800" kern="100" spc="-200"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50463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410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Align 4-column flow">
    <p:spTree>
      <p:nvGrpSpPr>
        <p:cNvPr id="1" name=""/>
        <p:cNvGrpSpPr/>
        <p:nvPr/>
      </p:nvGrpSpPr>
      <p:grpSpPr>
        <a:xfrm>
          <a:off x="0" y="0"/>
          <a:ext cx="0" cy="0"/>
          <a:chOff x="0" y="0"/>
          <a:chExt cx="0" cy="0"/>
        </a:xfrm>
      </p:grpSpPr>
      <p:sp>
        <p:nvSpPr>
          <p:cNvPr id="2" name="Title 1"/>
          <p:cNvSpPr>
            <a:spLocks noGrp="1"/>
          </p:cNvSpPr>
          <p:nvPr>
            <p:ph type="title"/>
          </p:nvPr>
        </p:nvSpPr>
        <p:spPr>
          <a:xfrm>
            <a:off x="609599" y="318155"/>
            <a:ext cx="8213889" cy="871151"/>
          </a:xfrm>
        </p:spPr>
        <p:txBody>
          <a:bodyPr/>
          <a:lstStyle/>
          <a:p>
            <a:r>
              <a:rPr lang="en-US" dirty="0"/>
              <a:t>Click to edit Master title</a:t>
            </a:r>
          </a:p>
        </p:txBody>
      </p:sp>
      <p:sp>
        <p:nvSpPr>
          <p:cNvPr id="46" name="Content Placeholder 2"/>
          <p:cNvSpPr>
            <a:spLocks noGrp="1"/>
          </p:cNvSpPr>
          <p:nvPr>
            <p:ph idx="10" hasCustomPrompt="1"/>
          </p:nvPr>
        </p:nvSpPr>
        <p:spPr>
          <a:xfrm>
            <a:off x="609599" y="1853514"/>
            <a:ext cx="8788925" cy="4325035"/>
          </a:xfrm>
        </p:spPr>
        <p:txBody>
          <a:bodyPr numCol="4"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749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2-column f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3ECD-1109-734B-BEE5-EF9D58445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232B0-7F8F-544F-9940-FFC321B8423A}"/>
              </a:ext>
            </a:extLst>
          </p:cNvPr>
          <p:cNvSpPr>
            <a:spLocks noGrp="1"/>
          </p:cNvSpPr>
          <p:nvPr>
            <p:ph idx="1" hasCustomPrompt="1"/>
          </p:nvPr>
        </p:nvSpPr>
        <p:spPr>
          <a:xfrm>
            <a:off x="609599" y="1643450"/>
            <a:ext cx="10972801" cy="2587356"/>
          </a:xfrm>
        </p:spPr>
        <p:txBody>
          <a:bodyPr numCol="2" spcCol="457200"/>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876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Align 4-column fixed">
    <p:spTree>
      <p:nvGrpSpPr>
        <p:cNvPr id="1" name=""/>
        <p:cNvGrpSpPr/>
        <p:nvPr/>
      </p:nvGrpSpPr>
      <p:grpSpPr>
        <a:xfrm>
          <a:off x="0" y="0"/>
          <a:ext cx="0" cy="0"/>
          <a:chOff x="0" y="0"/>
          <a:chExt cx="0" cy="0"/>
        </a:xfrm>
      </p:grpSpPr>
      <p:sp>
        <p:nvSpPr>
          <p:cNvPr id="2" name="Title 1"/>
          <p:cNvSpPr>
            <a:spLocks noGrp="1"/>
          </p:cNvSpPr>
          <p:nvPr>
            <p:ph type="title"/>
          </p:nvPr>
        </p:nvSpPr>
        <p:spPr>
          <a:xfrm>
            <a:off x="609599" y="318155"/>
            <a:ext cx="8157329" cy="648730"/>
          </a:xfrm>
        </p:spPr>
        <p:txBody>
          <a:bodyPr/>
          <a:lstStyle/>
          <a:p>
            <a:r>
              <a:rPr lang="en-US" dirty="0"/>
              <a:t>Click to edit Master title style</a:t>
            </a:r>
          </a:p>
        </p:txBody>
      </p:sp>
      <p:sp>
        <p:nvSpPr>
          <p:cNvPr id="3" name="Content Placeholder 2"/>
          <p:cNvSpPr>
            <a:spLocks noGrp="1"/>
          </p:cNvSpPr>
          <p:nvPr>
            <p:ph idx="1" hasCustomPrompt="1"/>
          </p:nvPr>
        </p:nvSpPr>
        <p:spPr>
          <a:xfrm>
            <a:off x="2799762"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6635DC4D-7A7E-F140-818F-1151B37779E9}"/>
              </a:ext>
            </a:extLst>
          </p:cNvPr>
          <p:cNvSpPr>
            <a:spLocks noGrp="1"/>
          </p:cNvSpPr>
          <p:nvPr>
            <p:ph idx="10" hasCustomPrompt="1"/>
          </p:nvPr>
        </p:nvSpPr>
        <p:spPr>
          <a:xfrm>
            <a:off x="9557505"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E24F21FC-DDF8-F84E-BC67-7D83494D4DF8}"/>
              </a:ext>
            </a:extLst>
          </p:cNvPr>
          <p:cNvSpPr>
            <a:spLocks noGrp="1"/>
          </p:cNvSpPr>
          <p:nvPr>
            <p:ph idx="11" hasCustomPrompt="1"/>
          </p:nvPr>
        </p:nvSpPr>
        <p:spPr>
          <a:xfrm>
            <a:off x="5052343"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6F5F2C3-1728-9745-9362-DD4E71DB131B}"/>
              </a:ext>
            </a:extLst>
          </p:cNvPr>
          <p:cNvSpPr>
            <a:spLocks noGrp="1"/>
          </p:cNvSpPr>
          <p:nvPr>
            <p:ph idx="12" hasCustomPrompt="1"/>
          </p:nvPr>
        </p:nvSpPr>
        <p:spPr>
          <a:xfrm>
            <a:off x="7304924"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821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Align 4-column fixed">
    <p:spTree>
      <p:nvGrpSpPr>
        <p:cNvPr id="1" name=""/>
        <p:cNvGrpSpPr/>
        <p:nvPr/>
      </p:nvGrpSpPr>
      <p:grpSpPr>
        <a:xfrm>
          <a:off x="0" y="0"/>
          <a:ext cx="0" cy="0"/>
          <a:chOff x="0" y="0"/>
          <a:chExt cx="0" cy="0"/>
        </a:xfrm>
      </p:grpSpPr>
      <p:sp>
        <p:nvSpPr>
          <p:cNvPr id="2" name="Title 1"/>
          <p:cNvSpPr>
            <a:spLocks noGrp="1"/>
          </p:cNvSpPr>
          <p:nvPr>
            <p:ph type="title"/>
          </p:nvPr>
        </p:nvSpPr>
        <p:spPr>
          <a:xfrm>
            <a:off x="609599" y="318155"/>
            <a:ext cx="8157329" cy="648730"/>
          </a:xfrm>
        </p:spPr>
        <p:txBody>
          <a:bodyPr/>
          <a:lstStyle/>
          <a:p>
            <a:r>
              <a:rPr lang="en-US" dirty="0"/>
              <a:t>Click to edit Master title style</a:t>
            </a:r>
          </a:p>
        </p:txBody>
      </p:sp>
      <p:sp>
        <p:nvSpPr>
          <p:cNvPr id="3" name="Content Placeholder 2"/>
          <p:cNvSpPr>
            <a:spLocks noGrp="1"/>
          </p:cNvSpPr>
          <p:nvPr>
            <p:ph idx="1" hasCustomPrompt="1"/>
          </p:nvPr>
        </p:nvSpPr>
        <p:spPr>
          <a:xfrm>
            <a:off x="609599"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6635DC4D-7A7E-F140-818F-1151B37779E9}"/>
              </a:ext>
            </a:extLst>
          </p:cNvPr>
          <p:cNvSpPr>
            <a:spLocks noGrp="1"/>
          </p:cNvSpPr>
          <p:nvPr>
            <p:ph idx="10" hasCustomPrompt="1"/>
          </p:nvPr>
        </p:nvSpPr>
        <p:spPr>
          <a:xfrm>
            <a:off x="7367342"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E24F21FC-DDF8-F84E-BC67-7D83494D4DF8}"/>
              </a:ext>
            </a:extLst>
          </p:cNvPr>
          <p:cNvSpPr>
            <a:spLocks noGrp="1"/>
          </p:cNvSpPr>
          <p:nvPr>
            <p:ph idx="11" hasCustomPrompt="1"/>
          </p:nvPr>
        </p:nvSpPr>
        <p:spPr>
          <a:xfrm>
            <a:off x="2862180"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6F5F2C3-1728-9745-9362-DD4E71DB131B}"/>
              </a:ext>
            </a:extLst>
          </p:cNvPr>
          <p:cNvSpPr>
            <a:spLocks noGrp="1"/>
          </p:cNvSpPr>
          <p:nvPr>
            <p:ph idx="12" hasCustomPrompt="1"/>
          </p:nvPr>
        </p:nvSpPr>
        <p:spPr>
          <a:xfrm>
            <a:off x="5114761"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415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2-column fi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3ECD-1109-734B-BEE5-EF9D58445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232B0-7F8F-544F-9940-FFC321B8423A}"/>
              </a:ext>
            </a:extLst>
          </p:cNvPr>
          <p:cNvSpPr>
            <a:spLocks noGrp="1"/>
          </p:cNvSpPr>
          <p:nvPr>
            <p:ph idx="1" hasCustomPrompt="1"/>
          </p:nvPr>
        </p:nvSpPr>
        <p:spPr>
          <a:xfrm>
            <a:off x="609599" y="1643450"/>
            <a:ext cx="5276088" cy="2587356"/>
          </a:xfrm>
        </p:spPr>
        <p:txBody>
          <a:bodyPr numCol="1" spcCol="457200"/>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C3E9F8D0-7C13-574B-9559-749B2CECFF15}"/>
              </a:ext>
            </a:extLst>
          </p:cNvPr>
          <p:cNvSpPr>
            <a:spLocks noGrp="1"/>
          </p:cNvSpPr>
          <p:nvPr>
            <p:ph idx="10" hasCustomPrompt="1"/>
          </p:nvPr>
        </p:nvSpPr>
        <p:spPr>
          <a:xfrm>
            <a:off x="6366382" y="1611972"/>
            <a:ext cx="5276088" cy="2587356"/>
          </a:xfrm>
        </p:spPr>
        <p:txBody>
          <a:bodyPr numCol="1" spcCol="457200"/>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325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358925"/>
            <a:ext cx="6489211" cy="2742289"/>
          </a:xfrm>
        </p:spPr>
        <p:txBody>
          <a:bodyPr/>
          <a:lstStyle>
            <a:lvl1pPr>
              <a:lnSpc>
                <a:spcPct val="90000"/>
              </a:lnSpc>
              <a:defRPr sz="6600" kern="100" cap="all" spc="-200" baseline="0">
                <a:solidFill>
                  <a:schemeClr val="bg1"/>
                </a:solidFill>
              </a:defRPr>
            </a:lvl1pPr>
          </a:lstStyle>
          <a:p>
            <a:r>
              <a:rPr lang="en-US" dirty="0"/>
              <a:t>add </a:t>
            </a:r>
            <a:r>
              <a:rPr lang="en-US" dirty="0" err="1"/>
              <a:t>slidedoc</a:t>
            </a:r>
            <a:r>
              <a:rPr lang="en-US" dirty="0"/>
              <a:t> title</a:t>
            </a:r>
          </a:p>
        </p:txBody>
      </p:sp>
      <p:sp>
        <p:nvSpPr>
          <p:cNvPr id="60" name="Text Placeholder 59"/>
          <p:cNvSpPr>
            <a:spLocks noGrp="1"/>
          </p:cNvSpPr>
          <p:nvPr>
            <p:ph type="body" sz="quarter" idx="10"/>
          </p:nvPr>
        </p:nvSpPr>
        <p:spPr>
          <a:xfrm>
            <a:off x="609601" y="3496727"/>
            <a:ext cx="1996017" cy="2512484"/>
          </a:xfrm>
        </p:spPr>
        <p:txBody>
          <a:bodyPr anchor="b"/>
          <a:lstStyle>
            <a:lvl1pPr>
              <a:lnSpc>
                <a:spcPct val="100000"/>
              </a:lnSpc>
              <a:defRPr sz="1300">
                <a:solidFill>
                  <a:schemeClr val="tx2"/>
                </a:solidFill>
              </a:defRPr>
            </a:lvl1pPr>
            <a:lvl2pPr>
              <a:defRPr b="1"/>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2" name="Straight Connector 61"/>
          <p:cNvCxnSpPr/>
          <p:nvPr userDrawn="1"/>
        </p:nvCxnSpPr>
        <p:spPr>
          <a:xfrm>
            <a:off x="609600" y="6178550"/>
            <a:ext cx="19962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7345793" y="5181599"/>
            <a:ext cx="1996017"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
        <p:nvSpPr>
          <p:cNvPr id="64" name="Text Placeholder 59"/>
          <p:cNvSpPr>
            <a:spLocks noGrp="1"/>
          </p:cNvSpPr>
          <p:nvPr>
            <p:ph type="body" sz="quarter" idx="12"/>
          </p:nvPr>
        </p:nvSpPr>
        <p:spPr>
          <a:xfrm>
            <a:off x="9586384" y="5181599"/>
            <a:ext cx="1996017"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Tree>
    <p:extLst>
      <p:ext uri="{BB962C8B-B14F-4D97-AF65-F5344CB8AC3E}">
        <p14:creationId xmlns:p14="http://schemas.microsoft.com/office/powerpoint/2010/main" val="275311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4242736" cy="1228028"/>
          </a:xfrm>
        </p:spPr>
        <p:txBody>
          <a:bodyPr/>
          <a:lstStyle/>
          <a:p>
            <a:r>
              <a:rPr lang="en-US"/>
              <a:t>Click to edit Master title style</a:t>
            </a:r>
          </a:p>
        </p:txBody>
      </p:sp>
      <p:sp>
        <p:nvSpPr>
          <p:cNvPr id="34" name="Text Placeholder 33"/>
          <p:cNvSpPr>
            <a:spLocks noGrp="1"/>
          </p:cNvSpPr>
          <p:nvPr>
            <p:ph type="body" sz="quarter" idx="10" hasCustomPrompt="1"/>
          </p:nvPr>
        </p:nvSpPr>
        <p:spPr>
          <a:xfrm>
            <a:off x="609601" y="2319871"/>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37" name="Text Placeholder 36"/>
          <p:cNvSpPr>
            <a:spLocks noGrp="1"/>
          </p:cNvSpPr>
          <p:nvPr>
            <p:ph type="body" sz="quarter" idx="11"/>
          </p:nvPr>
        </p:nvSpPr>
        <p:spPr>
          <a:xfrm>
            <a:off x="5105400" y="685800"/>
            <a:ext cx="6477000" cy="122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33"/>
          <p:cNvSpPr>
            <a:spLocks noGrp="1"/>
          </p:cNvSpPr>
          <p:nvPr>
            <p:ph type="body" sz="quarter" idx="12" hasCustomPrompt="1"/>
          </p:nvPr>
        </p:nvSpPr>
        <p:spPr>
          <a:xfrm>
            <a:off x="2853797" y="2319871"/>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0" name="Text Placeholder 33"/>
          <p:cNvSpPr>
            <a:spLocks noGrp="1"/>
          </p:cNvSpPr>
          <p:nvPr>
            <p:ph type="body" sz="quarter" idx="13" hasCustomPrompt="1"/>
          </p:nvPr>
        </p:nvSpPr>
        <p:spPr>
          <a:xfrm>
            <a:off x="5097993" y="2319871"/>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2" name="Text Placeholder 33"/>
          <p:cNvSpPr>
            <a:spLocks noGrp="1"/>
          </p:cNvSpPr>
          <p:nvPr>
            <p:ph type="body" sz="quarter" idx="14" hasCustomPrompt="1"/>
          </p:nvPr>
        </p:nvSpPr>
        <p:spPr>
          <a:xfrm>
            <a:off x="7342189" y="2319871"/>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4" name="Text Placeholder 33"/>
          <p:cNvSpPr>
            <a:spLocks noGrp="1"/>
          </p:cNvSpPr>
          <p:nvPr>
            <p:ph type="body" sz="quarter" idx="15" hasCustomPrompt="1"/>
          </p:nvPr>
        </p:nvSpPr>
        <p:spPr>
          <a:xfrm>
            <a:off x="9586384" y="2319871"/>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25" name="Text Placeholder 33"/>
          <p:cNvSpPr>
            <a:spLocks noGrp="1"/>
          </p:cNvSpPr>
          <p:nvPr>
            <p:ph type="body" sz="quarter" idx="21" hasCustomPrompt="1"/>
          </p:nvPr>
        </p:nvSpPr>
        <p:spPr>
          <a:xfrm>
            <a:off x="609601"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6" name="Text Placeholder 33"/>
          <p:cNvSpPr>
            <a:spLocks noGrp="1"/>
          </p:cNvSpPr>
          <p:nvPr>
            <p:ph type="body" sz="quarter" idx="22" hasCustomPrompt="1"/>
          </p:nvPr>
        </p:nvSpPr>
        <p:spPr>
          <a:xfrm>
            <a:off x="2853797"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7" name="Text Placeholder 33"/>
          <p:cNvSpPr>
            <a:spLocks noGrp="1"/>
          </p:cNvSpPr>
          <p:nvPr>
            <p:ph type="body" sz="quarter" idx="23" hasCustomPrompt="1"/>
          </p:nvPr>
        </p:nvSpPr>
        <p:spPr>
          <a:xfrm>
            <a:off x="5097993"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8" name="Text Placeholder 33"/>
          <p:cNvSpPr>
            <a:spLocks noGrp="1"/>
          </p:cNvSpPr>
          <p:nvPr>
            <p:ph type="body" sz="quarter" idx="24" hasCustomPrompt="1"/>
          </p:nvPr>
        </p:nvSpPr>
        <p:spPr>
          <a:xfrm>
            <a:off x="7342189"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9" name="Text Placeholder 33"/>
          <p:cNvSpPr>
            <a:spLocks noGrp="1"/>
          </p:cNvSpPr>
          <p:nvPr>
            <p:ph type="body" sz="quarter" idx="25" hasCustomPrompt="1"/>
          </p:nvPr>
        </p:nvSpPr>
        <p:spPr>
          <a:xfrm>
            <a:off x="9586384" y="2228136"/>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1" name="Text Placeholder 33"/>
          <p:cNvSpPr>
            <a:spLocks noGrp="1"/>
          </p:cNvSpPr>
          <p:nvPr>
            <p:ph type="body" sz="quarter" idx="31" hasCustomPrompt="1"/>
          </p:nvPr>
        </p:nvSpPr>
        <p:spPr>
          <a:xfrm>
            <a:off x="609601" y="4428070"/>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2" name="Text Placeholder 33"/>
          <p:cNvSpPr>
            <a:spLocks noGrp="1"/>
          </p:cNvSpPr>
          <p:nvPr>
            <p:ph type="body" sz="quarter" idx="32" hasCustomPrompt="1"/>
          </p:nvPr>
        </p:nvSpPr>
        <p:spPr>
          <a:xfrm>
            <a:off x="2853797" y="4428070"/>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3" name="Text Placeholder 33"/>
          <p:cNvSpPr>
            <a:spLocks noGrp="1"/>
          </p:cNvSpPr>
          <p:nvPr>
            <p:ph type="body" sz="quarter" idx="33" hasCustomPrompt="1"/>
          </p:nvPr>
        </p:nvSpPr>
        <p:spPr>
          <a:xfrm>
            <a:off x="5097993" y="4428070"/>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4" name="Text Placeholder 33"/>
          <p:cNvSpPr>
            <a:spLocks noGrp="1"/>
          </p:cNvSpPr>
          <p:nvPr>
            <p:ph type="body" sz="quarter" idx="34" hasCustomPrompt="1"/>
          </p:nvPr>
        </p:nvSpPr>
        <p:spPr>
          <a:xfrm>
            <a:off x="7342189" y="4428070"/>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5" name="Text Placeholder 33"/>
          <p:cNvSpPr>
            <a:spLocks noGrp="1"/>
          </p:cNvSpPr>
          <p:nvPr>
            <p:ph type="body" sz="quarter" idx="35" hasCustomPrompt="1"/>
          </p:nvPr>
        </p:nvSpPr>
        <p:spPr>
          <a:xfrm>
            <a:off x="9586384" y="4428070"/>
            <a:ext cx="1996017"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6" name="Text Placeholder 33"/>
          <p:cNvSpPr>
            <a:spLocks noGrp="1"/>
          </p:cNvSpPr>
          <p:nvPr>
            <p:ph type="body" sz="quarter" idx="36" hasCustomPrompt="1"/>
          </p:nvPr>
        </p:nvSpPr>
        <p:spPr>
          <a:xfrm>
            <a:off x="609601"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7" name="Text Placeholder 33"/>
          <p:cNvSpPr>
            <a:spLocks noGrp="1"/>
          </p:cNvSpPr>
          <p:nvPr>
            <p:ph type="body" sz="quarter" idx="37" hasCustomPrompt="1"/>
          </p:nvPr>
        </p:nvSpPr>
        <p:spPr>
          <a:xfrm>
            <a:off x="2853797"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8" name="Text Placeholder 33"/>
          <p:cNvSpPr>
            <a:spLocks noGrp="1"/>
          </p:cNvSpPr>
          <p:nvPr>
            <p:ph type="body" sz="quarter" idx="38" hasCustomPrompt="1"/>
          </p:nvPr>
        </p:nvSpPr>
        <p:spPr>
          <a:xfrm>
            <a:off x="5097993"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9" name="Text Placeholder 33"/>
          <p:cNvSpPr>
            <a:spLocks noGrp="1"/>
          </p:cNvSpPr>
          <p:nvPr>
            <p:ph type="body" sz="quarter" idx="39" hasCustomPrompt="1"/>
          </p:nvPr>
        </p:nvSpPr>
        <p:spPr>
          <a:xfrm>
            <a:off x="7342189"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80" name="Text Placeholder 33"/>
          <p:cNvSpPr>
            <a:spLocks noGrp="1"/>
          </p:cNvSpPr>
          <p:nvPr>
            <p:ph type="body" sz="quarter" idx="40" hasCustomPrompt="1"/>
          </p:nvPr>
        </p:nvSpPr>
        <p:spPr>
          <a:xfrm>
            <a:off x="9586384" y="4336335"/>
            <a:ext cx="1996017"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Tree>
    <p:extLst>
      <p:ext uri="{BB962C8B-B14F-4D97-AF65-F5344CB8AC3E}">
        <p14:creationId xmlns:p14="http://schemas.microsoft.com/office/powerpoint/2010/main" val="292619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0" hasCustomPrompt="1"/>
          </p:nvPr>
        </p:nvSpPr>
        <p:spPr>
          <a:xfrm>
            <a:off x="1735017" y="6407150"/>
            <a:ext cx="89850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103438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99" y="318155"/>
            <a:ext cx="6790442" cy="648730"/>
          </a:xfrm>
          <a:prstGeom prst="rect">
            <a:avLst/>
          </a:prstGeom>
        </p:spPr>
        <p:txBody>
          <a:bodyPr vert="horz" wrap="square" lIns="0" tIns="0" rIns="0" bIns="0" rtlCol="0" anchor="t">
            <a:noAutofit/>
          </a:bodyPr>
          <a:lstStyle/>
          <a:p>
            <a:r>
              <a:rPr lang="en-US" dirty="0"/>
              <a:t>All Click To Edit Master Title</a:t>
            </a:r>
            <a:br>
              <a:rPr lang="en-US" dirty="0"/>
            </a:br>
            <a:r>
              <a:rPr lang="en-US" dirty="0"/>
              <a:t>Subtitle</a:t>
            </a:r>
          </a:p>
        </p:txBody>
      </p:sp>
      <p:sp>
        <p:nvSpPr>
          <p:cNvPr id="3" name="Text Placeholder 2"/>
          <p:cNvSpPr>
            <a:spLocks noGrp="1"/>
          </p:cNvSpPr>
          <p:nvPr>
            <p:ph type="body" idx="1"/>
          </p:nvPr>
        </p:nvSpPr>
        <p:spPr>
          <a:xfrm>
            <a:off x="1890585" y="1643450"/>
            <a:ext cx="9691816" cy="4535100"/>
          </a:xfrm>
          <a:prstGeom prst="rect">
            <a:avLst/>
          </a:prstGeom>
        </p:spPr>
        <p:txBody>
          <a:bodyPr vert="horz" lIns="0" tIns="0" rIns="0" bIns="0" numCol="4" spcCol="18288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More</a:t>
            </a:r>
          </a:p>
          <a:p>
            <a:pPr lvl="8"/>
            <a:r>
              <a:rPr lang="en-US" dirty="0"/>
              <a:t>More</a:t>
            </a: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64" r:id="rId3"/>
    <p:sldLayoutId id="2147483665" r:id="rId4"/>
    <p:sldLayoutId id="2147483666" r:id="rId5"/>
    <p:sldLayoutId id="2147483667" r:id="rId6"/>
  </p:sldLayoutIdLst>
  <p:txStyles>
    <p:titleStyle>
      <a:lvl1pPr algn="l" defTabSz="914400" rtl="0" eaLnBrk="1" latinLnBrk="0" hangingPunct="1">
        <a:lnSpc>
          <a:spcPct val="95000"/>
        </a:lnSpc>
        <a:spcBef>
          <a:spcPct val="0"/>
        </a:spcBef>
        <a:buNone/>
        <a:defRPr sz="2800" b="1" kern="1200" spc="-150">
          <a:solidFill>
            <a:schemeClr val="tx1"/>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100" b="0" i="0"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100" i="0" kern="1200">
          <a:solidFill>
            <a:schemeClr val="tx2"/>
          </a:solidFill>
          <a:latin typeface="+mn-lt"/>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i="0" kern="1200">
          <a:solidFill>
            <a:schemeClr val="accent4"/>
          </a:solidFill>
          <a:latin typeface="+mn-lt"/>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i="0" kern="1200">
          <a:solidFill>
            <a:schemeClr val="tx2"/>
          </a:solidFill>
          <a:latin typeface="+mn-lt"/>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i="0" kern="1200">
          <a:solidFill>
            <a:schemeClr val="tx2"/>
          </a:solidFill>
          <a:latin typeface="+mn-lt"/>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i="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100" i="0"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i="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i="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800"/>
            <a:ext cx="4242736" cy="1228028"/>
          </a:xfrm>
          <a:prstGeom prst="rect">
            <a:avLst/>
          </a:prstGeom>
        </p:spPr>
        <p:txBody>
          <a:bodyPr vert="horz" wrap="square" lIns="0" tIns="0" rIns="0" bIns="0" rtlCol="0" anchor="t">
            <a:noAutofit/>
          </a:bodyPr>
          <a:lstStyle/>
          <a:p>
            <a:r>
              <a:rPr lang="en-US" dirty="0"/>
              <a:t>All Click To Edit Master Title </a:t>
            </a:r>
            <a:br>
              <a:rPr lang="en-US" dirty="0"/>
            </a:br>
            <a:r>
              <a:rPr lang="en-US" dirty="0"/>
              <a:t>Style</a:t>
            </a:r>
          </a:p>
        </p:txBody>
      </p:sp>
      <p:sp>
        <p:nvSpPr>
          <p:cNvPr id="3" name="Text Placeholder 2"/>
          <p:cNvSpPr>
            <a:spLocks noGrp="1"/>
          </p:cNvSpPr>
          <p:nvPr>
            <p:ph type="body" idx="1"/>
          </p:nvPr>
        </p:nvSpPr>
        <p:spPr>
          <a:xfrm>
            <a:off x="5105437" y="685800"/>
            <a:ext cx="6476963" cy="54927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More</a:t>
            </a:r>
          </a:p>
          <a:p>
            <a:pPr lvl="8"/>
            <a:r>
              <a:rPr lang="en-US" dirty="0"/>
              <a:t>More</a:t>
            </a:r>
          </a:p>
        </p:txBody>
      </p:sp>
      <p:cxnSp>
        <p:nvCxnSpPr>
          <p:cNvPr id="69" name="Straight Connector 68"/>
          <p:cNvCxnSpPr/>
          <p:nvPr userDrawn="1"/>
        </p:nvCxnSpPr>
        <p:spPr>
          <a:xfrm>
            <a:off x="609600" y="460057"/>
            <a:ext cx="4242736"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05437" y="460057"/>
            <a:ext cx="6476963"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userDrawn="1"/>
        </p:nvSpPr>
        <p:spPr>
          <a:xfrm>
            <a:off x="11457366" y="6397716"/>
            <a:ext cx="125034"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a:t>
            </a:fld>
            <a:endParaRPr lang="en-US" sz="800" dirty="0">
              <a:solidFill>
                <a:schemeClr val="bg2"/>
              </a:solidFill>
            </a:endParaRPr>
          </a:p>
        </p:txBody>
      </p:sp>
      <p:sp>
        <p:nvSpPr>
          <p:cNvPr id="117" name="TextBox 116"/>
          <p:cNvSpPr txBox="1"/>
          <p:nvPr userDrawn="1"/>
        </p:nvSpPr>
        <p:spPr>
          <a:xfrm>
            <a:off x="11117201" y="6397716"/>
            <a:ext cx="24045" cy="123111"/>
          </a:xfrm>
          <a:prstGeom prst="rect">
            <a:avLst/>
          </a:prstGeom>
          <a:noFill/>
        </p:spPr>
        <p:txBody>
          <a:bodyPr wrap="none" lIns="0" tIns="0" rIns="0" bIns="0" rtlCol="0">
            <a:spAutoFit/>
          </a:bodyPr>
          <a:lstStyle/>
          <a:p>
            <a:pPr algn="r"/>
            <a:r>
              <a:rPr lang="en-US" sz="800" dirty="0">
                <a:solidFill>
                  <a:schemeClr val="bg2"/>
                </a:solidFill>
              </a:rPr>
              <a:t>|</a:t>
            </a:r>
          </a:p>
        </p:txBody>
      </p:sp>
    </p:spTree>
    <p:extLst>
      <p:ext uri="{BB962C8B-B14F-4D97-AF65-F5344CB8AC3E}">
        <p14:creationId xmlns:p14="http://schemas.microsoft.com/office/powerpoint/2010/main" val="421738014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358925"/>
            <a:ext cx="8863584" cy="2742289"/>
          </a:xfrm>
        </p:spPr>
        <p:txBody>
          <a:bodyPr/>
          <a:lstStyle/>
          <a:p>
            <a:r>
              <a:rPr lang="en-US" sz="4000" dirty="0"/>
              <a:t>Federal Hockey League Expansion Recommendation</a:t>
            </a:r>
            <a:br>
              <a:rPr lang="en-US" sz="4000" dirty="0"/>
            </a:br>
            <a:r>
              <a:rPr lang="en-US" sz="4000" dirty="0"/>
              <a:t>	</a:t>
            </a:r>
            <a:r>
              <a:rPr lang="en-US" sz="2400" dirty="0"/>
              <a:t>Hays, Kansas</a:t>
            </a:r>
            <a:br>
              <a:rPr lang="en-US" sz="2400" dirty="0"/>
            </a:br>
            <a:r>
              <a:rPr lang="en-US" sz="2400" dirty="0"/>
              <a:t>	Alpena, Michigan</a:t>
            </a:r>
            <a:endParaRPr lang="en-US" sz="4000" dirty="0"/>
          </a:p>
        </p:txBody>
      </p:sp>
      <p:sp>
        <p:nvSpPr>
          <p:cNvPr id="3" name="Text Placeholder 2"/>
          <p:cNvSpPr>
            <a:spLocks noGrp="1"/>
          </p:cNvSpPr>
          <p:nvPr>
            <p:ph type="body" sz="quarter" idx="10"/>
          </p:nvPr>
        </p:nvSpPr>
        <p:spPr/>
        <p:txBody>
          <a:bodyPr/>
          <a:lstStyle/>
          <a:p>
            <a:r>
              <a:rPr lang="en-US" dirty="0"/>
              <a:t>The following pages assess Hays, Kansas and Alpena, Michigan’s viability as an FHL expansion location</a:t>
            </a:r>
          </a:p>
          <a:p>
            <a:r>
              <a:rPr lang="en-US" dirty="0"/>
              <a:t>A subtitle can be put in this text box too</a:t>
            </a:r>
          </a:p>
          <a:p>
            <a:r>
              <a:rPr lang="en-US" dirty="0"/>
              <a:t>Or you can use it as an overview of what’s in your </a:t>
            </a:r>
            <a:r>
              <a:rPr lang="en-US" dirty="0" err="1"/>
              <a:t>slidedoc</a:t>
            </a:r>
            <a:endParaRPr lang="en-US" dirty="0"/>
          </a:p>
        </p:txBody>
      </p:sp>
      <p:sp>
        <p:nvSpPr>
          <p:cNvPr id="4" name="Text Placeholder 3"/>
          <p:cNvSpPr>
            <a:spLocks noGrp="1"/>
          </p:cNvSpPr>
          <p:nvPr>
            <p:ph type="body" sz="quarter" idx="11"/>
          </p:nvPr>
        </p:nvSpPr>
        <p:spPr/>
        <p:txBody>
          <a:bodyPr/>
          <a:lstStyle/>
          <a:p>
            <a:r>
              <a:rPr lang="en-US" dirty="0"/>
              <a:t>August 16, 2021</a:t>
            </a:r>
          </a:p>
        </p:txBody>
      </p:sp>
      <p:sp>
        <p:nvSpPr>
          <p:cNvPr id="6" name="Text Placeholder 5"/>
          <p:cNvSpPr>
            <a:spLocks noGrp="1"/>
          </p:cNvSpPr>
          <p:nvPr>
            <p:ph type="body" sz="quarter" idx="12"/>
          </p:nvPr>
        </p:nvSpPr>
        <p:spPr/>
        <p:txBody>
          <a:bodyPr/>
          <a:lstStyle/>
          <a:p>
            <a:r>
              <a:rPr lang="en-US" dirty="0"/>
              <a:t>Prepared by:</a:t>
            </a:r>
            <a:br>
              <a:rPr lang="en-US" dirty="0"/>
            </a:br>
            <a:r>
              <a:rPr lang="en-US" dirty="0"/>
              <a:t>Adam Bakopolus</a:t>
            </a:r>
          </a:p>
        </p:txBody>
      </p:sp>
    </p:spTree>
    <p:extLst>
      <p:ext uri="{BB962C8B-B14F-4D97-AF65-F5344CB8AC3E}">
        <p14:creationId xmlns:p14="http://schemas.microsoft.com/office/powerpoint/2010/main" val="190708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andara" panose="020E0502030303020204" pitchFamily="34" charset="0"/>
              </a:rPr>
              <a:t>Location Recommendation: Hays, Kansas</a:t>
            </a:r>
            <a:br>
              <a:rPr lang="en-US" dirty="0">
                <a:solidFill>
                  <a:schemeClr val="accent2"/>
                </a:solidFill>
                <a:latin typeface="Candara" panose="020E0502030303020204" pitchFamily="34" charset="0"/>
              </a:rPr>
            </a:br>
            <a:r>
              <a:rPr lang="en-US" dirty="0">
                <a:latin typeface="Candara" panose="020E0502030303020204" pitchFamily="34" charset="0"/>
              </a:rPr>
              <a:t>Executive Summary</a:t>
            </a:r>
          </a:p>
        </p:txBody>
      </p:sp>
      <p:sp>
        <p:nvSpPr>
          <p:cNvPr id="16" name="Content Placeholder 15"/>
          <p:cNvSpPr>
            <a:spLocks noGrp="1"/>
          </p:cNvSpPr>
          <p:nvPr>
            <p:ph idx="1"/>
          </p:nvPr>
        </p:nvSpPr>
        <p:spPr>
          <a:xfrm>
            <a:off x="2799761" y="1289223"/>
            <a:ext cx="8782639" cy="4896395"/>
          </a:xfrm>
        </p:spPr>
        <p:txBody>
          <a:bodyPr/>
          <a:lstStyle/>
          <a:p>
            <a:pPr lvl="3"/>
            <a:r>
              <a:rPr lang="en-US" sz="1200" b="1" dirty="0">
                <a:solidFill>
                  <a:srgbClr val="0070C0"/>
                </a:solidFill>
                <a:latin typeface="Candara" panose="020E0502030303020204" pitchFamily="34" charset="0"/>
              </a:rPr>
              <a:t>Background</a:t>
            </a:r>
          </a:p>
          <a:p>
            <a:pPr lvl="3"/>
            <a:r>
              <a:rPr lang="en-US" dirty="0">
                <a:solidFill>
                  <a:schemeClr val="tx1"/>
                </a:solidFill>
                <a:latin typeface="Candara" panose="020E0502030303020204" pitchFamily="34" charset="0"/>
              </a:rPr>
              <a:t>The  Federal Hockey league was tasked with selecting a suitable location for a Western Division expansion team. </a:t>
            </a:r>
            <a:r>
              <a:rPr lang="en-US" b="1" dirty="0">
                <a:solidFill>
                  <a:schemeClr val="tx1"/>
                </a:solidFill>
                <a:latin typeface="Candara" panose="020E0502030303020204" pitchFamily="34" charset="0"/>
              </a:rPr>
              <a:t>The purpose of this summary is to evaluate the two finalist locations, Hays, KS and Alpena, MI, and provide a recommendation for the expansion.</a:t>
            </a:r>
            <a:endParaRPr lang="en-US" dirty="0">
              <a:solidFill>
                <a:schemeClr val="tx1"/>
              </a:solidFill>
              <a:latin typeface="Candara" panose="020E0502030303020204" pitchFamily="34" charset="0"/>
            </a:endParaRPr>
          </a:p>
          <a:p>
            <a:pPr lvl="3">
              <a:spcBef>
                <a:spcPts val="0"/>
              </a:spcBef>
              <a:spcAft>
                <a:spcPts val="0"/>
              </a:spcAft>
            </a:pPr>
            <a:r>
              <a:rPr lang="en-US" dirty="0">
                <a:solidFill>
                  <a:schemeClr val="tx1"/>
                </a:solidFill>
                <a:latin typeface="Candara" panose="020E0502030303020204" pitchFamily="34" charset="0"/>
              </a:rPr>
              <a:t>The Federal Hockey League’s ideal expansion location meets the following:</a:t>
            </a:r>
          </a:p>
          <a:p>
            <a:pPr lvl="5">
              <a:spcAft>
                <a:spcPts val="0"/>
              </a:spcAft>
            </a:pPr>
            <a:r>
              <a:rPr lang="en-US" dirty="0">
                <a:solidFill>
                  <a:schemeClr val="tx1"/>
                </a:solidFill>
                <a:latin typeface="Candara" panose="020E0502030303020204" pitchFamily="34" charset="0"/>
              </a:rPr>
              <a:t>Small but stable or growing community with no major professional or university teams nearby</a:t>
            </a:r>
          </a:p>
          <a:p>
            <a:pPr lvl="5"/>
            <a:r>
              <a:rPr lang="en-US" dirty="0">
                <a:solidFill>
                  <a:schemeClr val="tx1"/>
                </a:solidFill>
                <a:latin typeface="Candara" panose="020E0502030303020204" pitchFamily="34" charset="0"/>
              </a:rPr>
              <a:t> Local dining options already available with a utilizing population</a:t>
            </a:r>
          </a:p>
          <a:p>
            <a:pPr lvl="3">
              <a:buNone/>
            </a:pPr>
            <a:r>
              <a:rPr lang="en-US" sz="1200" b="1" dirty="0">
                <a:solidFill>
                  <a:srgbClr val="0070C0"/>
                </a:solidFill>
                <a:latin typeface="Candara" panose="020E0502030303020204" pitchFamily="34" charset="0"/>
              </a:rPr>
              <a:t>Recommended Action</a:t>
            </a:r>
          </a:p>
          <a:p>
            <a:pPr lvl="3"/>
            <a:r>
              <a:rPr lang="en-US" dirty="0">
                <a:solidFill>
                  <a:schemeClr val="tx1"/>
                </a:solidFill>
                <a:latin typeface="Candara" panose="020E0502030303020204" pitchFamily="34" charset="0"/>
              </a:rPr>
              <a:t>Of the two finalist locations, </a:t>
            </a:r>
            <a:r>
              <a:rPr lang="en-US" b="1" dirty="0">
                <a:solidFill>
                  <a:schemeClr val="tx1"/>
                </a:solidFill>
                <a:latin typeface="Candara" panose="020E0502030303020204" pitchFamily="34" charset="0"/>
              </a:rPr>
              <a:t>Hays, Kansas is the more suitable expansion site. </a:t>
            </a:r>
            <a:r>
              <a:rPr lang="en-US" dirty="0">
                <a:solidFill>
                  <a:schemeClr val="tx1"/>
                </a:solidFill>
                <a:latin typeface="Candara" panose="020E0502030303020204" pitchFamily="34" charset="0"/>
              </a:rPr>
              <a:t>While population growth of 0.9% is expected in the next few years, the populations </a:t>
            </a:r>
          </a:p>
          <a:p>
            <a:pPr lvl="3"/>
            <a:endParaRPr lang="en-US" dirty="0">
              <a:solidFill>
                <a:schemeClr val="tx1"/>
              </a:solidFill>
              <a:latin typeface="Candara" panose="020E0502030303020204" pitchFamily="34" charset="0"/>
            </a:endParaRPr>
          </a:p>
          <a:p>
            <a:pPr lvl="3"/>
            <a:endParaRPr lang="en-US" dirty="0">
              <a:solidFill>
                <a:schemeClr val="tx1"/>
              </a:solidFill>
              <a:latin typeface="Candara" panose="020E0502030303020204" pitchFamily="34" charset="0"/>
            </a:endParaRPr>
          </a:p>
          <a:p>
            <a:pPr lvl="3"/>
            <a:endParaRPr lang="en-US" dirty="0">
              <a:solidFill>
                <a:schemeClr val="tx1"/>
              </a:solidFill>
              <a:latin typeface="Candara" panose="020E0502030303020204" pitchFamily="34" charset="0"/>
            </a:endParaRPr>
          </a:p>
          <a:p>
            <a:pPr lvl="3"/>
            <a:r>
              <a:rPr lang="en-US" dirty="0">
                <a:solidFill>
                  <a:schemeClr val="tx1"/>
                </a:solidFill>
                <a:latin typeface="Candara" panose="020E0502030303020204" pitchFamily="34" charset="0"/>
              </a:rPr>
              <a:t>earning $100,000-$149,999 and $150,000+ each are expected to increase greater than 20%. Hays has an excellent, young (median age of 31) demographic keen on dining out and would take advantage of a newly formed minor league team.</a:t>
            </a:r>
          </a:p>
          <a:p>
            <a:pPr lvl="3"/>
            <a:r>
              <a:rPr lang="en-US" b="1" dirty="0">
                <a:solidFill>
                  <a:schemeClr val="tx1"/>
                </a:solidFill>
                <a:latin typeface="Candara" panose="020E0502030303020204" pitchFamily="34" charset="0"/>
              </a:rPr>
              <a:t>Fort Hays State University</a:t>
            </a:r>
            <a:r>
              <a:rPr lang="en-US" dirty="0">
                <a:solidFill>
                  <a:schemeClr val="tx1"/>
                </a:solidFill>
                <a:latin typeface="Candara" panose="020E0502030303020204" pitchFamily="34" charset="0"/>
              </a:rPr>
              <a:t> provides an influx of approximately 16,000 students in the winter months, adding an additional base of fans during the heart of the league’s schedule.</a:t>
            </a:r>
          </a:p>
          <a:p>
            <a:pPr lvl="3"/>
            <a:r>
              <a:rPr lang="en-US" b="1" dirty="0">
                <a:solidFill>
                  <a:schemeClr val="tx1"/>
                </a:solidFill>
                <a:latin typeface="Candara" panose="020E0502030303020204" pitchFamily="34" charset="0"/>
              </a:rPr>
              <a:t>Nearby highways and interstate </a:t>
            </a:r>
            <a:r>
              <a:rPr lang="en-US" dirty="0">
                <a:solidFill>
                  <a:schemeClr val="tx1"/>
                </a:solidFill>
                <a:latin typeface="Candara" panose="020E0502030303020204" pitchFamily="34" charset="0"/>
              </a:rPr>
              <a:t>allow for easy travel from nearby locations, expanding the potential fan base tied to this newly formed organization. </a:t>
            </a:r>
            <a:r>
              <a:rPr lang="en-US" b="1" dirty="0">
                <a:solidFill>
                  <a:schemeClr val="tx1"/>
                </a:solidFill>
                <a:latin typeface="Candara" panose="020E0502030303020204" pitchFamily="34" charset="0"/>
              </a:rPr>
              <a:t>A local airport with flights to Colorado </a:t>
            </a:r>
            <a:r>
              <a:rPr lang="en-US" dirty="0">
                <a:solidFill>
                  <a:schemeClr val="tx1"/>
                </a:solidFill>
                <a:latin typeface="Candara" panose="020E0502030303020204" pitchFamily="34" charset="0"/>
              </a:rPr>
              <a:t>logistically also allows for easy away game travelling. </a:t>
            </a:r>
          </a:p>
          <a:p>
            <a:pPr lvl="3">
              <a:buNone/>
            </a:pPr>
            <a:endParaRPr lang="en-US" sz="1200" b="1" dirty="0">
              <a:solidFill>
                <a:srgbClr val="0070C0"/>
              </a:solidFill>
              <a:latin typeface="Candara" panose="020E0502030303020204" pitchFamily="34" charset="0"/>
            </a:endParaRPr>
          </a:p>
          <a:p>
            <a:pPr lvl="3">
              <a:buNone/>
            </a:pPr>
            <a:endParaRPr lang="en-US" sz="1200" b="1" dirty="0">
              <a:solidFill>
                <a:srgbClr val="0070C0"/>
              </a:solidFill>
              <a:latin typeface="Candara" panose="020E0502030303020204" pitchFamily="34" charset="0"/>
            </a:endParaRPr>
          </a:p>
          <a:p>
            <a:pPr lvl="3">
              <a:buNone/>
            </a:pPr>
            <a:endParaRPr lang="en-US" sz="1200" b="1" dirty="0">
              <a:solidFill>
                <a:srgbClr val="0070C0"/>
              </a:solidFill>
              <a:latin typeface="Candara" panose="020E0502030303020204" pitchFamily="34" charset="0"/>
            </a:endParaRPr>
          </a:p>
          <a:p>
            <a:pPr lvl="3">
              <a:buNone/>
            </a:pPr>
            <a:r>
              <a:rPr lang="en-US" sz="1200" b="1" dirty="0">
                <a:solidFill>
                  <a:srgbClr val="0070C0"/>
                </a:solidFill>
                <a:latin typeface="Candara" panose="020E0502030303020204" pitchFamily="34" charset="0"/>
              </a:rPr>
              <a:t>Rejected Option</a:t>
            </a:r>
          </a:p>
          <a:p>
            <a:pPr lvl="2"/>
            <a:r>
              <a:rPr lang="en-US" b="0" dirty="0">
                <a:solidFill>
                  <a:schemeClr val="tx1"/>
                </a:solidFill>
                <a:latin typeface="Candara" panose="020E0502030303020204" pitchFamily="34" charset="0"/>
              </a:rPr>
              <a:t>While a suitable finalist, Alpena, MI did have some </a:t>
            </a:r>
            <a:r>
              <a:rPr lang="en-US" dirty="0">
                <a:solidFill>
                  <a:schemeClr val="tx1"/>
                </a:solidFill>
                <a:latin typeface="Candara" panose="020E0502030303020204" pitchFamily="34" charset="0"/>
              </a:rPr>
              <a:t>significant issues </a:t>
            </a:r>
            <a:r>
              <a:rPr lang="en-US" b="0" dirty="0">
                <a:solidFill>
                  <a:schemeClr val="tx1"/>
                </a:solidFill>
                <a:latin typeface="Candara" panose="020E0502030303020204" pitchFamily="34" charset="0"/>
              </a:rPr>
              <a:t>that made it a non-ideal expansion location. The availability of an airport with service to Detroit and Minnesota would effectively facilitate away game travel. Nearby highways would have generated an expanded fanbase beyond just Alpena. </a:t>
            </a:r>
          </a:p>
          <a:p>
            <a:pPr lvl="2"/>
            <a:r>
              <a:rPr lang="en-US" b="0" dirty="0">
                <a:solidFill>
                  <a:schemeClr val="tx1"/>
                </a:solidFill>
                <a:latin typeface="Candara" panose="020E0502030303020204" pitchFamily="34" charset="0"/>
              </a:rPr>
              <a:t>Alpena also was the site of a CJHL team, demonstrating that the resources needed for a minor league organization are available.</a:t>
            </a:r>
          </a:p>
          <a:p>
            <a:pPr lvl="3"/>
            <a:r>
              <a:rPr lang="en-US" dirty="0">
                <a:solidFill>
                  <a:schemeClr val="tx1"/>
                </a:solidFill>
                <a:latin typeface="Candara" panose="020E0502030303020204" pitchFamily="34" charset="0"/>
              </a:rPr>
              <a:t>However, with a </a:t>
            </a:r>
            <a:r>
              <a:rPr lang="en-US" b="1" dirty="0">
                <a:solidFill>
                  <a:schemeClr val="tx1"/>
                </a:solidFill>
                <a:latin typeface="Candara" panose="020E0502030303020204" pitchFamily="34" charset="0"/>
              </a:rPr>
              <a:t>decreasing overall population already smaller than Hays’ that is projected to decrease furthe</a:t>
            </a:r>
            <a:r>
              <a:rPr lang="en-US" dirty="0">
                <a:solidFill>
                  <a:schemeClr val="tx1"/>
                </a:solidFill>
                <a:latin typeface="Candara" panose="020E0502030303020204" pitchFamily="34" charset="0"/>
              </a:rPr>
              <a:t>r (by 1.2% in the next few years) and a </a:t>
            </a:r>
            <a:r>
              <a:rPr lang="en-US" b="1" dirty="0">
                <a:solidFill>
                  <a:schemeClr val="tx1"/>
                </a:solidFill>
                <a:latin typeface="Candara" panose="020E0502030303020204" pitchFamily="34" charset="0"/>
              </a:rPr>
              <a:t>tourism market only viable in the summer months </a:t>
            </a:r>
            <a:r>
              <a:rPr lang="en-US" dirty="0">
                <a:solidFill>
                  <a:schemeClr val="tx1"/>
                </a:solidFill>
                <a:latin typeface="Candara" panose="020E0502030303020204" pitchFamily="34" charset="0"/>
              </a:rPr>
              <a:t>after the conclusion of the season, the location does not have the suitable size to warrant expansion. </a:t>
            </a:r>
          </a:p>
          <a:p>
            <a:pPr lvl="3"/>
            <a:endParaRPr lang="en-US" dirty="0">
              <a:solidFill>
                <a:schemeClr val="tx1"/>
              </a:solidFill>
              <a:latin typeface="Candara" panose="020E0502030303020204" pitchFamily="34" charset="0"/>
            </a:endParaRPr>
          </a:p>
          <a:p>
            <a:pPr lvl="3"/>
            <a:endParaRPr lang="en-US" dirty="0">
              <a:solidFill>
                <a:schemeClr val="tx1"/>
              </a:solidFill>
              <a:latin typeface="Candara" panose="020E0502030303020204" pitchFamily="34" charset="0"/>
            </a:endParaRPr>
          </a:p>
          <a:p>
            <a:pPr lvl="3"/>
            <a:endParaRPr lang="en-US" dirty="0">
              <a:solidFill>
                <a:schemeClr val="tx1"/>
              </a:solidFill>
              <a:latin typeface="Candara" panose="020E0502030303020204" pitchFamily="34" charset="0"/>
            </a:endParaRPr>
          </a:p>
          <a:p>
            <a:pPr lvl="3"/>
            <a:endParaRPr lang="en-US" dirty="0">
              <a:solidFill>
                <a:schemeClr val="tx1"/>
              </a:solidFill>
              <a:latin typeface="Candara" panose="020E0502030303020204" pitchFamily="34" charset="0"/>
            </a:endParaRPr>
          </a:p>
          <a:p>
            <a:pPr lvl="3">
              <a:buNone/>
            </a:pPr>
            <a:r>
              <a:rPr lang="en-US" dirty="0">
                <a:solidFill>
                  <a:schemeClr val="tx1"/>
                </a:solidFill>
                <a:latin typeface="Candara" panose="020E0502030303020204" pitchFamily="34" charset="0"/>
              </a:rPr>
              <a:t>While there is a community college nearby, the influx of students is minimal especially when compared to the state university located in Hays. Hays’ population itself of almost 21,000 more than doubles Alpena’s.</a:t>
            </a:r>
          </a:p>
          <a:p>
            <a:pPr lvl="3"/>
            <a:r>
              <a:rPr lang="en-US" sz="1200" b="1" dirty="0">
                <a:solidFill>
                  <a:srgbClr val="0070C0"/>
                </a:solidFill>
                <a:latin typeface="Candara" panose="020E0502030303020204" pitchFamily="34" charset="0"/>
              </a:rPr>
              <a:t>Action Steps</a:t>
            </a:r>
          </a:p>
          <a:p>
            <a:pPr marL="228600" lvl="3" indent="-228600">
              <a:spcBef>
                <a:spcPts val="0"/>
              </a:spcBef>
              <a:spcAft>
                <a:spcPts val="0"/>
              </a:spcAft>
              <a:buFont typeface="+mj-lt"/>
              <a:buAutoNum type="arabicPeriod"/>
            </a:pPr>
            <a:r>
              <a:rPr lang="en-US" dirty="0">
                <a:solidFill>
                  <a:schemeClr val="tx1"/>
                </a:solidFill>
                <a:latin typeface="Candara" panose="020E0502030303020204" pitchFamily="34" charset="0"/>
              </a:rPr>
              <a:t> Begin discussions with Hays city leadership around the needed facilities (ice rink, lodging, etc.) and their availability</a:t>
            </a:r>
          </a:p>
          <a:p>
            <a:pPr marL="228600" lvl="3" indent="-228600">
              <a:spcBef>
                <a:spcPts val="0"/>
              </a:spcBef>
              <a:spcAft>
                <a:spcPts val="0"/>
              </a:spcAft>
              <a:buFont typeface="+mj-lt"/>
              <a:buAutoNum type="arabicPeriod"/>
            </a:pPr>
            <a:r>
              <a:rPr lang="en-US" dirty="0">
                <a:solidFill>
                  <a:schemeClr val="tx1"/>
                </a:solidFill>
                <a:latin typeface="Candara" panose="020E0502030303020204" pitchFamily="34" charset="0"/>
              </a:rPr>
              <a:t>Begin community outreach to the local population to generate excitement around the newly formed team following selection</a:t>
            </a:r>
          </a:p>
          <a:p>
            <a:pPr marL="228600" lvl="3" indent="-228600">
              <a:spcBef>
                <a:spcPts val="0"/>
              </a:spcBef>
              <a:spcAft>
                <a:spcPts val="0"/>
              </a:spcAft>
              <a:buFont typeface="+mj-lt"/>
              <a:buAutoNum type="arabicPeriod"/>
            </a:pPr>
            <a:r>
              <a:rPr lang="en-US" dirty="0">
                <a:solidFill>
                  <a:schemeClr val="tx1"/>
                </a:solidFill>
                <a:latin typeface="Candara" panose="020E0502030303020204" pitchFamily="34" charset="0"/>
              </a:rPr>
              <a:t>Alert other teams within the Federal Hockey league of the decision to allow for early preparation and a successful expansion season</a:t>
            </a:r>
          </a:p>
          <a:p>
            <a:pPr marL="228600" lvl="3" indent="-228600">
              <a:spcBef>
                <a:spcPts val="0"/>
              </a:spcBef>
              <a:spcAft>
                <a:spcPts val="0"/>
              </a:spcAft>
              <a:buFont typeface="+mj-lt"/>
              <a:buAutoNum type="arabicPeriod"/>
            </a:pPr>
            <a:endParaRPr lang="en-US" sz="1200" dirty="0">
              <a:solidFill>
                <a:schemeClr val="tx1"/>
              </a:solidFill>
              <a:latin typeface="Candara" panose="020E0502030303020204" pitchFamily="34" charset="0"/>
            </a:endParaRPr>
          </a:p>
          <a:p>
            <a:pPr lvl="3"/>
            <a:endParaRPr lang="en-US" sz="1200" dirty="0">
              <a:solidFill>
                <a:schemeClr val="tx1"/>
              </a:solidFill>
              <a:latin typeface="Candara" panose="020E0502030303020204" pitchFamily="34" charset="0"/>
            </a:endParaRPr>
          </a:p>
          <a:p>
            <a:pPr lvl="3"/>
            <a:r>
              <a:rPr lang="en-US" sz="1200" dirty="0">
                <a:solidFill>
                  <a:schemeClr val="tx1"/>
                </a:solidFill>
                <a:latin typeface="Candara" panose="020E0502030303020204" pitchFamily="34" charset="0"/>
              </a:rPr>
              <a:t> </a:t>
            </a:r>
          </a:p>
        </p:txBody>
      </p:sp>
      <p:graphicFrame>
        <p:nvGraphicFramePr>
          <p:cNvPr id="118" name="Table 117"/>
          <p:cNvGraphicFramePr>
            <a:graphicFrameLocks noGrp="1"/>
          </p:cNvGraphicFramePr>
          <p:nvPr>
            <p:extLst>
              <p:ext uri="{D42A27DB-BD31-4B8C-83A1-F6EECF244321}">
                <p14:modId xmlns:p14="http://schemas.microsoft.com/office/powerpoint/2010/main" val="1184142074"/>
              </p:ext>
            </p:extLst>
          </p:nvPr>
        </p:nvGraphicFramePr>
        <p:xfrm>
          <a:off x="440887" y="3696761"/>
          <a:ext cx="2220595" cy="1935480"/>
        </p:xfrm>
        <a:graphic>
          <a:graphicData uri="http://schemas.openxmlformats.org/drawingml/2006/table">
            <a:tbl>
              <a:tblPr>
                <a:tableStyleId>{5C22544A-7EE6-4342-B048-85BDC9FD1C3A}</a:tableStyleId>
              </a:tblPr>
              <a:tblGrid>
                <a:gridCol w="2220595">
                  <a:extLst>
                    <a:ext uri="{9D8B030D-6E8A-4147-A177-3AD203B41FA5}">
                      <a16:colId xmlns:a16="http://schemas.microsoft.com/office/drawing/2014/main" val="20000"/>
                    </a:ext>
                  </a:extLst>
                </a:gridCol>
              </a:tblGrid>
              <a:tr h="221307">
                <a:tc>
                  <a:txBody>
                    <a:bodyPr/>
                    <a:lstStyle/>
                    <a:p>
                      <a:pPr marL="0" algn="l" defTabSz="914400" rtl="0" eaLnBrk="1" latinLnBrk="0" hangingPunct="1"/>
                      <a:r>
                        <a:rPr lang="en-US" sz="1300" i="1" kern="100" spc="-50" baseline="0" dirty="0">
                          <a:solidFill>
                            <a:srgbClr val="0070C0"/>
                          </a:solidFill>
                          <a:latin typeface="Corbel" panose="020B0503020204020204" pitchFamily="34" charset="0"/>
                          <a:ea typeface="+mn-ea"/>
                          <a:cs typeface="+mn-cs"/>
                        </a:rPr>
                        <a:t>Growing, young population of 21,000 further bolstered by nearby university</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7017">
                <a:tc>
                  <a:txBody>
                    <a:bodyPr/>
                    <a:lstStyle/>
                    <a:p>
                      <a:pPr marL="0" algn="l" defTabSz="914400" rtl="0" eaLnBrk="1" latinLnBrk="0" hangingPunct="1"/>
                      <a:r>
                        <a:rPr lang="en-US" sz="1300" i="1" kern="100" spc="-50" baseline="0" dirty="0">
                          <a:solidFill>
                            <a:srgbClr val="0070C0"/>
                          </a:solidFill>
                          <a:latin typeface="Corbel" panose="020B0503020204020204" pitchFamily="34" charset="0"/>
                          <a:ea typeface="+mn-ea"/>
                          <a:cs typeface="+mn-cs"/>
                        </a:rPr>
                        <a:t>Established dining scene with a population often dining-out</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7017">
                <a:tc>
                  <a:txBody>
                    <a:bodyPr/>
                    <a:lstStyle/>
                    <a:p>
                      <a:pPr marL="0" algn="l" defTabSz="914400" rtl="0" eaLnBrk="1" latinLnBrk="0" hangingPunct="1"/>
                      <a:r>
                        <a:rPr lang="en-US" sz="1300" i="1" kern="100" spc="-50" baseline="0" dirty="0">
                          <a:solidFill>
                            <a:srgbClr val="0070C0"/>
                          </a:solidFill>
                          <a:latin typeface="Corbel" panose="020B0503020204020204" pitchFamily="34" charset="0"/>
                          <a:ea typeface="+mn-ea"/>
                          <a:cs typeface="+mn-cs"/>
                        </a:rPr>
                        <a:t>Vacuum of professional sport teams in the area</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pic>
        <p:nvPicPr>
          <p:cNvPr id="6" name="Picture 5">
            <a:extLst>
              <a:ext uri="{FF2B5EF4-FFF2-40B4-BE49-F238E27FC236}">
                <a16:creationId xmlns:a16="http://schemas.microsoft.com/office/drawing/2014/main" id="{BC5A4B3C-A713-4003-B237-34DBED087106}"/>
              </a:ext>
            </a:extLst>
          </p:cNvPr>
          <p:cNvPicPr>
            <a:picLocks noChangeAspect="1"/>
          </p:cNvPicPr>
          <p:nvPr/>
        </p:nvPicPr>
        <p:blipFill>
          <a:blip r:embed="rId2"/>
          <a:stretch>
            <a:fillRect/>
          </a:stretch>
        </p:blipFill>
        <p:spPr>
          <a:xfrm>
            <a:off x="570110" y="1284073"/>
            <a:ext cx="1962150" cy="2095500"/>
          </a:xfrm>
          <a:prstGeom prst="rect">
            <a:avLst/>
          </a:prstGeom>
        </p:spPr>
      </p:pic>
    </p:spTree>
    <p:extLst>
      <p:ext uri="{BB962C8B-B14F-4D97-AF65-F5344CB8AC3E}">
        <p14:creationId xmlns:p14="http://schemas.microsoft.com/office/powerpoint/2010/main" val="2754494064"/>
      </p:ext>
    </p:extLst>
  </p:cSld>
  <p:clrMapOvr>
    <a:masterClrMapping/>
  </p:clrMapOvr>
</p:sld>
</file>

<file path=ppt/theme/theme1.xml><?xml version="1.0" encoding="utf-8"?>
<a:theme xmlns:a="http://schemas.openxmlformats.org/drawingml/2006/main" name="Executive Summary">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8016</TotalTime>
  <Words>568</Words>
  <Application>Microsoft Office PowerPoint</Application>
  <PresentationFormat>Widescreen</PresentationFormat>
  <Paragraphs>42</Paragraphs>
  <Slides>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Candara</vt:lpstr>
      <vt:lpstr>Corbel</vt:lpstr>
      <vt:lpstr>Microsoft New Tai Lue</vt:lpstr>
      <vt:lpstr>Executive Summary</vt:lpstr>
      <vt:lpstr>Modern Swiss</vt:lpstr>
      <vt:lpstr>Federal Hockey League Expansion Recommendation  Hays, Kansas  Alpena, Michigan</vt:lpstr>
      <vt:lpstr>Location Recommendation: Hays, Kansas 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Adam Bakopolus</cp:lastModifiedBy>
  <cp:revision>168</cp:revision>
  <cp:lastPrinted>2014-02-11T23:37:51Z</cp:lastPrinted>
  <dcterms:created xsi:type="dcterms:W3CDTF">2014-02-07T03:47:22Z</dcterms:created>
  <dcterms:modified xsi:type="dcterms:W3CDTF">2021-08-11T23:16:26Z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