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1"/>
  </p:sldMasterIdLst>
  <p:notesMasterIdLst>
    <p:notesMasterId r:id="rId33"/>
  </p:notesMasterIdLst>
  <p:handoutMasterIdLst>
    <p:handoutMasterId r:id="rId34"/>
  </p:handoutMasterIdLst>
  <p:sldIdLst>
    <p:sldId id="271" r:id="rId2"/>
    <p:sldId id="278" r:id="rId3"/>
    <p:sldId id="307" r:id="rId4"/>
    <p:sldId id="308" r:id="rId5"/>
    <p:sldId id="309" r:id="rId6"/>
    <p:sldId id="310" r:id="rId7"/>
    <p:sldId id="311" r:id="rId8"/>
    <p:sldId id="279" r:id="rId9"/>
    <p:sldId id="282" r:id="rId10"/>
    <p:sldId id="280" r:id="rId11"/>
    <p:sldId id="298" r:id="rId12"/>
    <p:sldId id="297" r:id="rId13"/>
    <p:sldId id="296" r:id="rId14"/>
    <p:sldId id="281" r:id="rId15"/>
    <p:sldId id="295" r:id="rId16"/>
    <p:sldId id="285" r:id="rId17"/>
    <p:sldId id="299" r:id="rId18"/>
    <p:sldId id="300" r:id="rId19"/>
    <p:sldId id="301" r:id="rId20"/>
    <p:sldId id="286" r:id="rId21"/>
    <p:sldId id="302" r:id="rId22"/>
    <p:sldId id="303" r:id="rId23"/>
    <p:sldId id="289" r:id="rId24"/>
    <p:sldId id="290" r:id="rId25"/>
    <p:sldId id="291" r:id="rId26"/>
    <p:sldId id="292" r:id="rId27"/>
    <p:sldId id="304" r:id="rId28"/>
    <p:sldId id="293" r:id="rId29"/>
    <p:sldId id="294" r:id="rId30"/>
    <p:sldId id="306" r:id="rId31"/>
    <p:sldId id="305"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charset="0"/>
        <a:ea typeface="Arial" charset="0"/>
        <a:cs typeface="Arial" charset="0"/>
      </a:defRPr>
    </a:lvl1pPr>
    <a:lvl2pPr marL="457200" algn="l" rtl="0" eaLnBrk="0" fontAlgn="base" hangingPunct="0">
      <a:spcBef>
        <a:spcPct val="0"/>
      </a:spcBef>
      <a:spcAft>
        <a:spcPct val="0"/>
      </a:spcAft>
      <a:defRPr kern="1200">
        <a:solidFill>
          <a:schemeClr val="tx1"/>
        </a:solidFill>
        <a:latin typeface="Times New Roman" charset="0"/>
        <a:ea typeface="Arial" charset="0"/>
        <a:cs typeface="Arial" charset="0"/>
      </a:defRPr>
    </a:lvl2pPr>
    <a:lvl3pPr marL="914400" algn="l" rtl="0" eaLnBrk="0" fontAlgn="base" hangingPunct="0">
      <a:spcBef>
        <a:spcPct val="0"/>
      </a:spcBef>
      <a:spcAft>
        <a:spcPct val="0"/>
      </a:spcAft>
      <a:defRPr kern="1200">
        <a:solidFill>
          <a:schemeClr val="tx1"/>
        </a:solidFill>
        <a:latin typeface="Times New Roman" charset="0"/>
        <a:ea typeface="Arial" charset="0"/>
        <a:cs typeface="Arial" charset="0"/>
      </a:defRPr>
    </a:lvl3pPr>
    <a:lvl4pPr marL="1371600" algn="l" rtl="0" eaLnBrk="0" fontAlgn="base" hangingPunct="0">
      <a:spcBef>
        <a:spcPct val="0"/>
      </a:spcBef>
      <a:spcAft>
        <a:spcPct val="0"/>
      </a:spcAft>
      <a:defRPr kern="1200">
        <a:solidFill>
          <a:schemeClr val="tx1"/>
        </a:solidFill>
        <a:latin typeface="Times New Roman" charset="0"/>
        <a:ea typeface="Arial" charset="0"/>
        <a:cs typeface="Arial" charset="0"/>
      </a:defRPr>
    </a:lvl4pPr>
    <a:lvl5pPr marL="1828800" algn="l" rtl="0" eaLnBrk="0" fontAlgn="base" hangingPunct="0">
      <a:spcBef>
        <a:spcPct val="0"/>
      </a:spcBef>
      <a:spcAft>
        <a:spcPct val="0"/>
      </a:spcAft>
      <a:defRPr kern="1200">
        <a:solidFill>
          <a:schemeClr val="tx1"/>
        </a:solidFill>
        <a:latin typeface="Times New Roman" charset="0"/>
        <a:ea typeface="Arial" charset="0"/>
        <a:cs typeface="Arial" charset="0"/>
      </a:defRPr>
    </a:lvl5pPr>
    <a:lvl6pPr marL="2286000" algn="l" defTabSz="914400" rtl="0" eaLnBrk="1" latinLnBrk="0" hangingPunct="1">
      <a:defRPr kern="1200">
        <a:solidFill>
          <a:schemeClr val="tx1"/>
        </a:solidFill>
        <a:latin typeface="Times New Roman" charset="0"/>
        <a:ea typeface="Arial" charset="0"/>
        <a:cs typeface="Arial" charset="0"/>
      </a:defRPr>
    </a:lvl6pPr>
    <a:lvl7pPr marL="2743200" algn="l" defTabSz="914400" rtl="0" eaLnBrk="1" latinLnBrk="0" hangingPunct="1">
      <a:defRPr kern="1200">
        <a:solidFill>
          <a:schemeClr val="tx1"/>
        </a:solidFill>
        <a:latin typeface="Times New Roman" charset="0"/>
        <a:ea typeface="Arial" charset="0"/>
        <a:cs typeface="Arial" charset="0"/>
      </a:defRPr>
    </a:lvl7pPr>
    <a:lvl8pPr marL="3200400" algn="l" defTabSz="914400" rtl="0" eaLnBrk="1" latinLnBrk="0" hangingPunct="1">
      <a:defRPr kern="1200">
        <a:solidFill>
          <a:schemeClr val="tx1"/>
        </a:solidFill>
        <a:latin typeface="Times New Roman" charset="0"/>
        <a:ea typeface="Arial" charset="0"/>
        <a:cs typeface="Arial" charset="0"/>
      </a:defRPr>
    </a:lvl8pPr>
    <a:lvl9pPr marL="3657600" algn="l" defTabSz="914400" rtl="0" eaLnBrk="1" latinLnBrk="0" hangingPunct="1">
      <a:defRPr kern="1200">
        <a:solidFill>
          <a:schemeClr val="tx1"/>
        </a:solidFill>
        <a:latin typeface="Times New Roman"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184"/>
    <p:restoredTop sz="42442" autoAdjust="0"/>
  </p:normalViewPr>
  <p:slideViewPr>
    <p:cSldViewPr>
      <p:cViewPr varScale="1">
        <p:scale>
          <a:sx n="71" d="100"/>
          <a:sy n="71" d="100"/>
        </p:scale>
        <p:origin x="24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x-none" altLang="x-none"/>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8552D8F8-0664-5546-8DB4-F55D474FAD2D}" type="datetimeFigureOut">
              <a:rPr lang="en-US" altLang="x-none"/>
              <a:pPr/>
              <a:t>6/1/2017</a:t>
            </a:fld>
            <a:endParaRPr lang="en-US" altLang="x-none"/>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x-none" altLang="x-non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8C9DE42A-EEDA-5441-B217-6081AE379060}" type="slidenum">
              <a:rPr lang="en-US" altLang="x-none"/>
              <a:pPr/>
              <a:t>‹#›</a:t>
            </a:fld>
            <a:endParaRPr lang="en-US" altLang="x-none"/>
          </a:p>
        </p:txBody>
      </p:sp>
    </p:spTree>
    <p:extLst>
      <p:ext uri="{BB962C8B-B14F-4D97-AF65-F5344CB8AC3E}">
        <p14:creationId xmlns:p14="http://schemas.microsoft.com/office/powerpoint/2010/main" val="34094007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x-none" altLang="x-none"/>
          </a:p>
        </p:txBody>
      </p:sp>
      <p:sp>
        <p:nvSpPr>
          <p:cNvPr id="48131"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x-none" altLang="x-none"/>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8133"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8134"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x-none" altLang="x-none"/>
          </a:p>
        </p:txBody>
      </p:sp>
      <p:sp>
        <p:nvSpPr>
          <p:cNvPr id="48135"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vl1pPr>
          </a:lstStyle>
          <a:p>
            <a:fld id="{F08D45F3-816B-1B4D-8140-F688C747097C}" type="slidenum">
              <a:rPr lang="en-US" altLang="x-none"/>
              <a:pPr/>
              <a:t>‹#›</a:t>
            </a:fld>
            <a:endParaRPr lang="en-US" altLang="x-none"/>
          </a:p>
        </p:txBody>
      </p:sp>
    </p:spTree>
    <p:extLst>
      <p:ext uri="{BB962C8B-B14F-4D97-AF65-F5344CB8AC3E}">
        <p14:creationId xmlns:p14="http://schemas.microsoft.com/office/powerpoint/2010/main" val="25369475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8D45F3-816B-1B4D-8140-F688C747097C}" type="slidenum">
              <a:rPr lang="en-US" altLang="x-none" smtClean="0"/>
              <a:pPr/>
              <a:t>1</a:t>
            </a:fld>
            <a:endParaRPr lang="en-US" altLang="x-none"/>
          </a:p>
        </p:txBody>
      </p:sp>
    </p:spTree>
    <p:extLst>
      <p:ext uri="{BB962C8B-B14F-4D97-AF65-F5344CB8AC3E}">
        <p14:creationId xmlns:p14="http://schemas.microsoft.com/office/powerpoint/2010/main" val="1508944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AADB93F0-061A-5B47-8027-7C899C942466}" type="slidenum">
              <a:rPr lang="en-US" altLang="x-none"/>
              <a:pPr/>
              <a:t>22</a:t>
            </a:fld>
            <a:endParaRPr lang="en-US" altLang="x-none"/>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Have the class analyze the scenario using the brainstorming and analysis methodology.</a:t>
            </a:r>
          </a:p>
          <a:p>
            <a:pPr eaLnBrk="1" hangingPunct="1"/>
            <a:endParaRPr lang="en-US" altLang="x-none"/>
          </a:p>
          <a:p>
            <a:pPr eaLnBrk="1" hangingPunct="1"/>
            <a:r>
              <a:rPr lang="en-US" altLang="x-none"/>
              <a:t>Should you protest? Should you say nothing, speak up, or quit?</a:t>
            </a:r>
          </a:p>
          <a:p>
            <a:pPr eaLnBrk="1" hangingPunct="1"/>
            <a:endParaRPr lang="en-US" altLang="x-none"/>
          </a:p>
          <a:p>
            <a:pPr eaLnBrk="1" hangingPunct="1"/>
            <a:r>
              <a:rPr lang="en-US" altLang="x-none"/>
              <a:t>You might be the only one who recognizes the problem or understands a particular situation. Your responsibilities to your company include applying your knowledge and skill to help avoid a bad decision.</a:t>
            </a:r>
          </a:p>
        </p:txBody>
      </p:sp>
    </p:spTree>
    <p:extLst>
      <p:ext uri="{BB962C8B-B14F-4D97-AF65-F5344CB8AC3E}">
        <p14:creationId xmlns:p14="http://schemas.microsoft.com/office/powerpoint/2010/main" val="2314567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5EFDA5E8-7D97-C247-B42E-14146F2A085D}" type="slidenum">
              <a:rPr lang="en-US" altLang="x-none"/>
              <a:pPr/>
              <a:t>23</a:t>
            </a:fld>
            <a:endParaRPr lang="en-US" altLang="x-none"/>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Have the class analyze the scenario using the brainstorming and analysis methodology.</a:t>
            </a:r>
          </a:p>
          <a:p>
            <a:pPr eaLnBrk="1" hangingPunct="1"/>
            <a:endParaRPr lang="en-US" altLang="x-none"/>
          </a:p>
          <a:p>
            <a:pPr eaLnBrk="1" hangingPunct="1"/>
            <a:r>
              <a:rPr lang="en-US" altLang="x-none"/>
              <a:t>The first step here is to inform your supervisor that the copies violate the license agreement. Suppose the supervisor is not willing to take any action? What next? What if you bring the problem to the attention of higher-level people in the company and no one cares? There are several possible actions: Give up; you did your best to correct the problem. Call the software vendor and report the offense. Quit your job.</a:t>
            </a:r>
          </a:p>
          <a:p>
            <a:pPr eaLnBrk="1" hangingPunct="1"/>
            <a:endParaRPr lang="en-US" altLang="x-none"/>
          </a:p>
          <a:p>
            <a:pPr eaLnBrk="1" hangingPunct="1"/>
            <a:r>
              <a:rPr lang="en-US" altLang="x-none"/>
              <a:t>Suppose you signed the license agreements. You could be exposed to legal risk, or unethical managers in your company could make you a scapegoat.</a:t>
            </a:r>
          </a:p>
        </p:txBody>
      </p:sp>
    </p:spTree>
    <p:extLst>
      <p:ext uri="{BB962C8B-B14F-4D97-AF65-F5344CB8AC3E}">
        <p14:creationId xmlns:p14="http://schemas.microsoft.com/office/powerpoint/2010/main" val="3838351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37649F0A-6890-584F-AA48-CC5E77F69F25}" type="slidenum">
              <a:rPr lang="en-US" altLang="x-none"/>
              <a:pPr/>
              <a:t>24</a:t>
            </a:fld>
            <a:endParaRPr lang="en-US" altLang="x-none"/>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Have the class analyze the scenario using the brainstorming and analysis methodology.</a:t>
            </a:r>
          </a:p>
          <a:p>
            <a:pPr eaLnBrk="1" hangingPunct="1"/>
            <a:endParaRPr lang="en-US" altLang="x-none"/>
          </a:p>
          <a:p>
            <a:pPr eaLnBrk="1" hangingPunct="1"/>
            <a:r>
              <a:rPr lang="en-US" altLang="x-none"/>
              <a:t>Given the potential consequences, you do have an ethical obligation to do something. First, at a minimum, discuss your concerns with the project manager. Voicing your concerns is admirable and obligatory. It is also good for your company. Internal “whistleblowing” can help protect the company, as well as the public, from all the negative consequences of releasing a dangerous product. If the manager decides to proceed as planned with no examination of the problem, your next option is to go to someone higher up in the company.</a:t>
            </a:r>
          </a:p>
          <a:p>
            <a:pPr eaLnBrk="1" hangingPunct="1"/>
            <a:endParaRPr lang="en-US" altLang="x-none"/>
          </a:p>
          <a:p>
            <a:pPr eaLnBrk="1" hangingPunct="1"/>
            <a:r>
              <a:rPr lang="en-US" altLang="x-none"/>
              <a:t>If no one with authority in the company is willing to investigate your concerns, you have a more difficult dilemma. You now have the option of going outside the company to the customer, to the news media, or to a government agency. You must consider whether you are confident that you have the expertise to assess the risk. Mistaken public whistleblowing can itself cause serious harm. It might help to discuss the problem with other professionals. </a:t>
            </a:r>
          </a:p>
          <a:p>
            <a:pPr eaLnBrk="1" hangingPunct="1"/>
            <a:endParaRPr lang="en-US" altLang="x-none"/>
          </a:p>
          <a:p>
            <a:pPr eaLnBrk="1" hangingPunct="1"/>
            <a:r>
              <a:rPr lang="en-US" altLang="x-none"/>
              <a:t>It is important, for practical and ethical reasons, to keep a complete and accurate record of your attempts to bring attention to the problem and the responses from the people you approach.</a:t>
            </a:r>
          </a:p>
        </p:txBody>
      </p:sp>
    </p:spTree>
    <p:extLst>
      <p:ext uri="{BB962C8B-B14F-4D97-AF65-F5344CB8AC3E}">
        <p14:creationId xmlns:p14="http://schemas.microsoft.com/office/powerpoint/2010/main" val="198126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6C331F10-35CD-F14F-9DA4-0DA7205FCD80}" type="slidenum">
              <a:rPr lang="en-US" altLang="x-none"/>
              <a:pPr/>
              <a:t>25</a:t>
            </a:fld>
            <a:endParaRPr lang="en-US" altLang="x-none"/>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Have the class analyze the scenario using the brainstorming and analysis methodology.</a:t>
            </a:r>
          </a:p>
          <a:p>
            <a:pPr eaLnBrk="1" hangingPunct="1"/>
            <a:endParaRPr lang="en-US" altLang="x-none"/>
          </a:p>
          <a:p>
            <a:pPr eaLnBrk="1" hangingPunct="1"/>
            <a:r>
              <a:rPr lang="en-US" altLang="x-none"/>
              <a:t>With the first scenario, you have many alternative actions open to you: Sell the records. Refuse and say nothing about the incident. Refuse and report the incident to your supervisor. Refuse and report to the police. Contact the person whose information the briber wants and tell him or her of the incident. Agree to sell the information, but actually work with the police to collect evidence to convict the person trying to buy it. The first option is clearly wrong. Depending upon company policies (and laws related to certain government agencies), you might be obligated to report any attempt to gain access to the records.  It is difficult to decide how much you must do to prevent a wrong thing from happening if you are not participating in the wrong act. </a:t>
            </a:r>
          </a:p>
          <a:p>
            <a:pPr eaLnBrk="1" hangingPunct="1"/>
            <a:endParaRPr lang="en-US" altLang="x-none"/>
          </a:p>
          <a:p>
            <a:pPr eaLnBrk="1" hangingPunct="1"/>
            <a:r>
              <a:rPr lang="en-US" altLang="x-none"/>
              <a:t>With the second scenario, your options include doing nothing, talking to the other employee and trying to get him or her to stop selling files (by ethical arguments or threats of exposure), reporting to your supervisor, or reporting to an appropriate law enforcement agency. This scenario differs from the previous one in two ways. First, you have no direct involvement; no one has approached you. This difference might seem to argue for no obligation. Second, in the previous scenario, if you refused to sell the file, the buyer might give up, and the victim’s information would remain protected. In the current scenario, you know that a sale of confidential, sensitive information occurred. This makes the argument in favor of an obligation to take action stronger. You should report what you know.</a:t>
            </a:r>
          </a:p>
        </p:txBody>
      </p:sp>
    </p:spTree>
    <p:extLst>
      <p:ext uri="{BB962C8B-B14F-4D97-AF65-F5344CB8AC3E}">
        <p14:creationId xmlns:p14="http://schemas.microsoft.com/office/powerpoint/2010/main" val="2769160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4CA6154E-03A0-A749-8A4F-5C35C88AD5F2}" type="slidenum">
              <a:rPr lang="en-US" altLang="x-none"/>
              <a:pPr/>
              <a:t>26</a:t>
            </a:fld>
            <a:endParaRPr lang="en-US" altLang="x-none"/>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Have the class analyze the scenario using the brainstorming and analysis methodology.</a:t>
            </a:r>
          </a:p>
          <a:p>
            <a:pPr eaLnBrk="1" hangingPunct="1"/>
            <a:endParaRPr lang="en-US" altLang="x-none"/>
          </a:p>
          <a:p>
            <a:pPr eaLnBrk="1" hangingPunct="1"/>
            <a:r>
              <a:rPr lang="en-US" altLang="x-none"/>
              <a:t>Is this a simple choice between saying nothing and getting the consulting job or disclosing your connection and losing the job?</a:t>
            </a:r>
          </a:p>
          <a:p>
            <a:pPr eaLnBrk="1" hangingPunct="1"/>
            <a:endParaRPr lang="en-US" altLang="x-none"/>
          </a:p>
          <a:p>
            <a:pPr eaLnBrk="1" hangingPunct="1"/>
            <a:r>
              <a:rPr lang="en-US" altLang="x-none"/>
              <a:t>The affected parties are the CyberStuff company, yourself, your spouse, your spouse’s company, other companies whose bids you will be reviewing, and future customers of CyberStuff’s cloud storage services. We do not know whether CyberStuff will later discover your connection to one of the bidders.  If CyberStuff discovers the conflict of interest later, your reputation for honesty will suffer. The reputation of your spouse’s company could also suffer. The appearance of bias can be as damaging (to you and to Networkx) as actual bias.</a:t>
            </a:r>
          </a:p>
          <a:p>
            <a:pPr eaLnBrk="1" hangingPunct="1"/>
            <a:endParaRPr lang="en-US" altLang="x-none"/>
          </a:p>
          <a:p>
            <a:pPr eaLnBrk="1" hangingPunct="1"/>
            <a:r>
              <a:rPr lang="en-US" altLang="x-none"/>
              <a:t>Suppose you take the job and find that one of the other bids is much better than the bid from NetWorkx. Are you prepared to handle that situation ethically?</a:t>
            </a:r>
          </a:p>
          <a:p>
            <a:pPr eaLnBrk="1" hangingPunct="1"/>
            <a:endParaRPr lang="en-US" altLang="x-none"/>
          </a:p>
          <a:p>
            <a:pPr eaLnBrk="1" hangingPunct="1"/>
            <a:r>
              <a:rPr lang="en-US" altLang="x-none"/>
              <a:t>What are the consequences of disclosing the conflict of interest to the client now? You will probably lose this particular job, but CyberStuff might value your honesty more highly, and you might get more business in the future.</a:t>
            </a:r>
          </a:p>
          <a:p>
            <a:pPr eaLnBrk="1" hangingPunct="1"/>
            <a:endParaRPr lang="en-US" altLang="x-none"/>
          </a:p>
          <a:p>
            <a:pPr eaLnBrk="1" hangingPunct="1"/>
            <a:r>
              <a:rPr lang="en-US" altLang="x-none"/>
              <a:t>When someone hires you as a consultant, they expect you to offer unbiased, honest, impartial, professional advice. In spite of your belief in your impartiality, you could be unintentionally biased. It’s not up to you to make the decision about whether you can be fair. The client should make that decision.</a:t>
            </a:r>
          </a:p>
          <a:p>
            <a:pPr eaLnBrk="1" hangingPunct="1"/>
            <a:endParaRPr lang="en-US" altLang="x-none"/>
          </a:p>
          <a:p>
            <a:pPr eaLnBrk="1" hangingPunct="1"/>
            <a:endParaRPr lang="en-US" altLang="x-none"/>
          </a:p>
        </p:txBody>
      </p:sp>
    </p:spTree>
    <p:extLst>
      <p:ext uri="{BB962C8B-B14F-4D97-AF65-F5344CB8AC3E}">
        <p14:creationId xmlns:p14="http://schemas.microsoft.com/office/powerpoint/2010/main" val="2103554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E6131D26-7FF7-004B-9ED9-B5CD6E93202F}" type="slidenum">
              <a:rPr lang="en-US" altLang="x-none"/>
              <a:pPr/>
              <a:t>27</a:t>
            </a:fld>
            <a:endParaRPr lang="en-US" altLang="x-none"/>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Have the class analyze the scenario using the brainstorming and analysis methodology.</a:t>
            </a:r>
          </a:p>
          <a:p>
            <a:pPr eaLnBrk="1" hangingPunct="1"/>
            <a:endParaRPr lang="en-US" altLang="x-none"/>
          </a:p>
          <a:p>
            <a:pPr eaLnBrk="1" hangingPunct="1"/>
            <a:r>
              <a:rPr lang="en-US" altLang="x-none"/>
              <a:t>Does your employer have a policy about accepting gifts from vendors? </a:t>
            </a:r>
          </a:p>
          <a:p>
            <a:pPr eaLnBrk="1" hangingPunct="1"/>
            <a:endParaRPr lang="en-US" altLang="x-none"/>
          </a:p>
          <a:p>
            <a:pPr eaLnBrk="1" hangingPunct="1"/>
            <a:r>
              <a:rPr lang="en-US" altLang="x-none"/>
              <a:t>People want to know when a recommendation represents an honest opinion and when someone is paying for it.</a:t>
            </a:r>
          </a:p>
          <a:p>
            <a:pPr eaLnBrk="1" hangingPunct="1"/>
            <a:endParaRPr lang="en-US" altLang="x-none"/>
          </a:p>
          <a:p>
            <a:pPr eaLnBrk="1" hangingPunct="1"/>
            <a:r>
              <a:rPr lang="en-US" altLang="x-none"/>
              <a:t>Disclosure is a key point.</a:t>
            </a:r>
          </a:p>
        </p:txBody>
      </p:sp>
    </p:spTree>
    <p:extLst>
      <p:ext uri="{BB962C8B-B14F-4D97-AF65-F5344CB8AC3E}">
        <p14:creationId xmlns:p14="http://schemas.microsoft.com/office/powerpoint/2010/main" val="2921422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E324D04E-2193-FD4E-B6A8-599985FA3B21}" type="slidenum">
              <a:rPr lang="en-US" altLang="x-none"/>
              <a:pPr/>
              <a:t>28</a:t>
            </a:fld>
            <a:endParaRPr lang="en-US" altLang="x-none"/>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Have the class analyze the scenario using the brainstorming and analysis methodology.</a:t>
            </a:r>
          </a:p>
          <a:p>
            <a:pPr eaLnBrk="1" hangingPunct="1"/>
            <a:endParaRPr lang="en-US" altLang="x-none"/>
          </a:p>
          <a:p>
            <a:pPr eaLnBrk="1" hangingPunct="1"/>
            <a:r>
              <a:rPr lang="en-US" altLang="x-none"/>
              <a:t>Testing should involve real firefighters in the field. Testing must address issues such as: Will the devices withstand heat, water, and soot? Can someone manipulate the controls wearing heavy gloves? Are the controls clear and easy to use in poor light conditions? Will a building’s structure interfere with the signal?</a:t>
            </a:r>
          </a:p>
        </p:txBody>
      </p:sp>
    </p:spTree>
    <p:extLst>
      <p:ext uri="{BB962C8B-B14F-4D97-AF65-F5344CB8AC3E}">
        <p14:creationId xmlns:p14="http://schemas.microsoft.com/office/powerpoint/2010/main" val="2364066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A9BA6C3E-3482-8C49-BAE3-C1FC8BD8C7A4}" type="slidenum">
              <a:rPr lang="en-US" altLang="x-none"/>
              <a:pPr/>
              <a:t>29</a:t>
            </a:fld>
            <a:endParaRPr lang="en-US" altLang="x-none"/>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Have the class analyze the scenario using the brainstorming and analysis methodology.</a:t>
            </a:r>
          </a:p>
          <a:p>
            <a:pPr eaLnBrk="1" hangingPunct="1"/>
            <a:endParaRPr lang="en-US" altLang="x-none"/>
          </a:p>
          <a:p>
            <a:pPr eaLnBrk="1" hangingPunct="1"/>
            <a:r>
              <a:rPr lang="en-US" altLang="x-none"/>
              <a:t>Some argue that software might be more fair than a judge influenced by personal impressions and biases. </a:t>
            </a:r>
          </a:p>
          <a:p>
            <a:pPr eaLnBrk="1" hangingPunct="1"/>
            <a:endParaRPr lang="en-US" altLang="x-none"/>
          </a:p>
          <a:p>
            <a:pPr eaLnBrk="1" hangingPunct="1"/>
            <a:r>
              <a:rPr lang="en-US" altLang="x-none"/>
              <a:t>The system will analyze the characteristics of the crime and the criminal to find other cases that are similar. Based on its analysis of cases, should it then make a recommendation for the sentence in  the current case, or should it simply display similar cases, more or less as a search engine would, so that the judge can review them? Or should it provide both a recommended sentence and the relevant cases?</a:t>
            </a:r>
          </a:p>
          <a:p>
            <a:pPr eaLnBrk="1" hangingPunct="1"/>
            <a:endParaRPr lang="en-US" altLang="x-none"/>
          </a:p>
          <a:p>
            <a:pPr eaLnBrk="1" hangingPunct="1"/>
            <a:r>
              <a:rPr lang="en-US" altLang="x-none"/>
              <a:t>The expertise and experience of judges and lawyers are essential for choosing criteria the program will use. Should the system order the cases by date or by the length of the sentence? If the latter, should the shortest or longest sentences come first? Perhaps you should order the cases according to an evaluation of their similarity or relevance to the current case.</a:t>
            </a:r>
          </a:p>
          <a:p>
            <a:pPr eaLnBrk="1" hangingPunct="1"/>
            <a:endParaRPr lang="en-US" altLang="x-none"/>
          </a:p>
          <a:p>
            <a:pPr eaLnBrk="1" hangingPunct="1"/>
            <a:r>
              <a:rPr lang="en-US" altLang="x-none"/>
              <a:t>Should the system recommend a sentence? A specific recommendation from the system that differs from the judge’s initial plan might lead a judge to give a case more thought.  Or, it might influence a judge more than it should.</a:t>
            </a:r>
          </a:p>
        </p:txBody>
      </p:sp>
    </p:spTree>
    <p:extLst>
      <p:ext uri="{BB962C8B-B14F-4D97-AF65-F5344CB8AC3E}">
        <p14:creationId xmlns:p14="http://schemas.microsoft.com/office/powerpoint/2010/main" val="3039915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1662DB9E-B43A-DD46-ACA1-49A149FA0876}" type="slidenum">
              <a:rPr lang="en-US" altLang="x-none"/>
              <a:pPr/>
              <a:t>30</a:t>
            </a:fld>
            <a:endParaRPr lang="en-US" altLang="x-none"/>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Have the class analyze the scenario using the brainstorming and analysis methodology.</a:t>
            </a:r>
          </a:p>
          <a:p>
            <a:pPr eaLnBrk="1" hangingPunct="1"/>
            <a:endParaRPr lang="en-US" altLang="x-none"/>
          </a:p>
          <a:p>
            <a:pPr eaLnBrk="1" hangingPunct="1"/>
            <a:r>
              <a:rPr lang="en-US" altLang="x-none"/>
              <a:t>The first question, one for your boss, is whether the contract under which the system operates allows the state to make changes. </a:t>
            </a:r>
          </a:p>
          <a:p>
            <a:pPr eaLnBrk="1" hangingPunct="1"/>
            <a:endParaRPr lang="en-US" altLang="x-none"/>
          </a:p>
          <a:p>
            <a:pPr eaLnBrk="1" hangingPunct="1"/>
            <a:r>
              <a:rPr lang="en-US" altLang="x-none"/>
              <a:t>Modifications and upgrades should undergo as thorough planning and testing as did initial design, and be done in consultation with experts and end users.</a:t>
            </a:r>
          </a:p>
        </p:txBody>
      </p:sp>
    </p:spTree>
    <p:extLst>
      <p:ext uri="{BB962C8B-B14F-4D97-AF65-F5344CB8AC3E}">
        <p14:creationId xmlns:p14="http://schemas.microsoft.com/office/powerpoint/2010/main" val="3701273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B842B221-430C-414A-8AF8-410315033B56}" type="slidenum">
              <a:rPr lang="en-US" altLang="x-none"/>
              <a:pPr/>
              <a:t>31</a:t>
            </a:fld>
            <a:endParaRPr lang="en-US" altLang="x-none"/>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Have the class analyze the scenario using the brainstorming and analysis methodology.</a:t>
            </a:r>
          </a:p>
          <a:p>
            <a:pPr eaLnBrk="1" hangingPunct="1"/>
            <a:endParaRPr lang="en-US" altLang="x-none"/>
          </a:p>
          <a:p>
            <a:pPr eaLnBrk="1" hangingPunct="1"/>
            <a:r>
              <a:rPr lang="en-US" altLang="x-none"/>
              <a:t>You’re being a gracious host. What is the ethical problem? Maybe there is none. Maybe you have an excellent firewall and excellent antivirus software. Maybe you remember that you are logged in to your company system and you log out before letting your niece use the computer. Maybe your files are password protected and you create a separate account on your computer for your niece. </a:t>
            </a:r>
          </a:p>
          <a:p>
            <a:pPr eaLnBrk="1" hangingPunct="1"/>
            <a:endParaRPr lang="en-US" altLang="x-none"/>
          </a:p>
          <a:p>
            <a:pPr eaLnBrk="1" hangingPunct="1"/>
            <a:r>
              <a:rPr lang="en-US" altLang="x-none"/>
              <a:t>But maybe you did not think about security when your niece asked to use the computer. Your niece might not intentionally snoop or do harm. In an actual incident, someone in the family of a mortgage company employee signed up for a peer-to-peer file sharing service and did not properly set the options indicating which files to share. Mortgage application information for a few thousand customers leaked and spread on the Web.</a:t>
            </a:r>
          </a:p>
          <a:p>
            <a:pPr eaLnBrk="1" hangingPunct="1"/>
            <a:endParaRPr lang="en-US" altLang="x-none"/>
          </a:p>
          <a:p>
            <a:pPr eaLnBrk="1" hangingPunct="1"/>
            <a:r>
              <a:rPr lang="en-US" altLang="x-none"/>
              <a:t>You must always be alert to potential risks. Mixing family and work applications poses risks.</a:t>
            </a:r>
          </a:p>
        </p:txBody>
      </p:sp>
    </p:spTree>
    <p:extLst>
      <p:ext uri="{BB962C8B-B14F-4D97-AF65-F5344CB8AC3E}">
        <p14:creationId xmlns:p14="http://schemas.microsoft.com/office/powerpoint/2010/main" val="2267271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a:ln/>
        </p:spPr>
      </p:sp>
      <p:sp>
        <p:nvSpPr>
          <p:cNvPr id="1331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eaLnBrk="1" hangingPunct="1"/>
            <a:r>
              <a:rPr lang="en-US" altLang="x-none" sz="2600"/>
              <a:t>Most people affected by the devices, systems, and services of professionals do not understand how they work and cannot easily judge their quality and safety. A professional advertises his or her expertise and thus has an obligation to provide it.</a:t>
            </a:r>
          </a:p>
          <a:p>
            <a:pPr eaLnBrk="1" hangingPunct="1"/>
            <a:endParaRPr lang="en-US" altLang="x-none"/>
          </a:p>
          <a:p>
            <a:pPr marL="0" lvl="1" eaLnBrk="1" hangingPunct="1"/>
            <a:r>
              <a:rPr lang="en-US" altLang="x-none"/>
              <a:t>A professional has special responsibilities not just to customers, but to those indirectly affected. These responsibilities include thinking about potential risks to privacy and security of data, safety, reliability, and ease of use.</a:t>
            </a:r>
          </a:p>
          <a:p>
            <a:pPr marL="0" lvl="1" eaLnBrk="1" hangingPunct="1"/>
            <a:endParaRPr lang="en-US" altLang="x-none"/>
          </a:p>
          <a:p>
            <a:pPr marL="0" lvl="1" eaLnBrk="1" hangingPunct="1"/>
            <a:r>
              <a:rPr lang="en-US" altLang="x-none"/>
              <a:t>Because of the complexity of computer software, professionals have an ethical responsibility not simply to avoid intentional evil, but to exercise a high degree of care and follow good professional practices to reduce the likelihood of problems. They must maintain an expected level of competence and be up to date on current knowledge, technology, and standards of the profession. </a:t>
            </a:r>
          </a:p>
          <a:p>
            <a:pPr marL="0" lvl="1" eaLnBrk="1" hangingPunct="1"/>
            <a:endParaRPr lang="en-US" altLang="x-none"/>
          </a:p>
          <a:p>
            <a:pPr eaLnBrk="1" hangingPunct="1"/>
            <a:endParaRPr lang="en-US" altLang="x-none"/>
          </a:p>
        </p:txBody>
      </p:sp>
      <p:sp>
        <p:nvSpPr>
          <p:cNvPr id="1331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FA211E52-2C38-0344-9B25-B3044B37FA23}" type="slidenum">
              <a:rPr lang="en-US" altLang="x-none"/>
              <a:pPr/>
              <a:t>10</a:t>
            </a:fld>
            <a:endParaRPr lang="en-US" altLang="x-none"/>
          </a:p>
        </p:txBody>
      </p:sp>
    </p:spTree>
    <p:extLst>
      <p:ext uri="{BB962C8B-B14F-4D97-AF65-F5344CB8AC3E}">
        <p14:creationId xmlns:p14="http://schemas.microsoft.com/office/powerpoint/2010/main" val="3507217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a:ln/>
        </p:spPr>
      </p:sp>
      <p:sp>
        <p:nvSpPr>
          <p:cNvPr id="1536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There are several organizations for the range of professions included in the general term “computer professional.” The main ones are the ACM (Association for Computing Machinery) and the IEEE (Institute for Electrical and Electronics Engineers, pronounced “Eye-triple-E”) Computer Society. They developed the Software Engineering Code of Ethics and Professional Practice (adopted jointly by the ACM and IEEE CS) and the ACM Code of Ethics and Professional Conduct. </a:t>
            </a:r>
          </a:p>
          <a:p>
            <a:pPr eaLnBrk="1" hangingPunct="1"/>
            <a:endParaRPr lang="en-US" altLang="x-none"/>
          </a:p>
          <a:p>
            <a:pPr eaLnBrk="1" hangingPunct="1"/>
            <a:r>
              <a:rPr lang="en-US" altLang="x-none"/>
              <a:t>The codes emphasize the basic ethical values of honesty and fairness. They cover many aspects of professional behavior, including the responsibility to respect confidentiality, maintain professional competence, be aware of relevant laws, and honor contracts and agreements. They stress the responsibility to respect and protect privacy, to avoid harm to others, and to respect property rights.</a:t>
            </a:r>
          </a:p>
        </p:txBody>
      </p:sp>
      <p:sp>
        <p:nvSpPr>
          <p:cNvPr id="1536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FDDD075F-AEA7-D84D-96D7-A2019040818F}" type="slidenum">
              <a:rPr lang="en-US" altLang="x-none"/>
              <a:pPr/>
              <a:t>11</a:t>
            </a:fld>
            <a:endParaRPr lang="en-US" altLang="x-none"/>
          </a:p>
        </p:txBody>
      </p:sp>
    </p:spTree>
    <p:extLst>
      <p:ext uri="{BB962C8B-B14F-4D97-AF65-F5344CB8AC3E}">
        <p14:creationId xmlns:p14="http://schemas.microsoft.com/office/powerpoint/2010/main" val="993358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8D85350F-50F4-4140-A311-B9E47D5C3A5F}" type="slidenum">
              <a:rPr lang="en-US" altLang="x-none"/>
              <a:pPr/>
              <a:t>16</a:t>
            </a:fld>
            <a:endParaRPr lang="en-US" altLang="x-none"/>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Have the class analyze the scenario using the brainstorming and analysis methodology.</a:t>
            </a:r>
          </a:p>
          <a:p>
            <a:pPr eaLnBrk="1" hangingPunct="1"/>
            <a:endParaRPr lang="en-US" altLang="x-none"/>
          </a:p>
          <a:p>
            <a:pPr eaLnBrk="1" hangingPunct="1"/>
            <a:r>
              <a:rPr lang="en-US" altLang="x-none"/>
              <a:t>The clinic director is likely to be aware of the sensitivity of the information in the records and to know that inappropriate release of information can result in embarrassment for families using the clinic and physical harm to women who use the shelter. But she might not be aware of the risks of the technologies in the system she wants. You, as the computer professional, have specialized knowledge in this area.</a:t>
            </a:r>
          </a:p>
          <a:p>
            <a:pPr eaLnBrk="1" hangingPunct="1"/>
            <a:endParaRPr lang="en-US" altLang="x-none"/>
          </a:p>
          <a:p>
            <a:pPr eaLnBrk="1" hangingPunct="1"/>
            <a:r>
              <a:rPr lang="en-US" altLang="x-none"/>
              <a:t>The most difficult decision may be deciding what is adequate. There is not always a sharp, clear line between sufficient and insufficient protection.</a:t>
            </a:r>
          </a:p>
        </p:txBody>
      </p:sp>
    </p:spTree>
    <p:extLst>
      <p:ext uri="{BB962C8B-B14F-4D97-AF65-F5344CB8AC3E}">
        <p14:creationId xmlns:p14="http://schemas.microsoft.com/office/powerpoint/2010/main" val="150922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DE17CCAC-8C70-0D4B-AB36-1FB31D92D819}" type="slidenum">
              <a:rPr lang="en-US" altLang="x-none"/>
              <a:pPr/>
              <a:t>17</a:t>
            </a:fld>
            <a:endParaRPr lang="en-US" altLang="x-none"/>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Have the class analyze the scenario using the brainstorming and analysis methodology.</a:t>
            </a:r>
          </a:p>
          <a:p>
            <a:pPr eaLnBrk="1" hangingPunct="1"/>
            <a:endParaRPr lang="en-US" altLang="x-none"/>
          </a:p>
          <a:p>
            <a:pPr eaLnBrk="1" hangingPunct="1"/>
            <a:r>
              <a:rPr lang="en-US" altLang="x-none"/>
              <a:t>What data will the system store?</a:t>
            </a:r>
          </a:p>
          <a:p>
            <a:pPr eaLnBrk="1" hangingPunct="1"/>
            <a:endParaRPr lang="en-US" altLang="x-none"/>
          </a:p>
          <a:p>
            <a:pPr eaLnBrk="1" hangingPunct="1"/>
            <a:r>
              <a:rPr lang="en-US" altLang="x-none"/>
              <a:t>Telling customers that they will see ads based on the content of their email is not sufficient if the system stores data that can link a list of ads with a particular user. You must explain this to potential users in a privacy policy or user agreement. </a:t>
            </a:r>
          </a:p>
          <a:p>
            <a:pPr eaLnBrk="1" hangingPunct="1"/>
            <a:endParaRPr lang="en-US" altLang="x-none"/>
          </a:p>
          <a:p>
            <a:pPr eaLnBrk="1" hangingPunct="1"/>
            <a:r>
              <a:rPr lang="en-US" altLang="x-none"/>
              <a:t>Should the system let users turn off ads completely? This service is free; the advertising will pay for it. Anyone who objects to ads can find another free email service. There is no strong argument that an opt-out option is ethically obligatory. Offering it is admirable, however, and it could be a good business decision, creating good will and attracting people who might then use other company services.</a:t>
            </a:r>
          </a:p>
        </p:txBody>
      </p:sp>
    </p:spTree>
    <p:extLst>
      <p:ext uri="{BB962C8B-B14F-4D97-AF65-F5344CB8AC3E}">
        <p14:creationId xmlns:p14="http://schemas.microsoft.com/office/powerpoint/2010/main" val="4092673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4AF212E1-79AC-9C4C-8025-A695034F09D0}" type="slidenum">
              <a:rPr lang="en-US" altLang="x-none"/>
              <a:pPr/>
              <a:t>18</a:t>
            </a:fld>
            <a:endParaRPr lang="en-US" altLang="x-none"/>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Have the class analyze the scenario using the brainstorming and analysis methodology.</a:t>
            </a:r>
          </a:p>
          <a:p>
            <a:pPr eaLnBrk="1" hangingPunct="1"/>
            <a:endParaRPr lang="en-US" altLang="x-none"/>
          </a:p>
          <a:p>
            <a:pPr eaLnBrk="1" hangingPunct="1"/>
            <a:r>
              <a:rPr lang="en-US" altLang="x-none"/>
              <a:t>Is it your duty to know how your customers will use a product that you supply? Should you inform them, caution them, even require them to take measures to protect the people who will use the product? Consider that the school district might not even be familiar with the workings of the software package they ordered. </a:t>
            </a:r>
          </a:p>
          <a:p>
            <a:pPr eaLnBrk="1" hangingPunct="1"/>
            <a:endParaRPr lang="en-US" altLang="x-none"/>
          </a:p>
          <a:p>
            <a:pPr eaLnBrk="1" hangingPunct="1"/>
            <a:r>
              <a:rPr lang="en-US" altLang="x-none"/>
              <a:t>Perhaps the most challenging questions for anyone doing business is </a:t>
            </a:r>
            <a:r>
              <a:rPr lang="en-US" altLang="x-none" i="1"/>
              <a:t>to whom am I responsible? </a:t>
            </a:r>
            <a:r>
              <a:rPr lang="en-US" altLang="x-none"/>
              <a:t> The most obvious answer is the paying customer – in this case, the school district. But as the ACM Code points out, our responsibilities go beyond customers, to employers, users and the public.</a:t>
            </a:r>
          </a:p>
          <a:p>
            <a:pPr eaLnBrk="1" hangingPunct="1"/>
            <a:endParaRPr lang="en-US" altLang="x-none"/>
          </a:p>
        </p:txBody>
      </p:sp>
    </p:spTree>
    <p:extLst>
      <p:ext uri="{BB962C8B-B14F-4D97-AF65-F5344CB8AC3E}">
        <p14:creationId xmlns:p14="http://schemas.microsoft.com/office/powerpoint/2010/main" val="3763679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C6D0DE96-2F63-C646-ABA4-A57EA0ED069E}" type="slidenum">
              <a:rPr lang="en-US" altLang="x-none"/>
              <a:pPr/>
              <a:t>19</a:t>
            </a:fld>
            <a:endParaRPr lang="en-US" altLang="x-none"/>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Have the class analyze the scenario using the brainstorming and analysis methodology. (Note: The first part of the scenario is from an actual incident. The part about the students considering violating the order, however, is made up.)</a:t>
            </a:r>
          </a:p>
          <a:p>
            <a:pPr eaLnBrk="1" hangingPunct="1"/>
            <a:endParaRPr lang="en-US" altLang="x-none"/>
          </a:p>
          <a:p>
            <a:pPr eaLnBrk="1" hangingPunct="1"/>
            <a:r>
              <a:rPr lang="en-US" altLang="x-none"/>
              <a:t>What are some reasons why you might want to circulate the paper? You might think the judge’s order violates your freedom of speech; posting the paper would be a protest. You might want to circulate the paper for the same reasons you planned to present it at a conference: to make other security experts aware of the problems, perhaps to generate work on a security patch, perhaps to spur the transit authority to fix the problems.</a:t>
            </a:r>
          </a:p>
          <a:p>
            <a:pPr eaLnBrk="1" hangingPunct="1"/>
            <a:endParaRPr lang="en-US" altLang="x-none"/>
          </a:p>
          <a:p>
            <a:pPr eaLnBrk="1" hangingPunct="1"/>
            <a:r>
              <a:rPr lang="en-US" altLang="x-none"/>
              <a:t>Publishing the vulnerabilities has several risks. The transit system could lose a substantial amount of money if people exploit the information. You and your co-authors could face legal action for violating the order. The university could face negative consequences because the work was part of a school project.</a:t>
            </a:r>
          </a:p>
        </p:txBody>
      </p:sp>
    </p:spTree>
    <p:extLst>
      <p:ext uri="{BB962C8B-B14F-4D97-AF65-F5344CB8AC3E}">
        <p14:creationId xmlns:p14="http://schemas.microsoft.com/office/powerpoint/2010/main" val="622836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55408E65-BCAD-E24E-9AED-5C097DE683C9}" type="slidenum">
              <a:rPr lang="en-US" altLang="x-none"/>
              <a:pPr/>
              <a:t>20</a:t>
            </a:fld>
            <a:endParaRPr lang="en-US" altLang="x-none"/>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Have the class analyze the scenario using the brainstorming and analysis methodology.</a:t>
            </a:r>
          </a:p>
          <a:p>
            <a:pPr eaLnBrk="1" hangingPunct="1"/>
            <a:endParaRPr lang="en-US" altLang="x-none"/>
          </a:p>
          <a:p>
            <a:pPr eaLnBrk="1" hangingPunct="1"/>
            <a:r>
              <a:rPr lang="en-US" altLang="x-none"/>
              <a:t>Consult the specifications for the program. Any project should have specification documents approved by the client or managers of the company developing the project (or both). Your company has an ethical and business obligation to ensure that the specifications are complete and to produce a program that meets them. Ethical reasons for this include, but go beyond, doing what the company has agreed to do and has been paid to do. </a:t>
            </a:r>
          </a:p>
          <a:p>
            <a:pPr eaLnBrk="1" hangingPunct="1"/>
            <a:endParaRPr lang="en-US" altLang="x-none"/>
          </a:p>
          <a:p>
            <a:pPr eaLnBrk="1" hangingPunct="1"/>
            <a:r>
              <a:rPr lang="en-US" altLang="x-none"/>
              <a:t>Suppose you do not find anything in the specs that covers your problem. The next step is to bring the problem to the attention of your manager. </a:t>
            </a:r>
          </a:p>
          <a:p>
            <a:pPr eaLnBrk="1" hangingPunct="1"/>
            <a:endParaRPr lang="en-US" altLang="x-none"/>
          </a:p>
          <a:p>
            <a:pPr eaLnBrk="1" hangingPunct="1"/>
            <a:r>
              <a:rPr lang="en-US" altLang="x-none"/>
              <a:t>Any changes to specifications must be made in consultation with the client. Decisions about how a program handles unusual situations might have serious consequences. </a:t>
            </a:r>
          </a:p>
          <a:p>
            <a:pPr eaLnBrk="1" hangingPunct="1"/>
            <a:endParaRPr lang="en-US" altLang="x-none"/>
          </a:p>
          <a:p>
            <a:pPr eaLnBrk="1" hangingPunct="1"/>
            <a:r>
              <a:rPr lang="en-US" altLang="x-none"/>
              <a:t>All changes to specifications must be documented.</a:t>
            </a:r>
          </a:p>
          <a:p>
            <a:pPr eaLnBrk="1" hangingPunct="1"/>
            <a:endParaRPr lang="en-US" altLang="x-none"/>
          </a:p>
          <a:p>
            <a:pPr eaLnBrk="1" hangingPunct="1"/>
            <a:endParaRPr lang="en-US" altLang="x-none"/>
          </a:p>
        </p:txBody>
      </p:sp>
    </p:spTree>
    <p:extLst>
      <p:ext uri="{BB962C8B-B14F-4D97-AF65-F5344CB8AC3E}">
        <p14:creationId xmlns:p14="http://schemas.microsoft.com/office/powerpoint/2010/main" val="2015987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9463A5B5-22C0-A540-9F04-F8F673F213D2}" type="slidenum">
              <a:rPr lang="en-US" altLang="x-none"/>
              <a:pPr/>
              <a:t>21</a:t>
            </a:fld>
            <a:endParaRPr lang="en-US" altLang="x-none"/>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Have the class analyze the scenario using the brainstorming and analysis methodology.</a:t>
            </a:r>
          </a:p>
          <a:p>
            <a:pPr eaLnBrk="1" hangingPunct="1"/>
            <a:endParaRPr lang="en-US" altLang="x-none"/>
          </a:p>
          <a:p>
            <a:pPr eaLnBrk="1" hangingPunct="1"/>
            <a:r>
              <a:rPr lang="en-US" altLang="x-none"/>
              <a:t>The central issue here is safety. Your company is building a machine designed to save lives, but if it malfunctions, it can kill or injure patients.</a:t>
            </a:r>
          </a:p>
          <a:p>
            <a:pPr eaLnBrk="1" hangingPunct="1"/>
            <a:endParaRPr lang="en-US" altLang="x-none"/>
          </a:p>
          <a:p>
            <a:pPr eaLnBrk="1" hangingPunct="1"/>
            <a:r>
              <a:rPr lang="en-US" altLang="x-none"/>
              <a:t>Who does your decision affect? First, the patients. A malfunction would cause injury or death. On the other hand, delay might cause some patients to die whose cancer might have been cured by the treatment. Should the interests of those who might benefit bear equal weight with those of the patients whom a malfunction might harm? Not necessarily. </a:t>
            </a:r>
          </a:p>
          <a:p>
            <a:pPr eaLnBrk="1" hangingPunct="1"/>
            <a:endParaRPr lang="en-US" altLang="x-none"/>
          </a:p>
          <a:p>
            <a:pPr eaLnBrk="1" hangingPunct="1"/>
            <a:r>
              <a:rPr lang="en-US" altLang="x-none"/>
              <a:t>The issue is not simply profits versus safety.</a:t>
            </a:r>
          </a:p>
          <a:p>
            <a:pPr eaLnBrk="1" hangingPunct="1"/>
            <a:endParaRPr lang="en-US" altLang="x-none"/>
          </a:p>
          <a:p>
            <a:pPr eaLnBrk="1" hangingPunct="1"/>
            <a:r>
              <a:rPr lang="en-US" altLang="x-none"/>
              <a:t>It is human nature to put more weight on short-term and/or highly likely effects. </a:t>
            </a:r>
          </a:p>
          <a:p>
            <a:pPr eaLnBrk="1" hangingPunct="1"/>
            <a:endParaRPr lang="en-US" altLang="x-none"/>
          </a:p>
          <a:p>
            <a:pPr eaLnBrk="1" hangingPunct="1"/>
            <a:r>
              <a:rPr lang="en-US" altLang="x-none"/>
              <a:t>What about your responsibility to your company? You do have a responsibility to help your company be successful, but your responsibility to the financial success of the company is secondary to ethical constraints. Avoiding unreasonable risk of harm to patients is an ethical constraint.</a:t>
            </a:r>
          </a:p>
        </p:txBody>
      </p:sp>
    </p:spTree>
    <p:extLst>
      <p:ext uri="{BB962C8B-B14F-4D97-AF65-F5344CB8AC3E}">
        <p14:creationId xmlns:p14="http://schemas.microsoft.com/office/powerpoint/2010/main" val="2163103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819400"/>
            <a:ext cx="5715000" cy="1470025"/>
          </a:xfrm>
        </p:spPr>
        <p:txBody>
          <a:bodyPr/>
          <a:lstStyle>
            <a:lvl1pPr algn="l">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dirty="0"/>
          </a:p>
        </p:txBody>
      </p:sp>
    </p:spTree>
    <p:extLst>
      <p:ext uri="{BB962C8B-B14F-4D97-AF65-F5344CB8AC3E}">
        <p14:creationId xmlns:p14="http://schemas.microsoft.com/office/powerpoint/2010/main" val="198970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371600"/>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SzPct val="80000"/>
              <a:buFont typeface="Wingdings" pitchFamily="2" charset="2"/>
              <a:buChar char="§"/>
              <a:defRPr/>
            </a:lvl2pPr>
            <a:lvl3pPr marL="1143000" indent="-228600">
              <a:buClr>
                <a:schemeClr val="bg1">
                  <a:lumMod val="65000"/>
                </a:schemeClr>
              </a:buClr>
              <a:buSzPct val="70000"/>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extLst>
      <p:ext uri="{BB962C8B-B14F-4D97-AF65-F5344CB8AC3E}">
        <p14:creationId xmlns:p14="http://schemas.microsoft.com/office/powerpoint/2010/main" val="36754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extLst>
      <p:ext uri="{BB962C8B-B14F-4D97-AF65-F5344CB8AC3E}">
        <p14:creationId xmlns:p14="http://schemas.microsoft.com/office/powerpoint/2010/main" val="1116769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endParaRPr lang="x-none" altLang="x-none"/>
          </a:p>
        </p:txBody>
      </p:sp>
      <p:sp>
        <p:nvSpPr>
          <p:cNvPr id="5" name="Footer Placeholder 4"/>
          <p:cNvSpPr>
            <a:spLocks noGrp="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r>
              <a:rPr lang="en-US" altLang="x-none" smtClean="0"/>
              <a:t>Copyright © 2018, 2013, 2008 Pearson Education, Inc. All Rights Reserved</a:t>
            </a:r>
            <a:endParaRPr lang="x-none" altLang="x-none"/>
          </a:p>
        </p:txBody>
      </p:sp>
      <p:sp>
        <p:nvSpPr>
          <p:cNvPr id="6" name="Slide Number Placeholder 5"/>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418940B4-9EA1-F744-A4B9-2ED8E6970958}" type="slidenum">
              <a:rPr lang="en-US" altLang="x-none"/>
              <a:pPr/>
              <a:t>‹#›</a:t>
            </a:fld>
            <a:endParaRPr lang="en-US" altLang="x-none"/>
          </a:p>
        </p:txBody>
      </p:sp>
    </p:spTree>
    <p:extLst>
      <p:ext uri="{BB962C8B-B14F-4D97-AF65-F5344CB8AC3E}">
        <p14:creationId xmlns:p14="http://schemas.microsoft.com/office/powerpoint/2010/main" val="5427521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alphaModFix amt="22000"/>
            <a:lum/>
          </a:blip>
          <a:srcRect/>
          <a:stretch>
            <a:fillRect l="-7000" r="-7000"/>
          </a:stretch>
        </a:blipFill>
        <a:effectLst/>
      </p:bgPr>
    </p:bg>
    <p:spTree>
      <p:nvGrpSpPr>
        <p:cNvPr id="1" name=""/>
        <p:cNvGrpSpPr/>
        <p:nvPr/>
      </p:nvGrpSpPr>
      <p:grpSpPr>
        <a:xfrm>
          <a:off x="0" y="0"/>
          <a:ext cx="0" cy="0"/>
          <a:chOff x="0" y="0"/>
          <a:chExt cx="0" cy="0"/>
        </a:xfrm>
      </p:grpSpPr>
      <p:sp>
        <p:nvSpPr>
          <p:cNvPr id="7" name="Rectangle 6"/>
          <p:cNvSpPr/>
          <p:nvPr/>
        </p:nvSpPr>
        <p:spPr>
          <a:xfrm>
            <a:off x="838200" y="0"/>
            <a:ext cx="83058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pPr algn="ctr" eaLnBrk="1" hangingPunct="1"/>
            <a:endParaRPr lang="x-none" altLang="x-none">
              <a:solidFill>
                <a:srgbClr val="FFFFFF"/>
              </a:solidFill>
              <a:latin typeface="Calibri" charset="0"/>
            </a:endParaRPr>
          </a:p>
        </p:txBody>
      </p:sp>
      <p:sp>
        <p:nvSpPr>
          <p:cNvPr id="2" name="Title Placeholder 1"/>
          <p:cNvSpPr>
            <a:spLocks noGrp="1"/>
          </p:cNvSpPr>
          <p:nvPr>
            <p:ph type="title"/>
          </p:nvPr>
        </p:nvSpPr>
        <p:spPr bwMode="auto">
          <a:xfrm>
            <a:off x="1219200" y="228600"/>
            <a:ext cx="7162800" cy="1143000"/>
          </a:xfrm>
          <a:prstGeom prst="rect">
            <a:avLst/>
          </a:prstGeom>
          <a:noFill/>
          <a:ln>
            <a:noFill/>
          </a:ln>
          <a:effectLst>
            <a:outerShdw blurRad="63500" dist="33020" dir="3179998" algn="ctr" rotWithShape="0">
              <a:srgbClr val="000000">
                <a:alpha val="2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r>
              <a:rPr lang="en-US" smtClean="0"/>
              <a:t>Click to edit Master title style</a:t>
            </a:r>
            <a:endParaRPr lang="en-US" dirty="0"/>
          </a:p>
        </p:txBody>
      </p:sp>
      <p:sp>
        <p:nvSpPr>
          <p:cNvPr id="1028" name="Text Placeholder 2"/>
          <p:cNvSpPr>
            <a:spLocks noGrp="1"/>
          </p:cNvSpPr>
          <p:nvPr>
            <p:ph type="body" idx="1"/>
          </p:nvPr>
        </p:nvSpPr>
        <p:spPr bwMode="auto">
          <a:xfrm>
            <a:off x="1219200" y="1371600"/>
            <a:ext cx="7620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dirty="0"/>
              <a:t>Click to edit Master text styles</a:t>
            </a:r>
          </a:p>
          <a:p>
            <a:pPr lvl="1"/>
            <a:r>
              <a:rPr lang="en-US" altLang="x-none" dirty="0"/>
              <a:t>Second level</a:t>
            </a:r>
          </a:p>
          <a:p>
            <a:pPr lvl="2"/>
            <a:r>
              <a:rPr lang="en-US" altLang="x-none" dirty="0"/>
              <a:t>Third level</a:t>
            </a:r>
          </a:p>
          <a:p>
            <a:pPr lvl="3"/>
            <a:r>
              <a:rPr lang="en-US" altLang="x-none" dirty="0"/>
              <a:t>Fourth level</a:t>
            </a:r>
          </a:p>
          <a:p>
            <a:pPr lvl="4"/>
            <a:r>
              <a:rPr lang="en-US" altLang="x-none" dirty="0"/>
              <a:t>Fifth level</a:t>
            </a:r>
          </a:p>
        </p:txBody>
      </p:sp>
      <p:cxnSp>
        <p:nvCxnSpPr>
          <p:cNvPr id="9" name="Straight Connector 8"/>
          <p:cNvCxnSpPr/>
          <p:nvPr/>
        </p:nvCxnSpPr>
        <p:spPr>
          <a:xfrm>
            <a:off x="838200" y="0"/>
            <a:ext cx="0" cy="6858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3"/>
          </p:nvPr>
        </p:nvSpPr>
        <p:spPr>
          <a:xfrm>
            <a:off x="5314951" y="6484937"/>
            <a:ext cx="3829050" cy="365125"/>
          </a:xfrm>
          <a:prstGeom prst="rect">
            <a:avLst/>
          </a:prstGeom>
        </p:spPr>
        <p:txBody>
          <a:bodyPr vert="horz" lIns="91440" tIns="45720" rIns="91440" bIns="45720" rtlCol="0" anchor="ctr"/>
          <a:lstStyle>
            <a:lvl1pPr algn="ctr">
              <a:defRPr sz="700">
                <a:solidFill>
                  <a:schemeClr val="tx1">
                    <a:tint val="75000"/>
                  </a:schemeClr>
                </a:solidFill>
                <a:latin typeface="Arial" panose="020B0604020202020204" pitchFamily="34" charset="0"/>
                <a:cs typeface="Arial" panose="020B0604020202020204" pitchFamily="34" charset="0"/>
              </a:defRPr>
            </a:lvl1pPr>
          </a:lstStyle>
          <a:p>
            <a:r>
              <a:rPr lang="en-US" dirty="0" smtClean="0"/>
              <a:t>Copyright © 2018, 2013, 2008 Pearson Education, Inc. All Rights Reserved</a:t>
            </a:r>
            <a:endParaRPr lang="en-US" dirty="0"/>
          </a:p>
        </p:txBody>
      </p:sp>
      <p:pic>
        <p:nvPicPr>
          <p:cNvPr id="4" name="Picture 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46241" y="6307772"/>
            <a:ext cx="695004" cy="493819"/>
          </a:xfrm>
          <a:prstGeom prst="rect">
            <a:avLst/>
          </a:prstGeom>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Lst>
  <p:timing>
    <p:tnLst>
      <p:par>
        <p:cTn id="1" dur="indefinite" restart="never" nodeType="tmRoot"/>
      </p:par>
    </p:tnLst>
  </p:timing>
  <p:hf sldNum="0" hdr="0" dt="0"/>
  <p:txStyles>
    <p:titleStyle>
      <a:lvl1pPr algn="l" rtl="0" eaLnBrk="0" fontAlgn="base" hangingPunct="0">
        <a:spcBef>
          <a:spcPct val="0"/>
        </a:spcBef>
        <a:spcAft>
          <a:spcPct val="0"/>
        </a:spcAft>
        <a:defRPr sz="4200" kern="1200">
          <a:solidFill>
            <a:schemeClr val="tx1"/>
          </a:solidFill>
          <a:latin typeface="+mj-lt"/>
          <a:ea typeface="+mj-ea"/>
          <a:cs typeface="+mj-cs"/>
        </a:defRPr>
      </a:lvl1pPr>
      <a:lvl2pPr algn="l" rtl="0" eaLnBrk="0" fontAlgn="base" hangingPunct="0">
        <a:spcBef>
          <a:spcPct val="0"/>
        </a:spcBef>
        <a:spcAft>
          <a:spcPct val="0"/>
        </a:spcAft>
        <a:defRPr sz="4200">
          <a:solidFill>
            <a:schemeClr val="tx1"/>
          </a:solidFill>
          <a:latin typeface="Calibri" charset="0"/>
        </a:defRPr>
      </a:lvl2pPr>
      <a:lvl3pPr algn="l" rtl="0" eaLnBrk="0" fontAlgn="base" hangingPunct="0">
        <a:spcBef>
          <a:spcPct val="0"/>
        </a:spcBef>
        <a:spcAft>
          <a:spcPct val="0"/>
        </a:spcAft>
        <a:defRPr sz="4200">
          <a:solidFill>
            <a:schemeClr val="tx1"/>
          </a:solidFill>
          <a:latin typeface="Calibri" charset="0"/>
        </a:defRPr>
      </a:lvl3pPr>
      <a:lvl4pPr algn="l" rtl="0" eaLnBrk="0" fontAlgn="base" hangingPunct="0">
        <a:spcBef>
          <a:spcPct val="0"/>
        </a:spcBef>
        <a:spcAft>
          <a:spcPct val="0"/>
        </a:spcAft>
        <a:defRPr sz="4200">
          <a:solidFill>
            <a:schemeClr val="tx1"/>
          </a:solidFill>
          <a:latin typeface="Calibri" charset="0"/>
        </a:defRPr>
      </a:lvl4pPr>
      <a:lvl5pPr algn="l" rtl="0" eaLnBrk="0" fontAlgn="base" hangingPunct="0">
        <a:spcBef>
          <a:spcPct val="0"/>
        </a:spcBef>
        <a:spcAft>
          <a:spcPct val="0"/>
        </a:spcAft>
        <a:defRPr sz="4200">
          <a:solidFill>
            <a:schemeClr val="tx1"/>
          </a:solidFill>
          <a:latin typeface="Calibri" charset="0"/>
        </a:defRPr>
      </a:lvl5pPr>
      <a:lvl6pPr marL="457200" algn="l" rtl="0" fontAlgn="base">
        <a:spcBef>
          <a:spcPct val="0"/>
        </a:spcBef>
        <a:spcAft>
          <a:spcPct val="0"/>
        </a:spcAft>
        <a:defRPr sz="4200">
          <a:solidFill>
            <a:schemeClr val="tx1"/>
          </a:solidFill>
          <a:latin typeface="Calibri" charset="0"/>
        </a:defRPr>
      </a:lvl6pPr>
      <a:lvl7pPr marL="914400" algn="l" rtl="0" fontAlgn="base">
        <a:spcBef>
          <a:spcPct val="0"/>
        </a:spcBef>
        <a:spcAft>
          <a:spcPct val="0"/>
        </a:spcAft>
        <a:defRPr sz="4200">
          <a:solidFill>
            <a:schemeClr val="tx1"/>
          </a:solidFill>
          <a:latin typeface="Calibri" charset="0"/>
        </a:defRPr>
      </a:lvl7pPr>
      <a:lvl8pPr marL="1371600" algn="l" rtl="0" fontAlgn="base">
        <a:spcBef>
          <a:spcPct val="0"/>
        </a:spcBef>
        <a:spcAft>
          <a:spcPct val="0"/>
        </a:spcAft>
        <a:defRPr sz="4200">
          <a:solidFill>
            <a:schemeClr val="tx1"/>
          </a:solidFill>
          <a:latin typeface="Calibri" charset="0"/>
        </a:defRPr>
      </a:lvl8pPr>
      <a:lvl9pPr marL="1828800" algn="l" rtl="0" fontAlgn="base">
        <a:spcBef>
          <a:spcPct val="0"/>
        </a:spcBef>
        <a:spcAft>
          <a:spcPct val="0"/>
        </a:spcAft>
        <a:defRPr sz="4200">
          <a:solidFill>
            <a:schemeClr val="tx1"/>
          </a:solidFill>
          <a:latin typeface="Calibri" charset="0"/>
        </a:defRPr>
      </a:lvl9pPr>
    </p:titleStyle>
    <p:bodyStyle>
      <a:lvl1pPr marL="342900" indent="-342900" algn="l" rtl="0" eaLnBrk="0" fontAlgn="base" hangingPunct="0">
        <a:spcBef>
          <a:spcPct val="20000"/>
        </a:spcBef>
        <a:spcAft>
          <a:spcPct val="0"/>
        </a:spcAft>
        <a:buFont typeface="Wingdings" charset="2"/>
        <a:buChar char="§"/>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75000"/>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4294967295"/>
          </p:nvPr>
        </p:nvSpPr>
        <p:spPr>
          <a:xfrm>
            <a:off x="990600" y="4267200"/>
            <a:ext cx="4419600" cy="1752600"/>
          </a:xfrm>
        </p:spPr>
        <p:txBody>
          <a:bodyPr/>
          <a:lstStyle/>
          <a:p>
            <a:endParaRPr lang="en-US"/>
          </a:p>
        </p:txBody>
      </p:sp>
      <p:sp>
        <p:nvSpPr>
          <p:cNvPr id="6" name="Rectangle 5"/>
          <p:cNvSpPr/>
          <p:nvPr/>
        </p:nvSpPr>
        <p:spPr>
          <a:xfrm>
            <a:off x="0" y="0"/>
            <a:ext cx="9220200" cy="6858000"/>
          </a:xfrm>
          <a:prstGeom prst="rect">
            <a:avLst/>
          </a:prstGeom>
          <a:solidFill>
            <a:srgbClr val="0B0C0B"/>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3"/>
          <a:srcRect t="-6" b="2694"/>
          <a:stretch/>
        </p:blipFill>
        <p:spPr>
          <a:xfrm>
            <a:off x="25400" y="0"/>
            <a:ext cx="5390394" cy="6858000"/>
          </a:xfrm>
          <a:prstGeom prst="rect">
            <a:avLst/>
          </a:prstGeom>
        </p:spPr>
      </p:pic>
      <p:sp>
        <p:nvSpPr>
          <p:cNvPr id="8" name="Rectangle 5"/>
          <p:cNvSpPr txBox="1">
            <a:spLocks noChangeArrowheads="1"/>
          </p:cNvSpPr>
          <p:nvPr/>
        </p:nvSpPr>
        <p:spPr>
          <a:xfrm>
            <a:off x="3581400" y="2514600"/>
            <a:ext cx="5334000" cy="2057400"/>
          </a:xfrm>
          <a:prstGeom prst="rect">
            <a:avLst/>
          </a:prstGeom>
        </p:spPr>
        <p:txBody>
          <a:bodyPr rtlCol="0">
            <a:normAutofit/>
          </a:bodyPr>
          <a:lstStyle>
            <a:lvl1pPr marL="342900" indent="-342900" algn="l" rtl="0" eaLnBrk="0" fontAlgn="base" hangingPunct="0">
              <a:spcBef>
                <a:spcPct val="20000"/>
              </a:spcBef>
              <a:spcAft>
                <a:spcPct val="0"/>
              </a:spcAft>
              <a:buFont typeface="Wingdings" charset="2"/>
              <a:buChar char="§"/>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75000"/>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Wingdings" pitchFamily="2" charset="2"/>
              <a:buNone/>
              <a:defRPr/>
            </a:pPr>
            <a:r>
              <a:rPr lang="en-US" sz="4000" dirty="0" smtClean="0">
                <a:solidFill>
                  <a:schemeClr val="bg1">
                    <a:lumMod val="95000"/>
                  </a:schemeClr>
                </a:solidFill>
              </a:rPr>
              <a:t>Chapter 9:</a:t>
            </a:r>
            <a:br>
              <a:rPr lang="en-US" sz="4000" dirty="0" smtClean="0">
                <a:solidFill>
                  <a:schemeClr val="bg1">
                    <a:lumMod val="95000"/>
                  </a:schemeClr>
                </a:solidFill>
              </a:rPr>
            </a:br>
            <a:r>
              <a:rPr lang="en-US" sz="4000" dirty="0" smtClean="0">
                <a:solidFill>
                  <a:schemeClr val="bg1">
                    <a:lumMod val="95000"/>
                  </a:schemeClr>
                </a:solidFill>
              </a:rPr>
              <a:t>Professional Ethics and Responsibilities</a:t>
            </a:r>
            <a:endParaRPr lang="en-US" sz="4000" dirty="0">
              <a:solidFill>
                <a:schemeClr val="bg1">
                  <a:lumMod val="95000"/>
                </a:schemeClr>
              </a:solidFill>
            </a:endParaRPr>
          </a:p>
        </p:txBody>
      </p:sp>
      <p:sp>
        <p:nvSpPr>
          <p:cNvPr id="9" name="TextBox 5"/>
          <p:cNvSpPr txBox="1">
            <a:spLocks noChangeArrowheads="1"/>
          </p:cNvSpPr>
          <p:nvPr/>
        </p:nvSpPr>
        <p:spPr bwMode="auto">
          <a:xfrm>
            <a:off x="6057900" y="5851822"/>
            <a:ext cx="3200400" cy="764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pPr eaLnBrk="1" hangingPunct="1"/>
            <a:r>
              <a:rPr lang="en-US" altLang="x-none" sz="1400" dirty="0" smtClean="0">
                <a:solidFill>
                  <a:schemeClr val="bg1"/>
                </a:solidFill>
                <a:latin typeface="Calibri" charset="0"/>
              </a:rPr>
              <a:t>Based on slides prepared </a:t>
            </a:r>
            <a:r>
              <a:rPr lang="en-US" altLang="x-none" sz="1400" dirty="0">
                <a:solidFill>
                  <a:schemeClr val="bg1"/>
                </a:solidFill>
                <a:latin typeface="Calibri" charset="0"/>
              </a:rPr>
              <a:t>by Cyndi </a:t>
            </a:r>
            <a:r>
              <a:rPr lang="en-US" altLang="x-none" sz="1400" dirty="0" smtClean="0">
                <a:solidFill>
                  <a:schemeClr val="bg1"/>
                </a:solidFill>
                <a:latin typeface="Calibri" charset="0"/>
              </a:rPr>
              <a:t>Chie, Sarah Frye and </a:t>
            </a:r>
            <a:r>
              <a:rPr lang="en-US" altLang="x-none" sz="1400" dirty="0">
                <a:solidFill>
                  <a:schemeClr val="bg1"/>
                </a:solidFill>
                <a:latin typeface="Calibri" charset="0"/>
              </a:rPr>
              <a:t>Sharon Gray</a:t>
            </a:r>
            <a:r>
              <a:rPr lang="en-US" altLang="x-none" sz="1400" dirty="0" smtClean="0">
                <a:solidFill>
                  <a:schemeClr val="bg1"/>
                </a:solidFill>
                <a:latin typeface="Calibri" charset="0"/>
              </a:rPr>
              <a:t>. </a:t>
            </a:r>
          </a:p>
          <a:p>
            <a:pPr eaLnBrk="1" hangingPunct="1"/>
            <a:r>
              <a:rPr lang="en-US" altLang="x-none" sz="1400" dirty="0" smtClean="0">
                <a:solidFill>
                  <a:schemeClr val="bg1"/>
                </a:solidFill>
                <a:latin typeface="Calibri" charset="0"/>
              </a:rPr>
              <a:t>Fifth edition updated by Timothy Henry</a:t>
            </a:r>
            <a:endParaRPr lang="en-US" altLang="x-none" sz="1400" dirty="0">
              <a:solidFill>
                <a:schemeClr val="bg1"/>
              </a:solidFill>
              <a:latin typeface="Calibri" charset="0"/>
            </a:endParaRPr>
          </a:p>
        </p:txBody>
      </p:sp>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9" name="Rectangle 11"/>
          <p:cNvSpPr>
            <a:spLocks noGrp="1" noChangeArrowheads="1"/>
          </p:cNvSpPr>
          <p:nvPr>
            <p:ph idx="1"/>
          </p:nvPr>
        </p:nvSpPr>
        <p:spPr>
          <a:xfrm>
            <a:off x="1295400" y="1524000"/>
            <a:ext cx="7620000" cy="4876800"/>
          </a:xfrm>
        </p:spPr>
        <p:txBody>
          <a:bodyPr rtlCol="0">
            <a:normAutofit/>
          </a:bodyPr>
          <a:lstStyle/>
          <a:p>
            <a:pPr eaLnBrk="1" fontAlgn="auto" hangingPunct="1">
              <a:lnSpc>
                <a:spcPct val="80000"/>
              </a:lnSpc>
              <a:spcAft>
                <a:spcPts val="0"/>
              </a:spcAft>
              <a:buFontTx/>
              <a:buNone/>
              <a:defRPr/>
            </a:pPr>
            <a:r>
              <a:rPr lang="en-US" dirty="0" smtClean="0"/>
              <a:t>Special Aspects of Professional Ethics</a:t>
            </a:r>
          </a:p>
          <a:p>
            <a:pPr eaLnBrk="1" fontAlgn="auto" hangingPunct="1">
              <a:lnSpc>
                <a:spcPct val="80000"/>
              </a:lnSpc>
              <a:spcAft>
                <a:spcPts val="0"/>
              </a:spcAft>
              <a:defRPr/>
            </a:pPr>
            <a:r>
              <a:rPr lang="en-US" sz="2800" dirty="0" smtClean="0"/>
              <a:t>A professional is an expert in a field</a:t>
            </a:r>
          </a:p>
          <a:p>
            <a:pPr lvl="1" eaLnBrk="1" fontAlgn="auto" hangingPunct="1">
              <a:lnSpc>
                <a:spcPct val="80000"/>
              </a:lnSpc>
              <a:spcAft>
                <a:spcPts val="0"/>
              </a:spcAft>
              <a:defRPr/>
            </a:pPr>
            <a:r>
              <a:rPr lang="en-US" sz="2600" dirty="0" smtClean="0"/>
              <a:t>Customers rely on the knowledge, expertise, and honesty of the professional</a:t>
            </a:r>
          </a:p>
          <a:p>
            <a:pPr eaLnBrk="1" fontAlgn="auto" hangingPunct="1">
              <a:lnSpc>
                <a:spcPct val="80000"/>
              </a:lnSpc>
              <a:spcAft>
                <a:spcPts val="0"/>
              </a:spcAft>
              <a:defRPr/>
            </a:pPr>
            <a:r>
              <a:rPr lang="en-US" sz="2800" dirty="0" smtClean="0"/>
              <a:t>The work of many professionals profoundly affect large numbers of people, some indirectly</a:t>
            </a:r>
          </a:p>
          <a:p>
            <a:pPr eaLnBrk="1" fontAlgn="auto" hangingPunct="1">
              <a:lnSpc>
                <a:spcPct val="80000"/>
              </a:lnSpc>
              <a:spcAft>
                <a:spcPts val="0"/>
              </a:spcAft>
              <a:defRPr/>
            </a:pPr>
            <a:r>
              <a:rPr lang="en-US" sz="2800" dirty="0" smtClean="0"/>
              <a:t>Professionals must maintain up to date skills and knowledge</a:t>
            </a:r>
          </a:p>
        </p:txBody>
      </p:sp>
      <p:pic>
        <p:nvPicPr>
          <p:cNvPr id="43018" name="Rectangle 10"/>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2700"/>
            <a:ext cx="7523162" cy="1517650"/>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9" name="Rectangle 11"/>
          <p:cNvSpPr>
            <a:spLocks noGrp="1" noChangeArrowheads="1"/>
          </p:cNvSpPr>
          <p:nvPr>
            <p:ph idx="1"/>
          </p:nvPr>
        </p:nvSpPr>
        <p:spPr>
          <a:xfrm>
            <a:off x="1219200" y="1524000"/>
            <a:ext cx="7620000" cy="4876800"/>
          </a:xfrm>
        </p:spPr>
        <p:txBody>
          <a:bodyPr rtlCol="0">
            <a:normAutofit/>
          </a:bodyPr>
          <a:lstStyle/>
          <a:p>
            <a:pPr eaLnBrk="1" fontAlgn="auto" hangingPunct="1">
              <a:lnSpc>
                <a:spcPct val="80000"/>
              </a:lnSpc>
              <a:spcAft>
                <a:spcPts val="0"/>
              </a:spcAft>
              <a:buFontTx/>
              <a:buNone/>
              <a:defRPr/>
            </a:pPr>
            <a:r>
              <a:rPr lang="en-US" sz="3200" dirty="0" smtClean="0"/>
              <a:t>Professional Codes of Ethics</a:t>
            </a:r>
          </a:p>
          <a:p>
            <a:pPr eaLnBrk="1" fontAlgn="auto" hangingPunct="1">
              <a:lnSpc>
                <a:spcPct val="80000"/>
              </a:lnSpc>
              <a:spcAft>
                <a:spcPts val="0"/>
              </a:spcAft>
              <a:defRPr/>
            </a:pPr>
            <a:r>
              <a:rPr lang="en-US" sz="2800" dirty="0" smtClean="0"/>
              <a:t>Provide a general statement of ethical values</a:t>
            </a:r>
          </a:p>
          <a:p>
            <a:pPr eaLnBrk="1" fontAlgn="auto" hangingPunct="1">
              <a:lnSpc>
                <a:spcPct val="80000"/>
              </a:lnSpc>
              <a:spcAft>
                <a:spcPts val="0"/>
              </a:spcAft>
              <a:defRPr/>
            </a:pPr>
            <a:r>
              <a:rPr lang="en-US" sz="2800" dirty="0" smtClean="0"/>
              <a:t>Remind people in the profession that ethical behavior is an essential part of their job</a:t>
            </a:r>
          </a:p>
          <a:p>
            <a:pPr eaLnBrk="1" fontAlgn="auto" hangingPunct="1">
              <a:lnSpc>
                <a:spcPct val="80000"/>
              </a:lnSpc>
              <a:spcAft>
                <a:spcPts val="0"/>
              </a:spcAft>
              <a:defRPr/>
            </a:pPr>
            <a:r>
              <a:rPr lang="en-US" sz="2800" dirty="0" smtClean="0"/>
              <a:t>Provide guidance for new or young members</a:t>
            </a:r>
          </a:p>
          <a:p>
            <a:pPr eaLnBrk="1" fontAlgn="auto" hangingPunct="1">
              <a:lnSpc>
                <a:spcPct val="80000"/>
              </a:lnSpc>
              <a:spcAft>
                <a:spcPts val="0"/>
              </a:spcAft>
              <a:defRPr/>
            </a:pPr>
            <a:endParaRPr lang="en-US" sz="2800" dirty="0" smtClean="0"/>
          </a:p>
        </p:txBody>
      </p:sp>
      <p:pic>
        <p:nvPicPr>
          <p:cNvPr id="43018" name="Rectangle 10"/>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2700"/>
            <a:ext cx="7523162" cy="1517650"/>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9" name="Rectangle 11"/>
          <p:cNvSpPr>
            <a:spLocks noGrp="1" noChangeArrowheads="1"/>
          </p:cNvSpPr>
          <p:nvPr>
            <p:ph idx="1"/>
          </p:nvPr>
        </p:nvSpPr>
        <p:spPr>
          <a:xfrm>
            <a:off x="1219200" y="1524000"/>
            <a:ext cx="7620000" cy="4876800"/>
          </a:xfrm>
        </p:spPr>
        <p:txBody>
          <a:bodyPr rtlCol="0">
            <a:normAutofit/>
          </a:bodyPr>
          <a:lstStyle/>
          <a:p>
            <a:pPr eaLnBrk="1" fontAlgn="auto" hangingPunct="1">
              <a:lnSpc>
                <a:spcPct val="80000"/>
              </a:lnSpc>
              <a:spcAft>
                <a:spcPts val="0"/>
              </a:spcAft>
              <a:buFontTx/>
              <a:buNone/>
              <a:defRPr/>
            </a:pPr>
            <a:r>
              <a:rPr lang="en-US" sz="2800" dirty="0"/>
              <a:t>Guidelines and Professional </a:t>
            </a:r>
            <a:r>
              <a:rPr lang="en-US" sz="2800" dirty="0" smtClean="0"/>
              <a:t>Responsibilities</a:t>
            </a:r>
            <a:endParaRPr lang="en-US" sz="2800" dirty="0"/>
          </a:p>
          <a:p>
            <a:pPr eaLnBrk="1" fontAlgn="auto" hangingPunct="1">
              <a:lnSpc>
                <a:spcPct val="80000"/>
              </a:lnSpc>
              <a:spcAft>
                <a:spcPts val="0"/>
              </a:spcAft>
              <a:defRPr/>
            </a:pPr>
            <a:r>
              <a:rPr lang="en-US" sz="2800" dirty="0"/>
              <a:t>Understand what success means</a:t>
            </a:r>
          </a:p>
          <a:p>
            <a:pPr eaLnBrk="1" fontAlgn="auto" hangingPunct="1">
              <a:lnSpc>
                <a:spcPct val="80000"/>
              </a:lnSpc>
              <a:spcAft>
                <a:spcPts val="0"/>
              </a:spcAft>
              <a:defRPr/>
            </a:pPr>
            <a:r>
              <a:rPr lang="en-US" sz="2800" dirty="0"/>
              <a:t>Include users (such as medical staff, technicians, pilots, office workers) in the design and testing stages to provide safe and useful systems</a:t>
            </a:r>
          </a:p>
          <a:p>
            <a:pPr eaLnBrk="1" fontAlgn="auto" hangingPunct="1">
              <a:lnSpc>
                <a:spcPct val="80000"/>
              </a:lnSpc>
              <a:spcAft>
                <a:spcPts val="0"/>
              </a:spcAft>
              <a:defRPr/>
            </a:pPr>
            <a:r>
              <a:rPr lang="en-US" sz="2800" dirty="0"/>
              <a:t>Do a thorough, careful job when planning and scheduling a project and when writing bids or contracts</a:t>
            </a:r>
          </a:p>
          <a:p>
            <a:pPr eaLnBrk="1" fontAlgn="auto" hangingPunct="1">
              <a:lnSpc>
                <a:spcPct val="80000"/>
              </a:lnSpc>
              <a:spcAft>
                <a:spcPts val="0"/>
              </a:spcAft>
              <a:defRPr/>
            </a:pPr>
            <a:r>
              <a:rPr lang="en-US" sz="2800" dirty="0" smtClean="0"/>
              <a:t>Design </a:t>
            </a:r>
            <a:r>
              <a:rPr lang="en-US" sz="2800" dirty="0"/>
              <a:t>for real users</a:t>
            </a:r>
          </a:p>
        </p:txBody>
      </p:sp>
      <p:pic>
        <p:nvPicPr>
          <p:cNvPr id="43018" name="Rectangle 10"/>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50913" y="-12700"/>
            <a:ext cx="7523162" cy="1517650"/>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idx="1"/>
          </p:nvPr>
        </p:nvSpPr>
        <p:spPr>
          <a:xfrm>
            <a:off x="1219200" y="1524000"/>
            <a:ext cx="7696200" cy="4876800"/>
          </a:xfrm>
        </p:spPr>
        <p:txBody>
          <a:bodyPr rtlCol="0">
            <a:normAutofit/>
          </a:bodyPr>
          <a:lstStyle/>
          <a:p>
            <a:pPr eaLnBrk="1" fontAlgn="auto" hangingPunct="1">
              <a:lnSpc>
                <a:spcPct val="90000"/>
              </a:lnSpc>
              <a:spcAft>
                <a:spcPts val="0"/>
              </a:spcAft>
              <a:buFontTx/>
              <a:buNone/>
              <a:defRPr/>
            </a:pPr>
            <a:r>
              <a:rPr lang="en-US" sz="2800" dirty="0"/>
              <a:t>Guidelines and Professional Responsibilities (cont</a:t>
            </a:r>
            <a:r>
              <a:rPr lang="en-US" sz="2800" dirty="0" smtClean="0"/>
              <a:t>.)</a:t>
            </a:r>
            <a:endParaRPr lang="en-US" sz="2800" dirty="0"/>
          </a:p>
          <a:p>
            <a:pPr eaLnBrk="1" fontAlgn="auto" hangingPunct="1">
              <a:lnSpc>
                <a:spcPct val="90000"/>
              </a:lnSpc>
              <a:spcAft>
                <a:spcPts val="0"/>
              </a:spcAft>
              <a:defRPr/>
            </a:pPr>
            <a:r>
              <a:rPr lang="en-US" sz="2800" dirty="0"/>
              <a:t>Don’t assume existing software is safe or correct; review and test it</a:t>
            </a:r>
          </a:p>
          <a:p>
            <a:pPr eaLnBrk="1" fontAlgn="auto" hangingPunct="1">
              <a:lnSpc>
                <a:spcPct val="90000"/>
              </a:lnSpc>
              <a:spcAft>
                <a:spcPts val="0"/>
              </a:spcAft>
              <a:defRPr/>
            </a:pPr>
            <a:r>
              <a:rPr lang="en-US" sz="2800" dirty="0"/>
              <a:t>Be open and honest about capabilities, safety, and limitations of software</a:t>
            </a:r>
          </a:p>
          <a:p>
            <a:pPr eaLnBrk="1" fontAlgn="auto" hangingPunct="1">
              <a:lnSpc>
                <a:spcPct val="90000"/>
              </a:lnSpc>
              <a:spcAft>
                <a:spcPts val="0"/>
              </a:spcAft>
              <a:defRPr/>
            </a:pPr>
            <a:r>
              <a:rPr lang="en-US" sz="2800" dirty="0"/>
              <a:t>Require a convincing case for safety</a:t>
            </a:r>
          </a:p>
          <a:p>
            <a:pPr eaLnBrk="1" fontAlgn="auto" hangingPunct="1">
              <a:lnSpc>
                <a:spcPct val="90000"/>
              </a:lnSpc>
              <a:spcAft>
                <a:spcPts val="0"/>
              </a:spcAft>
              <a:defRPr/>
            </a:pPr>
            <a:r>
              <a:rPr lang="en-US" sz="2800" dirty="0"/>
              <a:t>Pay attention to defaults</a:t>
            </a:r>
          </a:p>
          <a:p>
            <a:pPr eaLnBrk="1" fontAlgn="auto" hangingPunct="1">
              <a:lnSpc>
                <a:spcPct val="90000"/>
              </a:lnSpc>
              <a:spcAft>
                <a:spcPts val="0"/>
              </a:spcAft>
              <a:defRPr/>
            </a:pPr>
            <a:r>
              <a:rPr lang="en-US" sz="2800" dirty="0"/>
              <a:t>Develop communication skills</a:t>
            </a:r>
          </a:p>
        </p:txBody>
      </p:sp>
      <p:pic>
        <p:nvPicPr>
          <p:cNvPr id="6" name="Rectangle 10"/>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50913" y="-12700"/>
            <a:ext cx="7523162" cy="1517650"/>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5"/>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dirty="0" smtClean="0"/>
              <a:t>Introduction and Methodology</a:t>
            </a:r>
            <a:endParaRPr lang="en-US" dirty="0"/>
          </a:p>
          <a:p>
            <a:pPr eaLnBrk="1" fontAlgn="auto" hangingPunct="1">
              <a:lnSpc>
                <a:spcPct val="90000"/>
              </a:lnSpc>
              <a:spcAft>
                <a:spcPts val="0"/>
              </a:spcAft>
              <a:defRPr/>
            </a:pPr>
            <a:r>
              <a:rPr lang="en-US" sz="2800" dirty="0"/>
              <a:t>Brainstorming </a:t>
            </a:r>
            <a:r>
              <a:rPr lang="en-US" sz="2800" dirty="0" smtClean="0"/>
              <a:t>phase</a:t>
            </a:r>
            <a:endParaRPr lang="en-US" sz="2800" dirty="0"/>
          </a:p>
          <a:p>
            <a:pPr lvl="1" eaLnBrk="1" fontAlgn="auto" hangingPunct="1">
              <a:lnSpc>
                <a:spcPct val="90000"/>
              </a:lnSpc>
              <a:spcAft>
                <a:spcPts val="0"/>
              </a:spcAft>
              <a:defRPr/>
            </a:pPr>
            <a:r>
              <a:rPr lang="en-US" sz="2400" dirty="0"/>
              <a:t>List all the people and organizations affected (the stakeholders)</a:t>
            </a:r>
          </a:p>
          <a:p>
            <a:pPr lvl="1" eaLnBrk="1" fontAlgn="auto" hangingPunct="1">
              <a:lnSpc>
                <a:spcPct val="90000"/>
              </a:lnSpc>
              <a:spcAft>
                <a:spcPts val="0"/>
              </a:spcAft>
              <a:defRPr/>
            </a:pPr>
            <a:r>
              <a:rPr lang="en-US" sz="2400" dirty="0"/>
              <a:t>List risks, issues, problems, and consequences</a:t>
            </a:r>
          </a:p>
          <a:p>
            <a:pPr lvl="1" eaLnBrk="1" fontAlgn="auto" hangingPunct="1">
              <a:lnSpc>
                <a:spcPct val="90000"/>
              </a:lnSpc>
              <a:spcAft>
                <a:spcPts val="0"/>
              </a:spcAft>
              <a:defRPr/>
            </a:pPr>
            <a:r>
              <a:rPr lang="en-US" sz="2400" dirty="0"/>
              <a:t>List benefits. Identify who gets each benefit</a:t>
            </a:r>
          </a:p>
          <a:p>
            <a:pPr lvl="1" eaLnBrk="1" fontAlgn="auto" hangingPunct="1">
              <a:lnSpc>
                <a:spcPct val="90000"/>
              </a:lnSpc>
              <a:spcAft>
                <a:spcPts val="0"/>
              </a:spcAft>
              <a:defRPr/>
            </a:pPr>
            <a:r>
              <a:rPr lang="en-US" sz="2400" dirty="0"/>
              <a:t>In cases where there is no simple yes or no decision, but rather one has to choose some action, list possible actions</a:t>
            </a:r>
          </a:p>
        </p:txBody>
      </p:sp>
      <p:pic>
        <p:nvPicPr>
          <p:cNvPr id="44036"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p:txBody>
          <a:bodyPr rtlCol="0">
            <a:normAutofit/>
          </a:bodyPr>
          <a:lstStyle/>
          <a:p>
            <a:pPr eaLnBrk="1" fontAlgn="auto" hangingPunct="1">
              <a:lnSpc>
                <a:spcPct val="80000"/>
              </a:lnSpc>
              <a:spcAft>
                <a:spcPts val="0"/>
              </a:spcAft>
              <a:buFontTx/>
              <a:buNone/>
              <a:defRPr/>
            </a:pPr>
            <a:r>
              <a:rPr lang="en-US" dirty="0" smtClean="0"/>
              <a:t>Introduction and Methodology</a:t>
            </a:r>
            <a:endParaRPr lang="en-US" dirty="0"/>
          </a:p>
          <a:p>
            <a:pPr eaLnBrk="1" fontAlgn="auto" hangingPunct="1">
              <a:lnSpc>
                <a:spcPct val="80000"/>
              </a:lnSpc>
              <a:spcAft>
                <a:spcPts val="0"/>
              </a:spcAft>
              <a:defRPr/>
            </a:pPr>
            <a:r>
              <a:rPr lang="en-US" sz="2800" dirty="0"/>
              <a:t>Analysis phase</a:t>
            </a:r>
          </a:p>
          <a:p>
            <a:pPr lvl="1" eaLnBrk="1" fontAlgn="auto" hangingPunct="1">
              <a:lnSpc>
                <a:spcPct val="80000"/>
              </a:lnSpc>
              <a:spcAft>
                <a:spcPts val="0"/>
              </a:spcAft>
              <a:defRPr/>
            </a:pPr>
            <a:r>
              <a:rPr lang="en-US" sz="2400" dirty="0"/>
              <a:t>Identify responsibilities of the decision maker</a:t>
            </a:r>
          </a:p>
          <a:p>
            <a:pPr lvl="1" eaLnBrk="1" fontAlgn="auto" hangingPunct="1">
              <a:lnSpc>
                <a:spcPct val="80000"/>
              </a:lnSpc>
              <a:spcAft>
                <a:spcPts val="0"/>
              </a:spcAft>
              <a:defRPr/>
            </a:pPr>
            <a:r>
              <a:rPr lang="en-US" sz="2400" dirty="0"/>
              <a:t>Identify rights of stakeholders</a:t>
            </a:r>
          </a:p>
          <a:p>
            <a:pPr lvl="1" eaLnBrk="1" fontAlgn="auto" hangingPunct="1">
              <a:lnSpc>
                <a:spcPct val="80000"/>
              </a:lnSpc>
              <a:spcAft>
                <a:spcPts val="0"/>
              </a:spcAft>
              <a:defRPr/>
            </a:pPr>
            <a:r>
              <a:rPr lang="en-US" sz="2400" dirty="0"/>
              <a:t>Consider the impact of the options on the stakeholders (consequences, risks, benefits, harms, costs)</a:t>
            </a:r>
          </a:p>
          <a:p>
            <a:pPr lvl="1" eaLnBrk="1" fontAlgn="auto" hangingPunct="1">
              <a:lnSpc>
                <a:spcPct val="80000"/>
              </a:lnSpc>
              <a:spcAft>
                <a:spcPts val="0"/>
              </a:spcAft>
              <a:defRPr/>
            </a:pPr>
            <a:r>
              <a:rPr lang="en-US" sz="2400" dirty="0"/>
              <a:t>Categorize each potential action as ethically obligatory, prohibited, or acceptable</a:t>
            </a:r>
          </a:p>
          <a:p>
            <a:pPr lvl="1" eaLnBrk="1" fontAlgn="auto" hangingPunct="1">
              <a:lnSpc>
                <a:spcPct val="80000"/>
              </a:lnSpc>
              <a:spcAft>
                <a:spcPts val="0"/>
              </a:spcAft>
              <a:defRPr/>
            </a:pPr>
            <a:r>
              <a:rPr lang="en-US" sz="2400" dirty="0"/>
              <a:t>When there are multiple options, select one, considering the ethical merits of each, courtesy to others, practicality, self-interest, personal preferences, etc.</a:t>
            </a:r>
          </a:p>
        </p:txBody>
      </p:sp>
      <p:pic>
        <p:nvPicPr>
          <p:cNvPr id="91138" name="Rectang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p:txBody>
          <a:bodyPr rtlCol="0">
            <a:normAutofit fontScale="92500" lnSpcReduction="10000"/>
          </a:bodyPr>
          <a:lstStyle/>
          <a:p>
            <a:pPr eaLnBrk="1" fontAlgn="auto" hangingPunct="1">
              <a:spcAft>
                <a:spcPts val="0"/>
              </a:spcAft>
              <a:buFontTx/>
              <a:buNone/>
              <a:defRPr/>
            </a:pPr>
            <a:r>
              <a:rPr lang="en-US" dirty="0"/>
              <a:t>Scenario </a:t>
            </a:r>
            <a:r>
              <a:rPr lang="en-US" dirty="0" smtClean="0"/>
              <a:t>1: Protecting Personal Data</a:t>
            </a:r>
            <a:endParaRPr lang="en-US" dirty="0"/>
          </a:p>
          <a:p>
            <a:pPr eaLnBrk="1" fontAlgn="auto" hangingPunct="1">
              <a:spcAft>
                <a:spcPts val="0"/>
              </a:spcAft>
              <a:defRPr/>
            </a:pPr>
            <a:r>
              <a:rPr lang="en-US" sz="2600" dirty="0" smtClean="0"/>
              <a:t>Your customer is a community clinic that works with families with problems of family violence. It has three sites in the same city, including a shelter for battered women and children. The director wants a computerized record and appointment system, networked for the three sites. She wants a few laptop computers on which staffers can carry records when they visit clients at home and stay in touch with clients by email. She asked about an app for staffers’ smartphones by which they could access records at social service agencies. At the shelter, staffers use only first names for clients, but the records contain last names and forwarding addresses of women who have recently left. </a:t>
            </a:r>
            <a:endParaRPr lang="en-US" sz="2600" dirty="0"/>
          </a:p>
        </p:txBody>
      </p:sp>
      <p:pic>
        <p:nvPicPr>
          <p:cNvPr id="50178"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p:txBody>
          <a:bodyPr rtlCol="0">
            <a:normAutofit/>
          </a:bodyPr>
          <a:lstStyle/>
          <a:p>
            <a:pPr eaLnBrk="1" fontAlgn="auto" hangingPunct="1">
              <a:spcAft>
                <a:spcPts val="0"/>
              </a:spcAft>
              <a:buFontTx/>
              <a:buNone/>
              <a:defRPr/>
            </a:pPr>
            <a:r>
              <a:rPr lang="en-US" sz="2800" dirty="0"/>
              <a:t>Scenario </a:t>
            </a:r>
            <a:r>
              <a:rPr lang="en-US" sz="2800" dirty="0" smtClean="0"/>
              <a:t>2: Email System With Targeted Ads</a:t>
            </a:r>
            <a:endParaRPr lang="en-US" sz="2800" dirty="0"/>
          </a:p>
          <a:p>
            <a:pPr eaLnBrk="1" fontAlgn="auto" hangingPunct="1">
              <a:spcAft>
                <a:spcPts val="0"/>
              </a:spcAft>
              <a:defRPr/>
            </a:pPr>
            <a:r>
              <a:rPr lang="en-US" sz="2400" dirty="0"/>
              <a:t>Your company is developing a free </a:t>
            </a:r>
            <a:r>
              <a:rPr lang="en-US" sz="2400" dirty="0" smtClean="0"/>
              <a:t>email </a:t>
            </a:r>
            <a:r>
              <a:rPr lang="en-US" sz="2400" dirty="0"/>
              <a:t>service that will include targeted advertising based on the content of the </a:t>
            </a:r>
            <a:r>
              <a:rPr lang="en-US" sz="2400" dirty="0" smtClean="0"/>
              <a:t>email </a:t>
            </a:r>
            <a:r>
              <a:rPr lang="en-US" sz="2400" dirty="0"/>
              <a:t>messages (similar to Google’s Gmail). You are part of the team designing the system. What are your ethical responsibilities?</a:t>
            </a:r>
          </a:p>
        </p:txBody>
      </p:sp>
      <p:pic>
        <p:nvPicPr>
          <p:cNvPr id="50178"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p:txBody>
          <a:bodyPr rtlCol="0">
            <a:normAutofit/>
          </a:bodyPr>
          <a:lstStyle/>
          <a:p>
            <a:pPr eaLnBrk="1" fontAlgn="auto" hangingPunct="1">
              <a:spcAft>
                <a:spcPts val="0"/>
              </a:spcAft>
              <a:buFontTx/>
              <a:buNone/>
              <a:defRPr/>
            </a:pPr>
            <a:r>
              <a:rPr lang="en-US" sz="2800" dirty="0"/>
              <a:t>Scenario </a:t>
            </a:r>
            <a:r>
              <a:rPr lang="en-US" sz="2800" dirty="0" smtClean="0"/>
              <a:t>3: Webcams in School Laptops</a:t>
            </a:r>
          </a:p>
          <a:p>
            <a:pPr eaLnBrk="1" fontAlgn="auto" hangingPunct="1">
              <a:spcAft>
                <a:spcPts val="0"/>
              </a:spcAft>
              <a:defRPr/>
            </a:pPr>
            <a:r>
              <a:rPr lang="en-US" sz="2400" dirty="0" smtClean="0"/>
              <a:t>As part of your responsibilities, you oversee the installation of software packages for large orders. A recent order of laptops for a local school district requires webcam software to be loaded. You know that this software allows for remote activation of the webcam.</a:t>
            </a:r>
            <a:endParaRPr lang="en-US" sz="2400" dirty="0"/>
          </a:p>
        </p:txBody>
      </p:sp>
      <p:pic>
        <p:nvPicPr>
          <p:cNvPr id="50178"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p:txBody>
          <a:bodyPr rtlCol="0">
            <a:normAutofit/>
          </a:bodyPr>
          <a:lstStyle/>
          <a:p>
            <a:pPr eaLnBrk="1" fontAlgn="auto" hangingPunct="1">
              <a:spcAft>
                <a:spcPts val="0"/>
              </a:spcAft>
              <a:buFontTx/>
              <a:buNone/>
              <a:defRPr/>
            </a:pPr>
            <a:r>
              <a:rPr lang="en-US" sz="2800" dirty="0"/>
              <a:t>Scenario 4</a:t>
            </a:r>
            <a:r>
              <a:rPr lang="en-US" sz="2800" dirty="0" smtClean="0"/>
              <a:t>: Publishing Security Vulnerabilities</a:t>
            </a:r>
          </a:p>
          <a:p>
            <a:pPr eaLnBrk="1" fontAlgn="auto" hangingPunct="1">
              <a:spcAft>
                <a:spcPts val="0"/>
              </a:spcAft>
              <a:defRPr/>
            </a:pPr>
            <a:r>
              <a:rPr lang="en-US" sz="2400" dirty="0" smtClean="0"/>
              <a:t>Three MIT students planned to present a paper at a security conference describing security vulnerabilities in </a:t>
            </a:r>
            <a:r>
              <a:rPr lang="en-US" sz="2400" dirty="0"/>
              <a:t>B</a:t>
            </a:r>
            <a:r>
              <a:rPr lang="en-US" sz="2400" dirty="0" smtClean="0"/>
              <a:t>oston’s transit fare system. At the request of the transit authority, a judge ordered the students to cancel the presentation and not to distribute their research. The students are debating whether they should circulate their paper on the Web. Imagine that you are one of the students.</a:t>
            </a:r>
            <a:endParaRPr lang="en-US" sz="2400" dirty="0"/>
          </a:p>
        </p:txBody>
      </p:sp>
      <p:pic>
        <p:nvPicPr>
          <p:cNvPr id="50178"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rtlCol="0">
            <a:normAutofit/>
          </a:bodyPr>
          <a:lstStyle/>
          <a:p>
            <a:pPr eaLnBrk="1" fontAlgn="auto" hangingPunct="1">
              <a:spcAft>
                <a:spcPts val="0"/>
              </a:spcAft>
              <a:defRPr/>
            </a:pPr>
            <a:r>
              <a:rPr lang="en-US" dirty="0"/>
              <a:t>What is Professional Ethics?</a:t>
            </a:r>
          </a:p>
          <a:p>
            <a:pPr eaLnBrk="1" fontAlgn="auto" hangingPunct="1">
              <a:spcAft>
                <a:spcPts val="0"/>
              </a:spcAft>
              <a:defRPr/>
            </a:pPr>
            <a:r>
              <a:rPr lang="en-US" dirty="0"/>
              <a:t>Ethical Guidelines for Computer Professionals</a:t>
            </a:r>
          </a:p>
          <a:p>
            <a:pPr eaLnBrk="1" fontAlgn="auto" hangingPunct="1">
              <a:spcAft>
                <a:spcPts val="0"/>
              </a:spcAft>
              <a:defRPr/>
            </a:pPr>
            <a:r>
              <a:rPr lang="en-US" dirty="0"/>
              <a:t>Scenarios</a:t>
            </a:r>
          </a:p>
        </p:txBody>
      </p:sp>
      <p:pic>
        <p:nvPicPr>
          <p:cNvPr id="40962" name="Rectang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sz="2800" dirty="0"/>
              <a:t>Scenario </a:t>
            </a:r>
            <a:r>
              <a:rPr lang="en-US" sz="2800" dirty="0" smtClean="0"/>
              <a:t>5: Specifications</a:t>
            </a:r>
            <a:endParaRPr lang="en-US" sz="2800" dirty="0"/>
          </a:p>
          <a:p>
            <a:pPr eaLnBrk="1" fontAlgn="auto" hangingPunct="1">
              <a:lnSpc>
                <a:spcPct val="90000"/>
              </a:lnSpc>
              <a:spcAft>
                <a:spcPts val="0"/>
              </a:spcAft>
              <a:defRPr/>
            </a:pPr>
            <a:r>
              <a:rPr lang="en-US" sz="2400" dirty="0"/>
              <a:t>You are a relatively junior programmer working on modules that collect data from loan application forms and convert them to formats required by the parts of the program that evaluate the applications. You find that some demographic data are missing from some forms, particularly race and age. What should your program do? What should you do?</a:t>
            </a:r>
          </a:p>
        </p:txBody>
      </p:sp>
      <p:pic>
        <p:nvPicPr>
          <p:cNvPr id="68610"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sz="2800" dirty="0"/>
              <a:t>Scenario 6</a:t>
            </a:r>
            <a:r>
              <a:rPr lang="en-US" sz="2800" dirty="0" smtClean="0"/>
              <a:t>: Schedule Pressures – Safety-critical</a:t>
            </a:r>
            <a:endParaRPr lang="en-US" sz="2800" dirty="0"/>
          </a:p>
          <a:p>
            <a:pPr eaLnBrk="1" fontAlgn="auto" hangingPunct="1">
              <a:lnSpc>
                <a:spcPct val="90000"/>
              </a:lnSpc>
              <a:spcAft>
                <a:spcPts val="0"/>
              </a:spcAft>
              <a:defRPr/>
            </a:pPr>
            <a:r>
              <a:rPr lang="en-US" sz="2400" dirty="0" smtClean="0"/>
              <a:t>Your team is working on a computer-controlled device for treating cancerous tumors. The computer controls direction, intensity, and timing of a beam that destroys the tumor. Various delays have put the project behind schedule, and the deadline is approaching. There will not be time to complete all the planned testing. The system has been functioning properly in the routine treatment scenarios tested so far. You are the project manager, and you are considering whether to deliver the system on time, while continuing testing and making patches if the team finds bugs.</a:t>
            </a:r>
            <a:endParaRPr lang="en-US" sz="2400" dirty="0"/>
          </a:p>
        </p:txBody>
      </p:sp>
      <p:pic>
        <p:nvPicPr>
          <p:cNvPr id="68610"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sz="2800" dirty="0"/>
              <a:t>Scenario </a:t>
            </a:r>
            <a:r>
              <a:rPr lang="en-US" sz="2800" dirty="0" smtClean="0"/>
              <a:t>7: Schedule Pressures – Product to market</a:t>
            </a:r>
            <a:endParaRPr lang="en-US" sz="2800" dirty="0"/>
          </a:p>
          <a:p>
            <a:pPr eaLnBrk="1" fontAlgn="auto" hangingPunct="1">
              <a:lnSpc>
                <a:spcPct val="90000"/>
              </a:lnSpc>
              <a:spcAft>
                <a:spcPts val="0"/>
              </a:spcAft>
              <a:defRPr/>
            </a:pPr>
            <a:r>
              <a:rPr lang="en-US" sz="2400" dirty="0" smtClean="0"/>
              <a:t>You are a programmer working for a very small start-up company. The company has a modest product line and is now developing a truly innovative new product. Everyone is working 60-hour weeks and the target release date is nine months away. The bulk of the programming and testing is done. You are about to begin the beta testing. (See Section 8.3.1 for an explanation of beta testing.) The owner of the company (who is not a programmer) has learned about an annual industry show that would be ideal for introducing the new product. The show is in two months. The owner talks with the project manager. They decide to skip the beta testing and start making plans for an early release.</a:t>
            </a:r>
            <a:endParaRPr lang="en-US" sz="2400" dirty="0"/>
          </a:p>
        </p:txBody>
      </p:sp>
      <p:pic>
        <p:nvPicPr>
          <p:cNvPr id="68610"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idx="1"/>
          </p:nvPr>
        </p:nvSpPr>
        <p:spPr/>
        <p:txBody>
          <a:bodyPr rtlCol="0">
            <a:normAutofit/>
          </a:bodyPr>
          <a:lstStyle/>
          <a:p>
            <a:pPr eaLnBrk="1" fontAlgn="auto" hangingPunct="1">
              <a:spcAft>
                <a:spcPts val="0"/>
              </a:spcAft>
              <a:buFontTx/>
              <a:buNone/>
              <a:defRPr/>
            </a:pPr>
            <a:r>
              <a:rPr lang="en-US" sz="2800" dirty="0"/>
              <a:t>Scenario </a:t>
            </a:r>
            <a:r>
              <a:rPr lang="en-US" sz="2800" dirty="0" smtClean="0"/>
              <a:t>8: Software License Violation</a:t>
            </a:r>
            <a:endParaRPr lang="en-US" sz="2800" dirty="0"/>
          </a:p>
          <a:p>
            <a:pPr eaLnBrk="1" fontAlgn="auto" hangingPunct="1">
              <a:spcAft>
                <a:spcPts val="0"/>
              </a:spcAft>
              <a:defRPr/>
            </a:pPr>
            <a:r>
              <a:rPr lang="en-US" sz="2400" dirty="0"/>
              <a:t>Your company has 25 licenses for a computer program, but you discover that it has been copied onto 80 computers.</a:t>
            </a:r>
          </a:p>
        </p:txBody>
      </p:sp>
      <p:pic>
        <p:nvPicPr>
          <p:cNvPr id="74754"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idx="1"/>
          </p:nvPr>
        </p:nvSpPr>
        <p:spPr/>
        <p:txBody>
          <a:bodyPr rtlCol="0">
            <a:normAutofit/>
          </a:bodyPr>
          <a:lstStyle/>
          <a:p>
            <a:pPr eaLnBrk="1" fontAlgn="auto" hangingPunct="1">
              <a:spcAft>
                <a:spcPts val="0"/>
              </a:spcAft>
              <a:buFontTx/>
              <a:buNone/>
              <a:defRPr/>
            </a:pPr>
            <a:r>
              <a:rPr lang="en-US" sz="2800" dirty="0"/>
              <a:t>Scenario </a:t>
            </a:r>
            <a:r>
              <a:rPr lang="en-US" sz="2800" dirty="0" smtClean="0"/>
              <a:t>9: Going Public</a:t>
            </a:r>
            <a:endParaRPr lang="en-US" sz="2800" dirty="0"/>
          </a:p>
          <a:p>
            <a:pPr eaLnBrk="1" fontAlgn="auto" hangingPunct="1">
              <a:spcAft>
                <a:spcPts val="0"/>
              </a:spcAft>
              <a:defRPr/>
            </a:pPr>
            <a:r>
              <a:rPr lang="en-US" sz="2400" dirty="0"/>
              <a:t>Suppose you are a member of a team working on a computer-controlled crash avoidance system for automobiles. You think the system has a flaw that could endanger people. The project manager does not seem concerned and expects to announce completion of the project soon. Do you have an ethical obligation to do something?</a:t>
            </a:r>
          </a:p>
        </p:txBody>
      </p:sp>
      <p:pic>
        <p:nvPicPr>
          <p:cNvPr id="76802"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p:txBody>
          <a:bodyPr rtlCol="0">
            <a:normAutofit/>
          </a:bodyPr>
          <a:lstStyle/>
          <a:p>
            <a:pPr eaLnBrk="1" fontAlgn="auto" hangingPunct="1">
              <a:spcAft>
                <a:spcPts val="0"/>
              </a:spcAft>
              <a:buFontTx/>
              <a:buNone/>
              <a:defRPr/>
            </a:pPr>
            <a:r>
              <a:rPr lang="en-US" sz="2800" dirty="0"/>
              <a:t>Scenario </a:t>
            </a:r>
            <a:r>
              <a:rPr lang="en-US" sz="2800" dirty="0" smtClean="0"/>
              <a:t>10: Release of Personal Information</a:t>
            </a:r>
            <a:endParaRPr lang="en-US" sz="2800" dirty="0"/>
          </a:p>
          <a:p>
            <a:pPr eaLnBrk="1" fontAlgn="auto" hangingPunct="1">
              <a:spcAft>
                <a:spcPts val="0"/>
              </a:spcAft>
              <a:defRPr/>
            </a:pPr>
            <a:r>
              <a:rPr lang="en-US" sz="2400" dirty="0"/>
              <a:t>You work for the IRS, the Social Security Administration, a movie-rental company, or an Internet service provider. Someone asks you to get a copy of records about a particular person. He will pay you $500</a:t>
            </a:r>
            <a:r>
              <a:rPr lang="en-US" sz="2400" dirty="0" smtClean="0"/>
              <a:t>.</a:t>
            </a:r>
          </a:p>
          <a:p>
            <a:pPr eaLnBrk="1" fontAlgn="auto" hangingPunct="1">
              <a:spcAft>
                <a:spcPts val="0"/>
              </a:spcAft>
              <a:defRPr/>
            </a:pPr>
            <a:r>
              <a:rPr lang="en-US" sz="2400" dirty="0" smtClean="0"/>
              <a:t>You know another employee sells records with people’s personal information.</a:t>
            </a:r>
            <a:endParaRPr lang="en-US" sz="2400" dirty="0"/>
          </a:p>
        </p:txBody>
      </p:sp>
      <p:pic>
        <p:nvPicPr>
          <p:cNvPr id="78850"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sz="2800" dirty="0"/>
              <a:t>Scenario </a:t>
            </a:r>
            <a:r>
              <a:rPr lang="en-US" sz="2800" dirty="0" smtClean="0"/>
              <a:t>11: Conflict of Interest</a:t>
            </a:r>
            <a:endParaRPr lang="en-US" sz="2800" dirty="0"/>
          </a:p>
          <a:p>
            <a:pPr eaLnBrk="1" fontAlgn="auto" hangingPunct="1">
              <a:lnSpc>
                <a:spcPct val="90000"/>
              </a:lnSpc>
              <a:spcAft>
                <a:spcPts val="0"/>
              </a:spcAft>
              <a:defRPr/>
            </a:pPr>
            <a:r>
              <a:rPr lang="en-US" sz="2400" dirty="0"/>
              <a:t>You have a small consulting business. The </a:t>
            </a:r>
            <a:r>
              <a:rPr lang="en-US" sz="2400" dirty="0" err="1"/>
              <a:t>CyberStuff</a:t>
            </a:r>
            <a:r>
              <a:rPr lang="en-US" sz="2400" dirty="0"/>
              <a:t> company plans to buy software to run a </a:t>
            </a:r>
            <a:r>
              <a:rPr lang="en-US" sz="2400" dirty="0" smtClean="0"/>
              <a:t>cloud data-storage business. </a:t>
            </a:r>
            <a:r>
              <a:rPr lang="en-US" sz="2400" dirty="0" err="1"/>
              <a:t>CyberStuff</a:t>
            </a:r>
            <a:r>
              <a:rPr lang="en-US" sz="2400" dirty="0"/>
              <a:t> wants to hire you to evaluate bids from vendors. Your spouse works for </a:t>
            </a:r>
            <a:r>
              <a:rPr lang="en-US" sz="2400" dirty="0" err="1"/>
              <a:t>NetWorkx</a:t>
            </a:r>
            <a:r>
              <a:rPr lang="en-US" sz="2400" dirty="0"/>
              <a:t> and did most of the work in writing the bid that </a:t>
            </a:r>
            <a:r>
              <a:rPr lang="en-US" sz="2400" dirty="0" err="1"/>
              <a:t>NetWorkx</a:t>
            </a:r>
            <a:r>
              <a:rPr lang="en-US" sz="2400" dirty="0"/>
              <a:t> plans to submit. You read the bid while your spouse was working on it and you think it is excellent. Do you tell </a:t>
            </a:r>
            <a:r>
              <a:rPr lang="en-US" sz="2400" dirty="0" err="1"/>
              <a:t>CyberStuff</a:t>
            </a:r>
            <a:r>
              <a:rPr lang="en-US" sz="2400" dirty="0"/>
              <a:t> about your spouse’s connection with </a:t>
            </a:r>
            <a:r>
              <a:rPr lang="en-US" sz="2400" dirty="0" err="1"/>
              <a:t>NetWorkx</a:t>
            </a:r>
            <a:r>
              <a:rPr lang="en-US" sz="2400" dirty="0"/>
              <a:t>?</a:t>
            </a:r>
          </a:p>
        </p:txBody>
      </p:sp>
      <p:pic>
        <p:nvPicPr>
          <p:cNvPr id="80898"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idx="1"/>
          </p:nvPr>
        </p:nvSpPr>
        <p:spPr/>
        <p:txBody>
          <a:bodyPr rtlCol="0">
            <a:normAutofit/>
          </a:bodyPr>
          <a:lstStyle/>
          <a:p>
            <a:pPr eaLnBrk="1" fontAlgn="auto" hangingPunct="1">
              <a:lnSpc>
                <a:spcPct val="90000"/>
              </a:lnSpc>
              <a:spcAft>
                <a:spcPts val="0"/>
              </a:spcAft>
              <a:buFont typeface="Wingdings" pitchFamily="2" charset="2"/>
              <a:buNone/>
              <a:defRPr/>
            </a:pPr>
            <a:r>
              <a:rPr lang="en-US" sz="2800" dirty="0"/>
              <a:t>Scenario </a:t>
            </a:r>
            <a:r>
              <a:rPr lang="en-US" sz="2800" dirty="0" smtClean="0"/>
              <a:t>12</a:t>
            </a:r>
            <a:r>
              <a:rPr lang="en-US" sz="2800" dirty="0"/>
              <a:t>: Kickbacks and Disclosure</a:t>
            </a:r>
          </a:p>
          <a:p>
            <a:pPr eaLnBrk="1" fontAlgn="auto" hangingPunct="1">
              <a:lnSpc>
                <a:spcPct val="90000"/>
              </a:lnSpc>
              <a:spcAft>
                <a:spcPts val="0"/>
              </a:spcAft>
              <a:defRPr/>
            </a:pPr>
            <a:r>
              <a:rPr lang="en-US" sz="2400" dirty="0" smtClean="0"/>
              <a:t>You are an administrator at a major university. Your department selects a few brands of security software to recommend to students for their desktop computers, laptops, tablets, and other devices. One of the companies whose software you will evaluate takes you out to dinner, gives you free software (in addition to the security software), offers to pay your expenses to attend a professional conference on computer security, and offers to give the university a percentage of the price for every student who buys its security package.</a:t>
            </a:r>
            <a:endParaRPr lang="en-US" sz="2400" dirty="0"/>
          </a:p>
        </p:txBody>
      </p:sp>
      <p:pic>
        <p:nvPicPr>
          <p:cNvPr id="80898"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idx="1"/>
          </p:nvPr>
        </p:nvSpPr>
        <p:spPr/>
        <p:txBody>
          <a:bodyPr rtlCol="0">
            <a:normAutofit/>
          </a:bodyPr>
          <a:lstStyle/>
          <a:p>
            <a:pPr eaLnBrk="1" fontAlgn="auto" hangingPunct="1">
              <a:spcAft>
                <a:spcPts val="0"/>
              </a:spcAft>
              <a:buFontTx/>
              <a:buNone/>
              <a:defRPr/>
            </a:pPr>
            <a:r>
              <a:rPr lang="en-US" sz="2800" dirty="0"/>
              <a:t>Scenario </a:t>
            </a:r>
            <a:r>
              <a:rPr lang="en-US" sz="2800" dirty="0" smtClean="0"/>
              <a:t>13: A Test Plan</a:t>
            </a:r>
          </a:p>
          <a:p>
            <a:pPr eaLnBrk="1" fontAlgn="auto" hangingPunct="1">
              <a:spcAft>
                <a:spcPts val="0"/>
              </a:spcAft>
              <a:defRPr/>
            </a:pPr>
            <a:r>
              <a:rPr lang="en-US" sz="2400" dirty="0" smtClean="0"/>
              <a:t>A </a:t>
            </a:r>
            <a:r>
              <a:rPr lang="en-US" sz="2400" dirty="0"/>
              <a:t>team of programmers is developing a communications system for firefighters to use when fighting a fire. Firefighters will be able to communicate with each other, with supervisors near the scene, and with other emergency personnel. The programmers will test the system in a field near the company office.</a:t>
            </a:r>
          </a:p>
        </p:txBody>
      </p:sp>
      <p:pic>
        <p:nvPicPr>
          <p:cNvPr id="8294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idx="1"/>
          </p:nvPr>
        </p:nvSpPr>
        <p:spPr/>
        <p:txBody>
          <a:bodyPr rtlCol="0">
            <a:normAutofit/>
          </a:bodyPr>
          <a:lstStyle/>
          <a:p>
            <a:pPr eaLnBrk="1" fontAlgn="auto" hangingPunct="1">
              <a:spcAft>
                <a:spcPts val="0"/>
              </a:spcAft>
              <a:buFontTx/>
              <a:buNone/>
              <a:defRPr/>
            </a:pPr>
            <a:r>
              <a:rPr lang="en-US" sz="2800" dirty="0"/>
              <a:t>Scenario </a:t>
            </a:r>
            <a:r>
              <a:rPr lang="en-US" sz="2800" dirty="0" smtClean="0"/>
              <a:t>14: Artificial Intelligence and Sentencing</a:t>
            </a:r>
            <a:endParaRPr lang="en-US" sz="2800" dirty="0"/>
          </a:p>
          <a:p>
            <a:pPr eaLnBrk="1" fontAlgn="auto" hangingPunct="1">
              <a:spcAft>
                <a:spcPts val="0"/>
              </a:spcAft>
              <a:defRPr/>
            </a:pPr>
            <a:r>
              <a:rPr lang="en-US" sz="2400" dirty="0" smtClean="0"/>
              <a:t>You are part of a team developing a sophisticated program  using artificial intelligence techniques to </a:t>
            </a:r>
            <a:r>
              <a:rPr lang="en-US" sz="2400" i="1" dirty="0" smtClean="0"/>
              <a:t>help judges </a:t>
            </a:r>
            <a:r>
              <a:rPr lang="en-US" sz="2400" dirty="0" smtClean="0"/>
              <a:t>make sentencing decisions for convicted criminals.</a:t>
            </a:r>
          </a:p>
        </p:txBody>
      </p:sp>
      <p:pic>
        <p:nvPicPr>
          <p:cNvPr id="84994"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Developing low cost computer controlled motor </a:t>
            </a:r>
          </a:p>
          <a:p>
            <a:r>
              <a:rPr lang="en-US" dirty="0"/>
              <a:t>Could revolutionize the small motor industry</a:t>
            </a:r>
          </a:p>
          <a:p>
            <a:r>
              <a:rPr lang="en-US" dirty="0"/>
              <a:t>If quality standards are met, motor is not powerful</a:t>
            </a:r>
          </a:p>
          <a:p>
            <a:r>
              <a:rPr lang="en-US" dirty="0"/>
              <a:t>Management directs team to modify the software:</a:t>
            </a:r>
          </a:p>
          <a:p>
            <a:pPr lvl="2"/>
            <a:r>
              <a:rPr lang="en-US" dirty="0"/>
              <a:t>When tested, air filter is fully engaged</a:t>
            </a:r>
          </a:p>
          <a:p>
            <a:pPr lvl="2"/>
            <a:r>
              <a:rPr lang="en-US" dirty="0"/>
              <a:t>Otherwise the air filter is </a:t>
            </a:r>
            <a:r>
              <a:rPr lang="en-US" dirty="0" smtClean="0"/>
              <a:t>disengaged</a:t>
            </a:r>
            <a:endParaRPr lang="en-US" dirty="0"/>
          </a:p>
        </p:txBody>
      </p:sp>
      <p:sp>
        <p:nvSpPr>
          <p:cNvPr id="3" name="Title 2"/>
          <p:cNvSpPr>
            <a:spLocks noGrp="1"/>
          </p:cNvSpPr>
          <p:nvPr>
            <p:ph type="title"/>
          </p:nvPr>
        </p:nvSpPr>
        <p:spPr/>
        <p:txBody>
          <a:bodyPr/>
          <a:lstStyle/>
          <a:p>
            <a:r>
              <a:rPr lang="en-US" dirty="0" smtClean="0"/>
              <a:t>The Challenge of Ethics</a:t>
            </a:r>
            <a:endParaRPr lang="en-US" dirty="0"/>
          </a:p>
        </p:txBody>
      </p:sp>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extLst>
      <p:ext uri="{BB962C8B-B14F-4D97-AF65-F5344CB8AC3E}">
        <p14:creationId xmlns:p14="http://schemas.microsoft.com/office/powerpoint/2010/main" val="1817455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idx="1"/>
          </p:nvPr>
        </p:nvSpPr>
        <p:spPr/>
        <p:txBody>
          <a:bodyPr rtlCol="0">
            <a:normAutofit/>
          </a:bodyPr>
          <a:lstStyle/>
          <a:p>
            <a:pPr eaLnBrk="1" fontAlgn="auto" hangingPunct="1">
              <a:spcAft>
                <a:spcPts val="0"/>
              </a:spcAft>
              <a:buFontTx/>
              <a:buNone/>
              <a:defRPr/>
            </a:pPr>
            <a:r>
              <a:rPr lang="en-US" sz="2800" dirty="0"/>
              <a:t>Scenario </a:t>
            </a:r>
            <a:r>
              <a:rPr lang="en-US" sz="2800" dirty="0" smtClean="0"/>
              <a:t>14: Artificial Intelligence and Sentencing</a:t>
            </a:r>
            <a:endParaRPr lang="en-US" sz="2800" dirty="0"/>
          </a:p>
          <a:p>
            <a:pPr eaLnBrk="1" fontAlgn="auto" hangingPunct="1">
              <a:spcAft>
                <a:spcPts val="0"/>
              </a:spcAft>
              <a:defRPr/>
            </a:pPr>
            <a:r>
              <a:rPr lang="en-US" sz="2400" dirty="0" smtClean="0"/>
              <a:t>Suppose judges in your state use a sentencing decision system that displays similar cases for the judge to view. You are a programmer working for your state government. Your state has just made it a criminal offense to use a cellphone while taking a college exam. Your boss, a justice department administrator, tells you to modify the program to add this new category of crime and assign the same relevancy weights to cases as the program currently does for using a cellphone while driving a car (already illegal in your state).</a:t>
            </a:r>
            <a:endParaRPr lang="en-US" sz="2400" dirty="0"/>
          </a:p>
        </p:txBody>
      </p:sp>
      <p:pic>
        <p:nvPicPr>
          <p:cNvPr id="84994"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idx="1"/>
          </p:nvPr>
        </p:nvSpPr>
        <p:spPr/>
        <p:txBody>
          <a:bodyPr rtlCol="0">
            <a:normAutofit/>
          </a:bodyPr>
          <a:lstStyle/>
          <a:p>
            <a:pPr eaLnBrk="1" fontAlgn="auto" hangingPunct="1">
              <a:spcAft>
                <a:spcPts val="0"/>
              </a:spcAft>
              <a:buFontTx/>
              <a:buNone/>
              <a:defRPr/>
            </a:pPr>
            <a:r>
              <a:rPr lang="en-US" sz="2800" dirty="0"/>
              <a:t>Scenario </a:t>
            </a:r>
            <a:r>
              <a:rPr lang="en-US" sz="2800" dirty="0" smtClean="0"/>
              <a:t>15: A Gracious Host</a:t>
            </a:r>
            <a:endParaRPr lang="en-US" sz="2800" dirty="0"/>
          </a:p>
          <a:p>
            <a:pPr eaLnBrk="1" fontAlgn="auto" hangingPunct="1">
              <a:spcAft>
                <a:spcPts val="0"/>
              </a:spcAft>
              <a:defRPr/>
            </a:pPr>
            <a:r>
              <a:rPr lang="en-US" sz="2400" dirty="0"/>
              <a:t>You are the computer system administrator for a mid-sized company. You can monitor the company network from home, and you frequently work from home. Your niece, a college student, is visiting for a week. She asks to use your computer to check her </a:t>
            </a:r>
            <a:r>
              <a:rPr lang="en-US" sz="2400" dirty="0" smtClean="0"/>
              <a:t>email</a:t>
            </a:r>
            <a:r>
              <a:rPr lang="en-US" sz="2400" dirty="0"/>
              <a:t>. Sure, you say. </a:t>
            </a:r>
          </a:p>
        </p:txBody>
      </p:sp>
      <p:pic>
        <p:nvPicPr>
          <p:cNvPr id="84994"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371600"/>
            <a:ext cx="8001000" cy="5486400"/>
          </a:xfrm>
        </p:spPr>
        <p:txBody>
          <a:bodyPr/>
          <a:lstStyle/>
          <a:p>
            <a:r>
              <a:rPr lang="en-US" sz="2800" dirty="0"/>
              <a:t>What would you do as a software engineer in this company?</a:t>
            </a:r>
          </a:p>
          <a:p>
            <a:pPr lvl="1"/>
            <a:r>
              <a:rPr lang="en-US" sz="2000" dirty="0"/>
              <a:t>Leak the information to the local news because this illegal activity cannot continue!</a:t>
            </a:r>
          </a:p>
          <a:p>
            <a:pPr lvl="1"/>
            <a:r>
              <a:rPr lang="en-US" sz="2000" dirty="0"/>
              <a:t>Talk with various levels of management and try to change the decision. </a:t>
            </a:r>
            <a:br>
              <a:rPr lang="en-US" sz="2000" dirty="0"/>
            </a:br>
            <a:r>
              <a:rPr lang="en-US" sz="2000" dirty="0"/>
              <a:t>If that fails, go to the local news.</a:t>
            </a:r>
          </a:p>
          <a:p>
            <a:pPr lvl="1"/>
            <a:r>
              <a:rPr lang="en-US" sz="2000" dirty="0"/>
              <a:t>Talk with various levels of management and try to change the decision. </a:t>
            </a:r>
            <a:br>
              <a:rPr lang="en-US" sz="2000" dirty="0"/>
            </a:br>
            <a:r>
              <a:rPr lang="en-US" sz="2000" dirty="0"/>
              <a:t>If that fails, at least you tried.</a:t>
            </a:r>
          </a:p>
          <a:p>
            <a:pPr lvl="1"/>
            <a:r>
              <a:rPr lang="en-US" sz="2000" dirty="0"/>
              <a:t>Go along with management’s decision because it seemed </a:t>
            </a:r>
            <a:br>
              <a:rPr lang="en-US" sz="2000" dirty="0"/>
            </a:br>
            <a:r>
              <a:rPr lang="en-US" sz="2000" dirty="0"/>
              <a:t>like the other engineers were fine with it, so it must be okay.</a:t>
            </a:r>
          </a:p>
          <a:p>
            <a:pPr lvl="1"/>
            <a:r>
              <a:rPr lang="en-US" sz="2000" dirty="0"/>
              <a:t>Go along with the directive because you didn’t like </a:t>
            </a:r>
            <a:br>
              <a:rPr lang="en-US" sz="2000" dirty="0"/>
            </a:br>
            <a:r>
              <a:rPr lang="en-US" sz="2000" dirty="0"/>
              <a:t>the air quality standards anyway. They were too strict</a:t>
            </a:r>
            <a:r>
              <a:rPr lang="en-US" sz="2000" dirty="0" smtClean="0"/>
              <a:t>.</a:t>
            </a:r>
            <a:endParaRPr lang="en-US" sz="2000" dirty="0"/>
          </a:p>
        </p:txBody>
      </p:sp>
      <p:sp>
        <p:nvSpPr>
          <p:cNvPr id="3" name="Title 2"/>
          <p:cNvSpPr>
            <a:spLocks noGrp="1"/>
          </p:cNvSpPr>
          <p:nvPr>
            <p:ph type="title"/>
          </p:nvPr>
        </p:nvSpPr>
        <p:spPr/>
        <p:txBody>
          <a:bodyPr/>
          <a:lstStyle/>
          <a:p>
            <a:r>
              <a:rPr lang="en-US" dirty="0" smtClean="0"/>
              <a:t>The Challenge of Ethics</a:t>
            </a:r>
            <a:endParaRPr lang="en-US" dirty="0"/>
          </a:p>
        </p:txBody>
      </p:sp>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extLst>
      <p:ext uri="{BB962C8B-B14F-4D97-AF65-F5344CB8AC3E}">
        <p14:creationId xmlns:p14="http://schemas.microsoft.com/office/powerpoint/2010/main" val="467232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Volkswagen Defeat Device</a:t>
            </a:r>
          </a:p>
          <a:p>
            <a:pPr lvl="1"/>
            <a:r>
              <a:rPr lang="en-US" dirty="0"/>
              <a:t>New diesel engine could not meet U.S. EPA and European air quality standards and customer performance expectations.</a:t>
            </a:r>
          </a:p>
          <a:p>
            <a:pPr lvl="1"/>
            <a:r>
              <a:rPr lang="en-US" dirty="0"/>
              <a:t>Software detected when car was in emissions testing </a:t>
            </a:r>
          </a:p>
          <a:p>
            <a:pPr lvl="2"/>
            <a:r>
              <a:rPr lang="en-US" dirty="0"/>
              <a:t>Engaged the normal emissions control system.</a:t>
            </a:r>
          </a:p>
          <a:p>
            <a:pPr lvl="2"/>
            <a:r>
              <a:rPr lang="en-US" dirty="0"/>
              <a:t>At other times the emissions control system </a:t>
            </a:r>
            <a:br>
              <a:rPr lang="en-US" dirty="0"/>
            </a:br>
            <a:r>
              <a:rPr lang="en-US" dirty="0"/>
              <a:t>was disabled</a:t>
            </a:r>
          </a:p>
          <a:p>
            <a:endParaRPr lang="en-US" dirty="0"/>
          </a:p>
        </p:txBody>
      </p:sp>
      <p:sp>
        <p:nvSpPr>
          <p:cNvPr id="3" name="Title 2"/>
          <p:cNvSpPr>
            <a:spLocks noGrp="1"/>
          </p:cNvSpPr>
          <p:nvPr>
            <p:ph type="title"/>
          </p:nvPr>
        </p:nvSpPr>
        <p:spPr/>
        <p:txBody>
          <a:bodyPr/>
          <a:lstStyle/>
          <a:p>
            <a:r>
              <a:rPr lang="en-US" dirty="0" smtClean="0"/>
              <a:t>The Challenge of Ethics</a:t>
            </a:r>
            <a:endParaRPr lang="en-US" dirty="0"/>
          </a:p>
        </p:txBody>
      </p:sp>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extLst>
      <p:ext uri="{BB962C8B-B14F-4D97-AF65-F5344CB8AC3E}">
        <p14:creationId xmlns:p14="http://schemas.microsoft.com/office/powerpoint/2010/main" val="1070733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772400" cy="4876800"/>
          </a:xfrm>
        </p:spPr>
        <p:txBody>
          <a:bodyPr/>
          <a:lstStyle/>
          <a:p>
            <a:r>
              <a:rPr lang="en-US" dirty="0"/>
              <a:t>At first, Volkswagen blamed “rogue” software engineers </a:t>
            </a:r>
          </a:p>
          <a:p>
            <a:r>
              <a:rPr lang="en-US" dirty="0"/>
              <a:t>Audi’s new diesel engine could not meet emission standards and consumer performance expectations at the same time so they developed the defeat device.</a:t>
            </a:r>
          </a:p>
          <a:p>
            <a:r>
              <a:rPr lang="en-US" dirty="0"/>
              <a:t>Volkswagen engineers went to them for advice </a:t>
            </a:r>
            <a:br>
              <a:rPr lang="en-US" dirty="0"/>
            </a:br>
            <a:r>
              <a:rPr lang="en-US" dirty="0"/>
              <a:t>on a new VW engine</a:t>
            </a:r>
          </a:p>
          <a:p>
            <a:r>
              <a:rPr lang="en-US" dirty="0"/>
              <a:t>Porsche engineers went to VW engineers </a:t>
            </a:r>
            <a:br>
              <a:rPr lang="en-US" dirty="0"/>
            </a:br>
            <a:r>
              <a:rPr lang="en-US" dirty="0"/>
              <a:t>for advice a new Porsche engine</a:t>
            </a:r>
          </a:p>
          <a:p>
            <a:endParaRPr lang="en-US" dirty="0"/>
          </a:p>
        </p:txBody>
      </p:sp>
      <p:sp>
        <p:nvSpPr>
          <p:cNvPr id="3" name="Title 2"/>
          <p:cNvSpPr>
            <a:spLocks noGrp="1"/>
          </p:cNvSpPr>
          <p:nvPr>
            <p:ph type="title"/>
          </p:nvPr>
        </p:nvSpPr>
        <p:spPr/>
        <p:txBody>
          <a:bodyPr/>
          <a:lstStyle/>
          <a:p>
            <a:r>
              <a:rPr lang="en-US" dirty="0" smtClean="0"/>
              <a:t>The Challenge of Ethics</a:t>
            </a:r>
            <a:endParaRPr lang="en-US" dirty="0"/>
          </a:p>
        </p:txBody>
      </p:sp>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extLst>
      <p:ext uri="{BB962C8B-B14F-4D97-AF65-F5344CB8AC3E}">
        <p14:creationId xmlns:p14="http://schemas.microsoft.com/office/powerpoint/2010/main" val="1389136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620000" cy="5410200"/>
          </a:xfrm>
        </p:spPr>
        <p:txBody>
          <a:bodyPr/>
          <a:lstStyle/>
          <a:p>
            <a:r>
              <a:rPr lang="en-US" dirty="0" smtClean="0"/>
              <a:t>First </a:t>
            </a:r>
            <a:r>
              <a:rPr lang="en-US" dirty="0"/>
              <a:t>cars with device were 2009 models </a:t>
            </a:r>
          </a:p>
          <a:p>
            <a:pPr lvl="3"/>
            <a:r>
              <a:rPr lang="en-US" dirty="0"/>
              <a:t>Almost 500,000 sold with device</a:t>
            </a:r>
          </a:p>
          <a:p>
            <a:r>
              <a:rPr lang="en-US" dirty="0"/>
              <a:t>Device software was enhanced over time</a:t>
            </a:r>
          </a:p>
          <a:p>
            <a:r>
              <a:rPr lang="en-US" dirty="0"/>
              <a:t>Thousands of cars were “fixed” with only a software patch</a:t>
            </a:r>
          </a:p>
          <a:p>
            <a:r>
              <a:rPr lang="en-US" i="1" dirty="0"/>
              <a:t>When these same situations happen to you, how will you prevent yourself from making the same decision as the Volkswagen engineers?</a:t>
            </a:r>
            <a:endParaRPr lang="en-US" dirty="0"/>
          </a:p>
          <a:p>
            <a:r>
              <a:rPr lang="en-US" i="1" dirty="0"/>
              <a:t>How secure would you feel using a self-driving car from Volkswagen</a:t>
            </a:r>
            <a:r>
              <a:rPr lang="en-US" i="1" dirty="0" smtClean="0"/>
              <a:t>?</a:t>
            </a:r>
            <a:endParaRPr lang="en-US" dirty="0"/>
          </a:p>
        </p:txBody>
      </p:sp>
      <p:sp>
        <p:nvSpPr>
          <p:cNvPr id="3" name="Title 2"/>
          <p:cNvSpPr>
            <a:spLocks noGrp="1"/>
          </p:cNvSpPr>
          <p:nvPr>
            <p:ph type="title"/>
          </p:nvPr>
        </p:nvSpPr>
        <p:spPr/>
        <p:txBody>
          <a:bodyPr/>
          <a:lstStyle/>
          <a:p>
            <a:r>
              <a:rPr lang="en-US" dirty="0" smtClean="0"/>
              <a:t>The Challenge of Ethics</a:t>
            </a:r>
            <a:endParaRPr lang="en-US" dirty="0"/>
          </a:p>
        </p:txBody>
      </p:sp>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extLst>
      <p:ext uri="{BB962C8B-B14F-4D97-AF65-F5344CB8AC3E}">
        <p14:creationId xmlns:p14="http://schemas.microsoft.com/office/powerpoint/2010/main" val="155390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5"/>
          <p:cNvSpPr>
            <a:spLocks noGrp="1" noChangeArrowheads="1"/>
          </p:cNvSpPr>
          <p:nvPr>
            <p:ph idx="1"/>
          </p:nvPr>
        </p:nvSpPr>
        <p:spPr/>
        <p:txBody>
          <a:bodyPr rtlCol="0">
            <a:normAutofit/>
          </a:bodyPr>
          <a:lstStyle/>
          <a:p>
            <a:pPr eaLnBrk="1" fontAlgn="auto" hangingPunct="1">
              <a:lnSpc>
                <a:spcPct val="90000"/>
              </a:lnSpc>
              <a:spcAft>
                <a:spcPts val="0"/>
              </a:spcAft>
              <a:defRPr/>
            </a:pPr>
            <a:r>
              <a:rPr lang="en-US" sz="2400" dirty="0"/>
              <a:t>Professional ethics includes relationships with and responsibilities toward customers, clients, coworkers, employees, employers, others who use one’s products and services, and others whom they affect</a:t>
            </a:r>
          </a:p>
          <a:p>
            <a:pPr eaLnBrk="1" fontAlgn="auto" hangingPunct="1">
              <a:lnSpc>
                <a:spcPct val="90000"/>
              </a:lnSpc>
              <a:spcAft>
                <a:spcPts val="0"/>
              </a:spcAft>
              <a:defRPr/>
            </a:pPr>
            <a:r>
              <a:rPr lang="en-US" sz="2400" dirty="0"/>
              <a:t>A professional has a responsibility to act ethically. Many professions have a code of ethics that professionals are expected to abide by</a:t>
            </a:r>
          </a:p>
          <a:p>
            <a:pPr lvl="1" eaLnBrk="1" fontAlgn="auto" hangingPunct="1">
              <a:lnSpc>
                <a:spcPct val="90000"/>
              </a:lnSpc>
              <a:spcAft>
                <a:spcPts val="0"/>
              </a:spcAft>
              <a:defRPr/>
            </a:pPr>
            <a:r>
              <a:rPr lang="en-US" sz="2400" dirty="0"/>
              <a:t>Medical doctors</a:t>
            </a:r>
          </a:p>
          <a:p>
            <a:pPr lvl="1" eaLnBrk="1" fontAlgn="auto" hangingPunct="1">
              <a:lnSpc>
                <a:spcPct val="90000"/>
              </a:lnSpc>
              <a:spcAft>
                <a:spcPts val="0"/>
              </a:spcAft>
              <a:defRPr/>
            </a:pPr>
            <a:r>
              <a:rPr lang="en-US" sz="2400" dirty="0"/>
              <a:t>Lawyers and judges</a:t>
            </a:r>
          </a:p>
          <a:p>
            <a:pPr lvl="1" eaLnBrk="1" fontAlgn="auto" hangingPunct="1">
              <a:lnSpc>
                <a:spcPct val="90000"/>
              </a:lnSpc>
              <a:spcAft>
                <a:spcPts val="0"/>
              </a:spcAft>
              <a:defRPr/>
            </a:pPr>
            <a:r>
              <a:rPr lang="en-US" sz="2400" dirty="0"/>
              <a:t>Accountants</a:t>
            </a:r>
          </a:p>
        </p:txBody>
      </p:sp>
      <p:pic>
        <p:nvPicPr>
          <p:cNvPr id="41988"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5"/>
          <p:cNvSpPr>
            <a:spLocks noGrp="1" noChangeArrowheads="1"/>
          </p:cNvSpPr>
          <p:nvPr>
            <p:ph idx="1"/>
          </p:nvPr>
        </p:nvSpPr>
        <p:spPr/>
        <p:txBody>
          <a:bodyPr rtlCol="0">
            <a:normAutofit/>
          </a:bodyPr>
          <a:lstStyle/>
          <a:p>
            <a:pPr eaLnBrk="1" fontAlgn="auto" hangingPunct="1">
              <a:lnSpc>
                <a:spcPct val="90000"/>
              </a:lnSpc>
              <a:spcAft>
                <a:spcPts val="0"/>
              </a:spcAft>
              <a:defRPr/>
            </a:pPr>
            <a:r>
              <a:rPr lang="en-US" dirty="0"/>
              <a:t>There are special aspects to making ethical decisions in a professional context</a:t>
            </a:r>
          </a:p>
          <a:p>
            <a:pPr eaLnBrk="1" fontAlgn="auto" hangingPunct="1">
              <a:lnSpc>
                <a:spcPct val="90000"/>
              </a:lnSpc>
              <a:spcAft>
                <a:spcPts val="0"/>
              </a:spcAft>
              <a:defRPr/>
            </a:pPr>
            <a:r>
              <a:rPr lang="en-US" dirty="0"/>
              <a:t>Honesty is one of the most fundamental ethical values; however, many ethical problems are more subtle than the choice of being honest or dishonest</a:t>
            </a:r>
          </a:p>
          <a:p>
            <a:pPr eaLnBrk="1" fontAlgn="auto" hangingPunct="1">
              <a:lnSpc>
                <a:spcPct val="90000"/>
              </a:lnSpc>
              <a:spcAft>
                <a:spcPts val="0"/>
              </a:spcAft>
              <a:defRPr/>
            </a:pPr>
            <a:r>
              <a:rPr lang="en-US" dirty="0"/>
              <a:t>Some ethical issues are controversial</a:t>
            </a:r>
          </a:p>
        </p:txBody>
      </p:sp>
      <p:pic>
        <p:nvPicPr>
          <p:cNvPr id="6"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aas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Baase</Template>
  <TotalTime>0</TotalTime>
  <Words>5047</Words>
  <Application>Microsoft Office PowerPoint</Application>
  <PresentationFormat>On-screen Show (4:3)</PresentationFormat>
  <Paragraphs>276</Paragraphs>
  <Slides>31</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Times New Roman</vt:lpstr>
      <vt:lpstr>Wingdings</vt:lpstr>
      <vt:lpstr>Baase</vt:lpstr>
      <vt:lpstr>PowerPoint Presentation</vt:lpstr>
      <vt:lpstr>PowerPoint Presentation</vt:lpstr>
      <vt:lpstr>The Challenge of Ethics</vt:lpstr>
      <vt:lpstr>The Challenge of Ethics</vt:lpstr>
      <vt:lpstr>The Challenge of Ethics</vt:lpstr>
      <vt:lpstr>The Challenge of Ethics</vt:lpstr>
      <vt:lpstr>The Challenge of Ethics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cp:revision>
  <dcterms:created xsi:type="dcterms:W3CDTF">2012-09-25T20:22:50Z</dcterms:created>
  <dcterms:modified xsi:type="dcterms:W3CDTF">2017-06-01T15:38:44Z</dcterms:modified>
</cp:coreProperties>
</file>