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7" r:id="rId4"/>
    <p:sldId id="260" r:id="rId5"/>
    <p:sldId id="259" r:id="rId6"/>
    <p:sldId id="261" r:id="rId7"/>
    <p:sldId id="264" r:id="rId8"/>
    <p:sldId id="263" r:id="rId9"/>
    <p:sldId id="270" r:id="rId10"/>
    <p:sldId id="271" r:id="rId11"/>
    <p:sldId id="266" r:id="rId12"/>
    <p:sldId id="267" r:id="rId13"/>
    <p:sldId id="268" r:id="rId14"/>
    <p:sldId id="265"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535"/>
  </p:normalViewPr>
  <p:slideViewPr>
    <p:cSldViewPr snapToGrid="0">
      <p:cViewPr varScale="1">
        <p:scale>
          <a:sx n="90" d="100"/>
          <a:sy n="90"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D5FE9-D3FE-D444-A122-4D7EC31FD8B7}" type="datetimeFigureOut">
              <a:rPr lang="ar-SA" smtClean="0"/>
              <a:t>5 جمادى الأولى، 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02CC3-856E-4E41-876D-2342781069F0}" type="slidenum">
              <a:rPr lang="ar-SA" smtClean="0"/>
              <a:t>‹#›</a:t>
            </a:fld>
            <a:endParaRPr lang="ar-SA"/>
          </a:p>
        </p:txBody>
      </p:sp>
    </p:spTree>
    <p:extLst>
      <p:ext uri="{BB962C8B-B14F-4D97-AF65-F5344CB8AC3E}">
        <p14:creationId xmlns:p14="http://schemas.microsoft.com/office/powerpoint/2010/main" val="1115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 </a:t>
            </a:r>
            <a:r>
              <a:rPr lang="en-US" dirty="0">
                <a:effectLst/>
                <a:latin typeface="Inter"/>
              </a:rPr>
              <a:t>exploratory data analysis which will performed by going through investigating features to see how data is distributed, unique values, and if there are any </a:t>
            </a:r>
            <a:r>
              <a:rPr lang="en-US" dirty="0" err="1">
                <a:effectLst/>
                <a:latin typeface="Inter"/>
              </a:rPr>
              <a:t>missings</a:t>
            </a:r>
            <a:r>
              <a:rPr lang="en-US" dirty="0">
                <a:effectLst/>
                <a:latin typeface="Inter"/>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From the first 5 entries for each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 it can be seen that all our categorical and a total of 8124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Inter"/>
              </a:rPr>
              <a:t>the feature </a:t>
            </a:r>
            <a:r>
              <a:rPr lang="en-US" b="1" dirty="0">
                <a:effectLst/>
                <a:latin typeface="Inter"/>
              </a:rPr>
              <a:t>'veil-type'</a:t>
            </a:r>
            <a:r>
              <a:rPr lang="en-US" dirty="0">
                <a:effectLst/>
                <a:latin typeface="Inter"/>
              </a:rPr>
              <a:t> has only have one unique observation, which does not add any value to our analysis, therefore we will eliminate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Inter"/>
            </a:endParaRPr>
          </a:p>
          <a:p>
            <a:endParaRPr lang="ar-SA" dirty="0"/>
          </a:p>
        </p:txBody>
      </p:sp>
      <p:sp>
        <p:nvSpPr>
          <p:cNvPr id="4" name="Slide Number Placeholder 3"/>
          <p:cNvSpPr>
            <a:spLocks noGrp="1"/>
          </p:cNvSpPr>
          <p:nvPr>
            <p:ph type="sldNum" sz="quarter" idx="5"/>
          </p:nvPr>
        </p:nvSpPr>
        <p:spPr/>
        <p:txBody>
          <a:bodyPr/>
          <a:lstStyle/>
          <a:p>
            <a:fld id="{DA402CC3-856E-4E41-876D-2342781069F0}" type="slidenum">
              <a:rPr lang="ar-SA" smtClean="0"/>
              <a:t>6</a:t>
            </a:fld>
            <a:endParaRPr lang="ar-SA"/>
          </a:p>
        </p:txBody>
      </p:sp>
    </p:spTree>
    <p:extLst>
      <p:ext uri="{BB962C8B-B14F-4D97-AF65-F5344CB8AC3E}">
        <p14:creationId xmlns:p14="http://schemas.microsoft.com/office/powerpoint/2010/main" val="208800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Inter"/>
              </a:rPr>
              <a:t>The distribution of the 'class' feature is balanced and not distributed extremely in p or e label.</a:t>
            </a:r>
          </a:p>
          <a:p>
            <a:endParaRPr lang="ar-SA" dirty="0"/>
          </a:p>
        </p:txBody>
      </p:sp>
      <p:sp>
        <p:nvSpPr>
          <p:cNvPr id="4" name="Slide Number Placeholder 3"/>
          <p:cNvSpPr>
            <a:spLocks noGrp="1"/>
          </p:cNvSpPr>
          <p:nvPr>
            <p:ph type="sldNum" sz="quarter" idx="5"/>
          </p:nvPr>
        </p:nvSpPr>
        <p:spPr/>
        <p:txBody>
          <a:bodyPr/>
          <a:lstStyle/>
          <a:p>
            <a:fld id="{DA402CC3-856E-4E41-876D-2342781069F0}" type="slidenum">
              <a:rPr lang="ar-SA" smtClean="0"/>
              <a:t>7</a:t>
            </a:fld>
            <a:endParaRPr lang="ar-SA"/>
          </a:p>
        </p:txBody>
      </p:sp>
    </p:spTree>
    <p:extLst>
      <p:ext uri="{BB962C8B-B14F-4D97-AF65-F5344CB8AC3E}">
        <p14:creationId xmlns:p14="http://schemas.microsoft.com/office/powerpoint/2010/main" val="104587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Inter"/>
              </a:rPr>
              <a:t>the Uncertainty Coefficient. Formally marked as U(</a:t>
            </a:r>
            <a:r>
              <a:rPr lang="en-US" b="0" i="0" dirty="0" err="1">
                <a:effectLst/>
                <a:latin typeface="Inter"/>
              </a:rPr>
              <a:t>x|y</a:t>
            </a:r>
            <a:r>
              <a:rPr lang="en-US" b="0" i="0" dirty="0">
                <a:effectLst/>
                <a:latin typeface="Inter"/>
              </a:rPr>
              <a:t>), this coefficient provides value in the range of [0,1], where 0 means that feature y provides no information about feature x, and 1 means that feature y provides full information about features x's value.</a:t>
            </a:r>
          </a:p>
          <a:p>
            <a:pPr algn="l">
              <a:buFont typeface="Arial" panose="020B0604020202020204" pitchFamily="34" charset="0"/>
              <a:buChar char="•"/>
            </a:pPr>
            <a:r>
              <a:rPr lang="en-US" b="0" i="0" dirty="0">
                <a:effectLst/>
                <a:latin typeface="Inter"/>
              </a:rPr>
              <a:t>Findings:</a:t>
            </a:r>
          </a:p>
          <a:p>
            <a:pPr marL="742950" lvl="1" indent="-285750" algn="l">
              <a:buFont typeface="Arial" panose="020B0604020202020204" pitchFamily="34" charset="0"/>
              <a:buChar char="•"/>
            </a:pPr>
            <a:r>
              <a:rPr lang="en-US" b="0" i="0" dirty="0">
                <a:effectLst/>
                <a:latin typeface="Inter"/>
              </a:rPr>
              <a:t>It can be seen how insignificant feature is 'veil-type' to target feature 'class', which needs to be removed from dataset.</a:t>
            </a:r>
          </a:p>
          <a:p>
            <a:pPr marL="742950" lvl="1" indent="-285750" algn="l">
              <a:buFont typeface="Arial" panose="020B0604020202020204" pitchFamily="34" charset="0"/>
              <a:buChar char="•"/>
            </a:pPr>
            <a:r>
              <a:rPr lang="en-US" b="0" i="0" dirty="0">
                <a:effectLst/>
                <a:latin typeface="Inter"/>
              </a:rPr>
              <a:t>The feature odor is the most significant one for target feature</a:t>
            </a:r>
          </a:p>
          <a:p>
            <a:endParaRPr lang="ar-SA" dirty="0"/>
          </a:p>
        </p:txBody>
      </p:sp>
      <p:sp>
        <p:nvSpPr>
          <p:cNvPr id="4" name="Slide Number Placeholder 3"/>
          <p:cNvSpPr>
            <a:spLocks noGrp="1"/>
          </p:cNvSpPr>
          <p:nvPr>
            <p:ph type="sldNum" sz="quarter" idx="5"/>
          </p:nvPr>
        </p:nvSpPr>
        <p:spPr/>
        <p:txBody>
          <a:bodyPr/>
          <a:lstStyle/>
          <a:p>
            <a:fld id="{DA402CC3-856E-4E41-876D-2342781069F0}" type="slidenum">
              <a:rPr lang="ar-SA" smtClean="0"/>
              <a:t>8</a:t>
            </a:fld>
            <a:endParaRPr lang="ar-SA"/>
          </a:p>
        </p:txBody>
      </p:sp>
    </p:spTree>
    <p:extLst>
      <p:ext uri="{BB962C8B-B14F-4D97-AF65-F5344CB8AC3E}">
        <p14:creationId xmlns:p14="http://schemas.microsoft.com/office/powerpoint/2010/main" val="217282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1" eaLnBrk="1" latinLnBrk="0" hangingPunct="1"/>
            <a:r>
              <a:rPr lang="en-US" b="0" i="0" dirty="0">
                <a:effectLst/>
                <a:latin typeface="Inter"/>
              </a:rPr>
              <a:t>By predicting the value of a target variable by learning simple decision rules from data features, as an if-else in programming, decision tree gives a meaning of which features are important to the classifier decision, by stating how </a:t>
            </a:r>
            <a:r>
              <a:rPr lang="en-US" b="0" i="0" dirty="0" err="1">
                <a:effectLst/>
                <a:latin typeface="Inter"/>
              </a:rPr>
              <a:t>powerfull</a:t>
            </a:r>
            <a:r>
              <a:rPr lang="en-US" b="0" i="0" dirty="0">
                <a:effectLst/>
                <a:latin typeface="Inter"/>
              </a:rPr>
              <a:t> is every label related to the classifier accuracy.</a:t>
            </a:r>
            <a:endParaRPr lang="ar-SA" dirty="0"/>
          </a:p>
        </p:txBody>
      </p:sp>
      <p:sp>
        <p:nvSpPr>
          <p:cNvPr id="4" name="Slide Number Placeholder 3"/>
          <p:cNvSpPr>
            <a:spLocks noGrp="1"/>
          </p:cNvSpPr>
          <p:nvPr>
            <p:ph type="sldNum" sz="quarter" idx="5"/>
          </p:nvPr>
        </p:nvSpPr>
        <p:spPr/>
        <p:txBody>
          <a:bodyPr/>
          <a:lstStyle/>
          <a:p>
            <a:fld id="{DA402CC3-856E-4E41-876D-2342781069F0}" type="slidenum">
              <a:rPr lang="ar-SA" smtClean="0"/>
              <a:t>13</a:t>
            </a:fld>
            <a:endParaRPr lang="ar-SA"/>
          </a:p>
        </p:txBody>
      </p:sp>
    </p:spTree>
    <p:extLst>
      <p:ext uri="{BB962C8B-B14F-4D97-AF65-F5344CB8AC3E}">
        <p14:creationId xmlns:p14="http://schemas.microsoft.com/office/powerpoint/2010/main" val="8937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Inter"/>
              </a:rPr>
              <a:t>MODEL SUMMARY</a:t>
            </a:r>
            <a:r>
              <a:rPr lang="en-US" b="0" i="0" dirty="0">
                <a:solidFill>
                  <a:srgbClr val="000000"/>
                </a:solidFill>
                <a:effectLst/>
                <a:latin typeface="Inter"/>
              </a:rPr>
              <a:t>:</a:t>
            </a:r>
          </a:p>
          <a:p>
            <a:pPr algn="l">
              <a:buFont typeface="Arial" panose="020B0604020202020204" pitchFamily="34" charset="0"/>
              <a:buChar char="•"/>
            </a:pPr>
            <a:r>
              <a:rPr lang="en-US" b="0" i="0" dirty="0">
                <a:effectLst/>
                <a:latin typeface="Inter"/>
              </a:rPr>
              <a:t>In the training model, the maximum depth of the tree set to be 3, since features are sparse and have less effect of the tree after this depth, other parameters been set at the default setting.</a:t>
            </a:r>
          </a:p>
          <a:p>
            <a:pPr algn="l">
              <a:buFont typeface="Arial" panose="020B0604020202020204" pitchFamily="34" charset="0"/>
              <a:buChar char="•"/>
            </a:pPr>
            <a:r>
              <a:rPr lang="en-US" b="0" i="0" dirty="0">
                <a:effectLst/>
                <a:latin typeface="Inter"/>
              </a:rPr>
              <a:t>Most important features are: [spore-print-</a:t>
            </a:r>
            <a:r>
              <a:rPr lang="en-US" b="0" i="0" dirty="0" err="1">
                <a:effectLst/>
                <a:latin typeface="Inter"/>
              </a:rPr>
              <a:t>color_h</a:t>
            </a:r>
            <a:r>
              <a:rPr lang="en-US" b="0" i="0" dirty="0">
                <a:effectLst/>
                <a:latin typeface="Inter"/>
              </a:rPr>
              <a:t>, gill-</a:t>
            </a:r>
            <a:r>
              <a:rPr lang="en-US" b="0" i="0" dirty="0" err="1">
                <a:effectLst/>
                <a:latin typeface="Inter"/>
              </a:rPr>
              <a:t>size_n</a:t>
            </a:r>
            <a:r>
              <a:rPr lang="en-US" b="0" i="0" dirty="0">
                <a:effectLst/>
                <a:latin typeface="Inter"/>
              </a:rPr>
              <a:t>, and ring-</a:t>
            </a:r>
            <a:r>
              <a:rPr lang="en-US" b="0" i="0" dirty="0" err="1">
                <a:effectLst/>
                <a:latin typeface="Inter"/>
              </a:rPr>
              <a:t>number_o</a:t>
            </a:r>
            <a:r>
              <a:rPr lang="en-US" b="0" i="0" dirty="0">
                <a:effectLst/>
                <a:latin typeface="Inter"/>
              </a:rPr>
              <a:t>].</a:t>
            </a:r>
          </a:p>
          <a:p>
            <a:pPr algn="l">
              <a:buFont typeface="Arial" panose="020B0604020202020204" pitchFamily="34" charset="0"/>
              <a:buChar char="•"/>
            </a:pPr>
            <a:r>
              <a:rPr lang="en-US" b="0" i="0" dirty="0">
                <a:effectLst/>
                <a:latin typeface="Inter"/>
              </a:rPr>
              <a:t>The model achieved 97% accuracy with the default setting.</a:t>
            </a:r>
          </a:p>
          <a:p>
            <a:pPr marL="0" algn="r" defTabSz="914400" rtl="1" eaLnBrk="1" latinLnBrk="0" hangingPunct="1"/>
            <a:endParaRPr lang="ar-SA" dirty="0"/>
          </a:p>
        </p:txBody>
      </p:sp>
      <p:sp>
        <p:nvSpPr>
          <p:cNvPr id="4" name="Slide Number Placeholder 3"/>
          <p:cNvSpPr>
            <a:spLocks noGrp="1"/>
          </p:cNvSpPr>
          <p:nvPr>
            <p:ph type="sldNum" sz="quarter" idx="5"/>
          </p:nvPr>
        </p:nvSpPr>
        <p:spPr/>
        <p:txBody>
          <a:bodyPr/>
          <a:lstStyle/>
          <a:p>
            <a:fld id="{DA402CC3-856E-4E41-876D-2342781069F0}" type="slidenum">
              <a:rPr lang="ar-SA" smtClean="0"/>
              <a:t>15</a:t>
            </a:fld>
            <a:endParaRPr lang="ar-SA"/>
          </a:p>
        </p:txBody>
      </p:sp>
    </p:spTree>
    <p:extLst>
      <p:ext uri="{BB962C8B-B14F-4D97-AF65-F5344CB8AC3E}">
        <p14:creationId xmlns:p14="http://schemas.microsoft.com/office/powerpoint/2010/main" val="93616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FCB0-0A95-8F26-EC0E-8785DDD97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F60B7D33-8868-6FE8-90AD-896CD8F7B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3EDA7659-A38B-1F47-65EB-555A31D96A8D}"/>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76D93360-0E39-7F63-BA4F-9B0EBB72113D}"/>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670F4EB-611F-B76C-687C-2C184975C021}"/>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12496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47FB-B661-F71D-4D47-12C6F8F5817D}"/>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D8AC922D-14A6-66ED-BFA4-50E7EB9ED2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606E9BF5-7EFB-8526-0D48-E7F16348B2F1}"/>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DB301946-D6E7-8CA1-DAE8-B6ADCAC6748F}"/>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BA58F82-E07B-FECF-E518-6A7FC82DE0F0}"/>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383027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A4D0F-355E-981C-2F97-A6FBA1DF61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88DF61F7-DAF3-A821-B4E7-AA4BF0D6B3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237D33FB-337D-5AC8-917F-339D7623795F}"/>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C0AA1B45-CE1E-9279-6624-8DD0B124C65D}"/>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32815E2E-1B5A-C72B-3D0B-7C3E0F3E6E97}"/>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31426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AF2-8780-F102-D72F-DCF3BB89C52F}"/>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2CD50D5F-9D87-E475-6AAA-74B35DA19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656A7DE1-DBB3-BEDC-D234-509042B0AD50}"/>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6286555D-1091-C4E6-D5BC-43910E3E3CF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2746A2F8-8792-A758-B61E-2C4B2D2BA85B}"/>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250387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4DC6-23A3-8210-4666-8344C3EA69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55DE77D3-5BD9-986A-B884-53704CE077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9E5D4-3ACD-3A59-58CF-A30908EEF15F}"/>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0DE22C69-27EE-BB5D-E312-7973938BDFD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909A6109-3126-EDD4-80C2-A07A31EE66E2}"/>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322884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A934-1418-7F1F-36A8-2DDF6F69CA1F}"/>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6DC22F2C-A2FA-CF2A-536F-ED007EA52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DD5F3F8D-7306-F3F9-63B8-BB2CD6A54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290DEEB4-D833-F8DA-D0E3-F47C3E705FA3}"/>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6" name="Footer Placeholder 5">
            <a:extLst>
              <a:ext uri="{FF2B5EF4-FFF2-40B4-BE49-F238E27FC236}">
                <a16:creationId xmlns:a16="http://schemas.microsoft.com/office/drawing/2014/main" id="{25FCB61E-29BD-8239-0A52-FFB0BE6B797C}"/>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D30B5896-C9B2-AA5A-3D8D-9438639E56D1}"/>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27827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1AAD-FECE-63B7-B407-9C4C6CDABF35}"/>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577D03EF-831A-76EC-FB3C-E63BB6077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90F2C-21CE-C115-495B-DF220F251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07AA39D8-AD9A-CAB4-F680-6FD8E08DF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CA892-F30F-508B-4785-7A5965DB6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1A14C67D-A27D-254A-D983-C22B4140897F}"/>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8" name="Footer Placeholder 7">
            <a:extLst>
              <a:ext uri="{FF2B5EF4-FFF2-40B4-BE49-F238E27FC236}">
                <a16:creationId xmlns:a16="http://schemas.microsoft.com/office/drawing/2014/main" id="{B1C93172-E838-D441-81ED-2198B8C4C022}"/>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A53D8BB4-A42F-BE45-4F02-43C805C5A094}"/>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423612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E32D-8253-6F0A-AAB1-FB899C0B926B}"/>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93C4AA49-D8AE-9CB8-6EE0-89DD18992299}"/>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4" name="Footer Placeholder 3">
            <a:extLst>
              <a:ext uri="{FF2B5EF4-FFF2-40B4-BE49-F238E27FC236}">
                <a16:creationId xmlns:a16="http://schemas.microsoft.com/office/drawing/2014/main" id="{D10051AF-0ECD-5B7C-9650-389F79584004}"/>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741F3ADA-DDA8-F74B-DB8C-D952FEF522AB}"/>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177636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FE442-7134-0E91-5B04-9ACEAD6D3C4C}"/>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3" name="Footer Placeholder 2">
            <a:extLst>
              <a:ext uri="{FF2B5EF4-FFF2-40B4-BE49-F238E27FC236}">
                <a16:creationId xmlns:a16="http://schemas.microsoft.com/office/drawing/2014/main" id="{80A61DEA-9B61-D7C6-9E6A-85CF553EC3BE}"/>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38674C9A-E4E4-5559-2A60-515AC302136F}"/>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138819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2C33-C552-D30B-55FA-CA2601724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F5D9DA12-CECD-E107-57A6-38B192D96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16DB78C3-DD2B-C160-2476-A0B4035B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2585F-0538-F8F7-28E6-E3E48C340C08}"/>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6" name="Footer Placeholder 5">
            <a:extLst>
              <a:ext uri="{FF2B5EF4-FFF2-40B4-BE49-F238E27FC236}">
                <a16:creationId xmlns:a16="http://schemas.microsoft.com/office/drawing/2014/main" id="{3F6186E4-F51D-6FBC-6B0E-7EF91FD3F339}"/>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AC853AC5-2421-FEDD-2BB0-6C9DF9B0C626}"/>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296097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593-51FA-7C4D-3404-40CA196A8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3984DE95-24E7-D982-42C5-DF5E3B0C1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DBC6F830-F7DD-11BA-9DC8-9DE4D69F3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676B5-8ACF-CC34-3A77-CB28E5A73846}"/>
              </a:ext>
            </a:extLst>
          </p:cNvPr>
          <p:cNvSpPr>
            <a:spLocks noGrp="1"/>
          </p:cNvSpPr>
          <p:nvPr>
            <p:ph type="dt" sz="half" idx="10"/>
          </p:nvPr>
        </p:nvSpPr>
        <p:spPr/>
        <p:txBody>
          <a:bodyPr/>
          <a:lstStyle/>
          <a:p>
            <a:fld id="{566D955E-B733-1C44-B72A-7F0E4BD44B20}" type="datetimeFigureOut">
              <a:rPr lang="ar-SA" smtClean="0"/>
              <a:t>5 جمادى الأولى، 1444</a:t>
            </a:fld>
            <a:endParaRPr lang="ar-SA"/>
          </a:p>
        </p:txBody>
      </p:sp>
      <p:sp>
        <p:nvSpPr>
          <p:cNvPr id="6" name="Footer Placeholder 5">
            <a:extLst>
              <a:ext uri="{FF2B5EF4-FFF2-40B4-BE49-F238E27FC236}">
                <a16:creationId xmlns:a16="http://schemas.microsoft.com/office/drawing/2014/main" id="{9BEA9292-9652-D3E0-CFFD-270CAFBEDA5A}"/>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203720D2-FB47-1DAE-D8A5-D2190B89B918}"/>
              </a:ext>
            </a:extLst>
          </p:cNvPr>
          <p:cNvSpPr>
            <a:spLocks noGrp="1"/>
          </p:cNvSpPr>
          <p:nvPr>
            <p:ph type="sldNum" sz="quarter" idx="12"/>
          </p:nvPr>
        </p:nvSpPr>
        <p:spPr/>
        <p:txBody>
          <a:bodyPr/>
          <a:lstStyle/>
          <a:p>
            <a:fld id="{293E0BC8-EA98-3248-B132-9A6988875D67}" type="slidenum">
              <a:rPr lang="ar-SA" smtClean="0"/>
              <a:t>‹#›</a:t>
            </a:fld>
            <a:endParaRPr lang="ar-SA"/>
          </a:p>
        </p:txBody>
      </p:sp>
    </p:spTree>
    <p:extLst>
      <p:ext uri="{BB962C8B-B14F-4D97-AF65-F5344CB8AC3E}">
        <p14:creationId xmlns:p14="http://schemas.microsoft.com/office/powerpoint/2010/main" val="392338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E7D25-6BB1-442B-56DA-B2449717E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96514744-8654-8182-8F4F-1B9F06601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F3E2D52-7630-2B93-8B14-20B2CD67E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D955E-B733-1C44-B72A-7F0E4BD44B20}" type="datetimeFigureOut">
              <a:rPr lang="ar-SA" smtClean="0"/>
              <a:t>5 جمادى الأولى، 1444</a:t>
            </a:fld>
            <a:endParaRPr lang="ar-SA"/>
          </a:p>
        </p:txBody>
      </p:sp>
      <p:sp>
        <p:nvSpPr>
          <p:cNvPr id="5" name="Footer Placeholder 4">
            <a:extLst>
              <a:ext uri="{FF2B5EF4-FFF2-40B4-BE49-F238E27FC236}">
                <a16:creationId xmlns:a16="http://schemas.microsoft.com/office/drawing/2014/main" id="{17907557-6765-37C8-622C-4A488F019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A5D5FA7E-5A47-F5E3-1D40-729D15F51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E0BC8-EA98-3248-B132-9A6988875D67}" type="slidenum">
              <a:rPr lang="ar-SA" smtClean="0"/>
              <a:t>‹#›</a:t>
            </a:fld>
            <a:endParaRPr lang="ar-SA"/>
          </a:p>
        </p:txBody>
      </p:sp>
    </p:spTree>
    <p:extLst>
      <p:ext uri="{BB962C8B-B14F-4D97-AF65-F5344CB8AC3E}">
        <p14:creationId xmlns:p14="http://schemas.microsoft.com/office/powerpoint/2010/main" val="139344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ode/ahm6644/mushroom-classification-by-several-algorithms#BUILDING,-TRAINING-&amp;-TESTING-MACHINE-LEARNING-MODE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B1773E8-6F60-216F-D059-45928E3E38C7}"/>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Mushroom data set </a:t>
            </a:r>
            <a:endParaRPr lang="ar-SA" sz="5200">
              <a:solidFill>
                <a:schemeClr val="tx2"/>
              </a:solidFill>
            </a:endParaRPr>
          </a:p>
        </p:txBody>
      </p:sp>
      <p:sp>
        <p:nvSpPr>
          <p:cNvPr id="3" name="Subtitle 2">
            <a:extLst>
              <a:ext uri="{FF2B5EF4-FFF2-40B4-BE49-F238E27FC236}">
                <a16:creationId xmlns:a16="http://schemas.microsoft.com/office/drawing/2014/main" id="{3AF5D0C0-63F8-C6E6-31E8-C05E44D37825}"/>
              </a:ext>
            </a:extLst>
          </p:cNvPr>
          <p:cNvSpPr>
            <a:spLocks noGrp="1"/>
          </p:cNvSpPr>
          <p:nvPr>
            <p:ph type="subTitle" idx="1"/>
          </p:nvPr>
        </p:nvSpPr>
        <p:spPr>
          <a:xfrm>
            <a:off x="3215729" y="4165152"/>
            <a:ext cx="5760846" cy="682079"/>
          </a:xfrm>
        </p:spPr>
        <p:txBody>
          <a:bodyPr>
            <a:normAutofit/>
          </a:bodyPr>
          <a:lstStyle/>
          <a:p>
            <a:endParaRPr lang="ar-SA">
              <a:solidFill>
                <a:schemeClr val="tx2"/>
              </a:solidFill>
            </a:endParaRPr>
          </a:p>
        </p:txBody>
      </p:sp>
    </p:spTree>
    <p:extLst>
      <p:ext uri="{BB962C8B-B14F-4D97-AF65-F5344CB8AC3E}">
        <p14:creationId xmlns:p14="http://schemas.microsoft.com/office/powerpoint/2010/main" val="93709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7FE5-979D-7F38-A052-A13B3FBEA4A6}"/>
              </a:ext>
            </a:extLst>
          </p:cNvPr>
          <p:cNvSpPr>
            <a:spLocks noGrp="1"/>
          </p:cNvSpPr>
          <p:nvPr>
            <p:ph type="title"/>
          </p:nvPr>
        </p:nvSpPr>
        <p:spPr/>
        <p:txBody>
          <a:bodyPr/>
          <a:lstStyle/>
          <a:p>
            <a:r>
              <a:rPr lang="en-US" dirty="0"/>
              <a:t>Random forests </a:t>
            </a:r>
            <a:r>
              <a:rPr lang="en-US" dirty="0" err="1"/>
              <a:t>Kfold</a:t>
            </a:r>
            <a:r>
              <a:rPr lang="en-US" dirty="0"/>
              <a:t> </a:t>
            </a:r>
            <a:endParaRPr lang="ar-SA" dirty="0"/>
          </a:p>
        </p:txBody>
      </p:sp>
      <p:pic>
        <p:nvPicPr>
          <p:cNvPr id="4" name="Picture 3">
            <a:extLst>
              <a:ext uri="{FF2B5EF4-FFF2-40B4-BE49-F238E27FC236}">
                <a16:creationId xmlns:a16="http://schemas.microsoft.com/office/drawing/2014/main" id="{94D4FD5B-E600-1B45-36B8-6DCA5C486F85}"/>
              </a:ext>
            </a:extLst>
          </p:cNvPr>
          <p:cNvPicPr>
            <a:picLocks noChangeAspect="1"/>
          </p:cNvPicPr>
          <p:nvPr/>
        </p:nvPicPr>
        <p:blipFill>
          <a:blip r:embed="rId2"/>
          <a:stretch>
            <a:fillRect/>
          </a:stretch>
        </p:blipFill>
        <p:spPr>
          <a:xfrm>
            <a:off x="1302996" y="2134831"/>
            <a:ext cx="9337572" cy="3732925"/>
          </a:xfrm>
          <a:prstGeom prst="rect">
            <a:avLst/>
          </a:prstGeom>
        </p:spPr>
      </p:pic>
    </p:spTree>
    <p:extLst>
      <p:ext uri="{BB962C8B-B14F-4D97-AF65-F5344CB8AC3E}">
        <p14:creationId xmlns:p14="http://schemas.microsoft.com/office/powerpoint/2010/main" val="141705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5F4E-82EF-314C-5773-AE6CFD00B45C}"/>
              </a:ext>
            </a:extLst>
          </p:cNvPr>
          <p:cNvSpPr>
            <a:spLocks noGrp="1"/>
          </p:cNvSpPr>
          <p:nvPr>
            <p:ph type="title"/>
          </p:nvPr>
        </p:nvSpPr>
        <p:spPr/>
        <p:txBody>
          <a:bodyPr/>
          <a:lstStyle/>
          <a:p>
            <a:r>
              <a:rPr lang="en-US" b="0" i="0" dirty="0">
                <a:solidFill>
                  <a:srgbClr val="000000"/>
                </a:solidFill>
                <a:effectLst/>
                <a:latin typeface="Inter"/>
              </a:rPr>
              <a:t>FEATURE ENGINEERING</a:t>
            </a:r>
            <a:br>
              <a:rPr lang="en-US" b="0" i="0" dirty="0">
                <a:solidFill>
                  <a:srgbClr val="000000"/>
                </a:solidFill>
                <a:effectLst/>
                <a:latin typeface="Inter"/>
              </a:rPr>
            </a:br>
            <a:endParaRPr lang="ar-SA" dirty="0"/>
          </a:p>
        </p:txBody>
      </p:sp>
      <p:sp>
        <p:nvSpPr>
          <p:cNvPr id="3" name="Content Placeholder 2">
            <a:extLst>
              <a:ext uri="{FF2B5EF4-FFF2-40B4-BE49-F238E27FC236}">
                <a16:creationId xmlns:a16="http://schemas.microsoft.com/office/drawing/2014/main" id="{9CAED595-EEF1-ABC9-1412-30095FD4AA43}"/>
              </a:ext>
            </a:extLst>
          </p:cNvPr>
          <p:cNvSpPr>
            <a:spLocks noGrp="1"/>
          </p:cNvSpPr>
          <p:nvPr>
            <p:ph idx="1"/>
          </p:nvPr>
        </p:nvSpPr>
        <p:spPr/>
        <p:txBody>
          <a:bodyPr>
            <a:normAutofit/>
          </a:bodyPr>
          <a:lstStyle/>
          <a:p>
            <a:pPr algn="l"/>
            <a:r>
              <a:rPr lang="en-US" b="0" i="0" dirty="0">
                <a:effectLst/>
              </a:rPr>
              <a:t>In the feature engineering step, Data will be transformed into an acceptable format for machine learning models. Since all our features are all categorical, we will need to encode them to numerical values.</a:t>
            </a:r>
          </a:p>
          <a:p>
            <a:pPr marL="0" indent="0" algn="l">
              <a:buNone/>
            </a:pPr>
            <a:endParaRPr lang="en-US" b="0" i="0" dirty="0">
              <a:solidFill>
                <a:srgbClr val="202124"/>
              </a:solidFill>
              <a:effectLst/>
              <a:latin typeface="Inter"/>
            </a:endParaRPr>
          </a:p>
          <a:p>
            <a:pPr marL="0" indent="0" algn="l">
              <a:buNone/>
            </a:pPr>
            <a:r>
              <a:rPr lang="en-US" b="0" i="0" dirty="0">
                <a:solidFill>
                  <a:srgbClr val="000000"/>
                </a:solidFill>
                <a:effectLst/>
                <a:latin typeface="Inter"/>
              </a:rPr>
              <a:t>ONE-HOT LABEL ENCODING</a:t>
            </a:r>
          </a:p>
          <a:p>
            <a:pPr algn="l"/>
            <a:r>
              <a:rPr lang="en-US" b="0" i="0" dirty="0">
                <a:effectLst/>
              </a:rPr>
              <a:t>One-hot encoding is a technique which applied mostly for text-based categorical data, to transfer the values into </a:t>
            </a:r>
            <a:r>
              <a:rPr lang="en-US" b="0" i="0" dirty="0" err="1">
                <a:effectLst/>
              </a:rPr>
              <a:t>boolean</a:t>
            </a:r>
            <a:r>
              <a:rPr lang="en-US" b="0" i="0" dirty="0">
                <a:effectLst/>
              </a:rPr>
              <a:t> </a:t>
            </a:r>
            <a:r>
              <a:rPr lang="en-US" b="0" i="0" dirty="0" err="1">
                <a:effectLst/>
              </a:rPr>
              <a:t>numerics</a:t>
            </a:r>
            <a:r>
              <a:rPr lang="en-US" b="0" i="0" dirty="0">
                <a:effectLst/>
              </a:rPr>
              <a:t> of 1s or 0s, and each label will be added as a column and every time it occurs as a label it will get 1 as a value if exist, otherwise will get 0. </a:t>
            </a:r>
          </a:p>
          <a:p>
            <a:endParaRPr lang="ar-SA" dirty="0"/>
          </a:p>
        </p:txBody>
      </p:sp>
    </p:spTree>
    <p:extLst>
      <p:ext uri="{BB962C8B-B14F-4D97-AF65-F5344CB8AC3E}">
        <p14:creationId xmlns:p14="http://schemas.microsoft.com/office/powerpoint/2010/main" val="396532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757-A4B7-653D-448B-3537A5B01F16}"/>
              </a:ext>
            </a:extLst>
          </p:cNvPr>
          <p:cNvSpPr>
            <a:spLocks noGrp="1"/>
          </p:cNvSpPr>
          <p:nvPr>
            <p:ph type="title"/>
          </p:nvPr>
        </p:nvSpPr>
        <p:spPr/>
        <p:txBody>
          <a:bodyPr>
            <a:normAutofit fontScale="90000"/>
          </a:bodyPr>
          <a:lstStyle/>
          <a:p>
            <a:r>
              <a:rPr lang="en-US" b="0" i="0" dirty="0">
                <a:solidFill>
                  <a:srgbClr val="000000"/>
                </a:solidFill>
                <a:effectLst/>
                <a:latin typeface="Inter"/>
              </a:rPr>
              <a:t>BUILDING, TRAINING &amp; TESTING MACHINE LEARNING MODELS</a:t>
            </a:r>
            <a:r>
              <a:rPr lang="en-US" b="0" i="0" u="none" strike="noStrike" dirty="0">
                <a:solidFill>
                  <a:srgbClr val="008ABC"/>
                </a:solidFill>
                <a:effectLst/>
                <a:latin typeface="Inter"/>
                <a:hlinkClick r:id="rId2"/>
              </a:rPr>
              <a:t>¶</a:t>
            </a:r>
            <a:br>
              <a:rPr lang="en-US" b="0" i="0" dirty="0">
                <a:solidFill>
                  <a:srgbClr val="000000"/>
                </a:solidFill>
                <a:effectLst/>
                <a:latin typeface="Inter"/>
              </a:rPr>
            </a:br>
            <a:endParaRPr lang="ar-SA" dirty="0"/>
          </a:p>
        </p:txBody>
      </p:sp>
      <p:sp>
        <p:nvSpPr>
          <p:cNvPr id="3" name="Content Placeholder 2">
            <a:extLst>
              <a:ext uri="{FF2B5EF4-FFF2-40B4-BE49-F238E27FC236}">
                <a16:creationId xmlns:a16="http://schemas.microsoft.com/office/drawing/2014/main" id="{98F564EA-DCE5-7EDC-F8BF-06FCC48233D9}"/>
              </a:ext>
            </a:extLst>
          </p:cNvPr>
          <p:cNvSpPr>
            <a:spLocks noGrp="1"/>
          </p:cNvSpPr>
          <p:nvPr>
            <p:ph idx="1"/>
          </p:nvPr>
        </p:nvSpPr>
        <p:spPr/>
        <p:txBody>
          <a:bodyPr/>
          <a:lstStyle/>
          <a:p>
            <a:pPr algn="l"/>
            <a:r>
              <a:rPr lang="en-US" b="0" i="0" dirty="0">
                <a:effectLst/>
              </a:rPr>
              <a:t>Building a machine learning model will start first by setting the train/test data split, then build and evaluate several models and summaries each model score.</a:t>
            </a:r>
          </a:p>
          <a:p>
            <a:pPr marL="0" indent="0" algn="l">
              <a:buNone/>
            </a:pPr>
            <a:r>
              <a:rPr lang="en-US" b="0" i="0" dirty="0">
                <a:solidFill>
                  <a:srgbClr val="000000"/>
                </a:solidFill>
                <a:effectLst/>
                <a:latin typeface="Inter"/>
              </a:rPr>
              <a:t>DATA TRAIN/TEST SPLIT</a:t>
            </a:r>
          </a:p>
          <a:p>
            <a:pPr marL="0" indent="0" algn="l">
              <a:buNone/>
            </a:pPr>
            <a:endParaRPr lang="en-US" b="0" i="0" dirty="0">
              <a:solidFill>
                <a:srgbClr val="000000"/>
              </a:solidFill>
              <a:effectLst/>
              <a:latin typeface="Inter"/>
            </a:endParaRPr>
          </a:p>
          <a:p>
            <a:pPr algn="l"/>
            <a:r>
              <a:rPr lang="en-US" b="0" i="0" dirty="0">
                <a:effectLst/>
              </a:rPr>
              <a:t>Data train/test split is the main step into test machine learning on unseen data, Here train/test data split by a 70:30 ratio, which means that models will be trained by 70% of data, and tested on 30% of unseen data. </a:t>
            </a:r>
          </a:p>
          <a:p>
            <a:pPr marL="228600" indent="-228600" algn="r" defTabSz="914400" rtl="1" eaLnBrk="1" latinLnBrk="0" hangingPunct="1">
              <a:lnSpc>
                <a:spcPct val="90000"/>
              </a:lnSpc>
              <a:spcBef>
                <a:spcPts val="1000"/>
              </a:spcBef>
              <a:buFont typeface="Arial" panose="020B0604020202020204" pitchFamily="34" charset="0"/>
              <a:buChar char="•"/>
            </a:pPr>
            <a:endParaRPr lang="ar-SA" dirty="0"/>
          </a:p>
        </p:txBody>
      </p:sp>
    </p:spTree>
    <p:extLst>
      <p:ext uri="{BB962C8B-B14F-4D97-AF65-F5344CB8AC3E}">
        <p14:creationId xmlns:p14="http://schemas.microsoft.com/office/powerpoint/2010/main" val="425053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FDD-49CD-5680-BBF5-E791B9B6C52A}"/>
              </a:ext>
            </a:extLst>
          </p:cNvPr>
          <p:cNvSpPr>
            <a:spLocks noGrp="1"/>
          </p:cNvSpPr>
          <p:nvPr>
            <p:ph type="title"/>
          </p:nvPr>
        </p:nvSpPr>
        <p:spPr/>
        <p:txBody>
          <a:bodyPr/>
          <a:lstStyle/>
          <a:p>
            <a:r>
              <a:rPr lang="en-US" b="0" i="0" dirty="0">
                <a:solidFill>
                  <a:srgbClr val="000000"/>
                </a:solidFill>
                <a:effectLst/>
                <a:latin typeface="Inter"/>
              </a:rPr>
              <a:t>DECISION TREE</a:t>
            </a:r>
            <a:br>
              <a:rPr lang="en-US" b="0" i="0" dirty="0">
                <a:solidFill>
                  <a:srgbClr val="000000"/>
                </a:solidFill>
                <a:effectLst/>
                <a:latin typeface="Inter"/>
              </a:rPr>
            </a:br>
            <a:endParaRPr lang="ar-SA" dirty="0"/>
          </a:p>
        </p:txBody>
      </p:sp>
      <p:sp>
        <p:nvSpPr>
          <p:cNvPr id="5" name="TextBox 4">
            <a:extLst>
              <a:ext uri="{FF2B5EF4-FFF2-40B4-BE49-F238E27FC236}">
                <a16:creationId xmlns:a16="http://schemas.microsoft.com/office/drawing/2014/main" id="{382C2615-2BE2-1B9F-5752-0CD1A4F4F19A}"/>
              </a:ext>
            </a:extLst>
          </p:cNvPr>
          <p:cNvSpPr txBox="1"/>
          <p:nvPr/>
        </p:nvSpPr>
        <p:spPr>
          <a:xfrm>
            <a:off x="633984" y="2055519"/>
            <a:ext cx="10719816" cy="646331"/>
          </a:xfrm>
          <a:prstGeom prst="rect">
            <a:avLst/>
          </a:prstGeom>
          <a:noFill/>
        </p:spPr>
        <p:txBody>
          <a:bodyPr wrap="square">
            <a:spAutoFit/>
          </a:bodyPr>
          <a:lstStyle/>
          <a:p>
            <a:pPr algn="l"/>
            <a:r>
              <a:rPr lang="en-US" b="0" i="0" dirty="0">
                <a:effectLst/>
                <a:latin typeface="Inter"/>
              </a:rPr>
              <a:t>Decision Trees algorithm uses a tree-like graph or model of decisions and their possible consequences, And used broadly in classification and regression problems, </a:t>
            </a:r>
          </a:p>
        </p:txBody>
      </p:sp>
    </p:spTree>
    <p:extLst>
      <p:ext uri="{BB962C8B-B14F-4D97-AF65-F5344CB8AC3E}">
        <p14:creationId xmlns:p14="http://schemas.microsoft.com/office/powerpoint/2010/main" val="149509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C3B7-E265-42AD-039B-4B74DEF8482B}"/>
              </a:ext>
            </a:extLst>
          </p:cNvPr>
          <p:cNvSpPr>
            <a:spLocks noGrp="1"/>
          </p:cNvSpPr>
          <p:nvPr>
            <p:ph type="title"/>
          </p:nvPr>
        </p:nvSpPr>
        <p:spPr/>
        <p:txBody>
          <a:bodyPr/>
          <a:lstStyle/>
          <a:p>
            <a:r>
              <a:rPr lang="en-US" dirty="0"/>
              <a:t>Decision tree </a:t>
            </a:r>
            <a:endParaRPr lang="ar-SA" dirty="0"/>
          </a:p>
        </p:txBody>
      </p:sp>
      <p:pic>
        <p:nvPicPr>
          <p:cNvPr id="4" name="Content Placeholder 3">
            <a:extLst>
              <a:ext uri="{FF2B5EF4-FFF2-40B4-BE49-F238E27FC236}">
                <a16:creationId xmlns:a16="http://schemas.microsoft.com/office/drawing/2014/main" id="{746C9A97-C55B-453C-F4AF-06C68090A63D}"/>
              </a:ext>
            </a:extLst>
          </p:cNvPr>
          <p:cNvPicPr>
            <a:picLocks noGrp="1" noChangeAspect="1"/>
          </p:cNvPicPr>
          <p:nvPr>
            <p:ph idx="1"/>
          </p:nvPr>
        </p:nvPicPr>
        <p:blipFill>
          <a:blip r:embed="rId2"/>
          <a:stretch>
            <a:fillRect/>
          </a:stretch>
        </p:blipFill>
        <p:spPr>
          <a:xfrm>
            <a:off x="653715" y="2223963"/>
            <a:ext cx="7010400" cy="3987800"/>
          </a:xfrm>
          <a:prstGeom prst="rect">
            <a:avLst/>
          </a:prstGeom>
        </p:spPr>
      </p:pic>
    </p:spTree>
    <p:extLst>
      <p:ext uri="{BB962C8B-B14F-4D97-AF65-F5344CB8AC3E}">
        <p14:creationId xmlns:p14="http://schemas.microsoft.com/office/powerpoint/2010/main" val="234895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83C9-434B-4401-2EB1-7853A0B5465A}"/>
              </a:ext>
            </a:extLst>
          </p:cNvPr>
          <p:cNvSpPr>
            <a:spLocks noGrp="1"/>
          </p:cNvSpPr>
          <p:nvPr>
            <p:ph type="title"/>
          </p:nvPr>
        </p:nvSpPr>
        <p:spPr/>
        <p:txBody>
          <a:bodyPr/>
          <a:lstStyle/>
          <a:p>
            <a:endParaRPr lang="ar-SA"/>
          </a:p>
        </p:txBody>
      </p:sp>
      <p:pic>
        <p:nvPicPr>
          <p:cNvPr id="4" name="Picture 3">
            <a:extLst>
              <a:ext uri="{FF2B5EF4-FFF2-40B4-BE49-F238E27FC236}">
                <a16:creationId xmlns:a16="http://schemas.microsoft.com/office/drawing/2014/main" id="{C56E8388-F6D8-07E9-D99A-56AB1EA28D78}"/>
              </a:ext>
            </a:extLst>
          </p:cNvPr>
          <p:cNvPicPr>
            <a:picLocks noChangeAspect="1"/>
          </p:cNvPicPr>
          <p:nvPr/>
        </p:nvPicPr>
        <p:blipFill>
          <a:blip r:embed="rId3"/>
          <a:stretch>
            <a:fillRect/>
          </a:stretch>
        </p:blipFill>
        <p:spPr>
          <a:xfrm>
            <a:off x="1234440" y="1825625"/>
            <a:ext cx="7772400" cy="4176938"/>
          </a:xfrm>
          <a:prstGeom prst="rect">
            <a:avLst/>
          </a:prstGeom>
        </p:spPr>
      </p:pic>
    </p:spTree>
    <p:extLst>
      <p:ext uri="{BB962C8B-B14F-4D97-AF65-F5344CB8AC3E}">
        <p14:creationId xmlns:p14="http://schemas.microsoft.com/office/powerpoint/2010/main" val="10913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4332-402E-B35B-19D8-877053B22B29}"/>
              </a:ext>
            </a:extLst>
          </p:cNvPr>
          <p:cNvSpPr>
            <a:spLocks noGrp="1"/>
          </p:cNvSpPr>
          <p:nvPr>
            <p:ph type="title"/>
          </p:nvPr>
        </p:nvSpPr>
        <p:spPr/>
        <p:txBody>
          <a:bodyPr/>
          <a:lstStyle/>
          <a:p>
            <a:endParaRPr lang="ar-SA" dirty="0"/>
          </a:p>
        </p:txBody>
      </p:sp>
      <p:sp>
        <p:nvSpPr>
          <p:cNvPr id="3" name="Content Placeholder 2">
            <a:extLst>
              <a:ext uri="{FF2B5EF4-FFF2-40B4-BE49-F238E27FC236}">
                <a16:creationId xmlns:a16="http://schemas.microsoft.com/office/drawing/2014/main" id="{CA36C226-CEC2-F82A-A5FE-3ACC5D019DC4}"/>
              </a:ext>
            </a:extLst>
          </p:cNvPr>
          <p:cNvSpPr>
            <a:spLocks noGrp="1"/>
          </p:cNvSpPr>
          <p:nvPr>
            <p:ph idx="1"/>
          </p:nvPr>
        </p:nvSpPr>
        <p:spPr/>
        <p:txBody>
          <a:bodyPr/>
          <a:lstStyle/>
          <a:p>
            <a:endParaRPr lang="ar-SA"/>
          </a:p>
        </p:txBody>
      </p:sp>
    </p:spTree>
    <p:extLst>
      <p:ext uri="{BB962C8B-B14F-4D97-AF65-F5344CB8AC3E}">
        <p14:creationId xmlns:p14="http://schemas.microsoft.com/office/powerpoint/2010/main" val="392096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6C48-145B-BD2E-BD18-D1A080FFA7A3}"/>
              </a:ext>
            </a:extLst>
          </p:cNvPr>
          <p:cNvSpPr>
            <a:spLocks noGrp="1"/>
          </p:cNvSpPr>
          <p:nvPr>
            <p:ph type="title"/>
          </p:nvPr>
        </p:nvSpPr>
        <p:spPr/>
        <p:txBody>
          <a:bodyPr/>
          <a:lstStyle/>
          <a:p>
            <a:r>
              <a:rPr lang="en-US" dirty="0"/>
              <a:t>Conclusion </a:t>
            </a:r>
            <a:endParaRPr lang="ar-SA" dirty="0"/>
          </a:p>
        </p:txBody>
      </p:sp>
      <p:sp>
        <p:nvSpPr>
          <p:cNvPr id="3" name="Content Placeholder 2">
            <a:extLst>
              <a:ext uri="{FF2B5EF4-FFF2-40B4-BE49-F238E27FC236}">
                <a16:creationId xmlns:a16="http://schemas.microsoft.com/office/drawing/2014/main" id="{4BCDDBE9-62A3-B6FC-3F91-5B8988D8805A}"/>
              </a:ext>
            </a:extLst>
          </p:cNvPr>
          <p:cNvSpPr>
            <a:spLocks noGrp="1"/>
          </p:cNvSpPr>
          <p:nvPr>
            <p:ph idx="1"/>
          </p:nvPr>
        </p:nvSpPr>
        <p:spPr/>
        <p:txBody>
          <a:bodyPr/>
          <a:lstStyle/>
          <a:p>
            <a:pPr marL="0" indent="0" algn="l">
              <a:buNone/>
            </a:pPr>
            <a:endParaRPr lang="en-US" b="0" i="0" dirty="0">
              <a:solidFill>
                <a:srgbClr val="000000"/>
              </a:solidFill>
              <a:effectLst/>
              <a:latin typeface="Inter"/>
            </a:endParaRPr>
          </a:p>
          <a:p>
            <a:pPr algn="l"/>
            <a:r>
              <a:rPr lang="en-US" b="0" i="0" dirty="0">
                <a:effectLst/>
                <a:latin typeface="Inter"/>
              </a:rPr>
              <a:t>We were able to predict with very high accuracy the poisonous and edible mushrooms with RF </a:t>
            </a:r>
            <a:r>
              <a:rPr lang="en-US" dirty="0">
                <a:latin typeface="Inter"/>
              </a:rPr>
              <a:t>, </a:t>
            </a:r>
            <a:r>
              <a:rPr lang="en-US" b="0" i="0" dirty="0">
                <a:effectLst/>
                <a:latin typeface="Inter"/>
              </a:rPr>
              <a:t>decision tree , and KNN </a:t>
            </a:r>
          </a:p>
          <a:p>
            <a:pPr algn="l"/>
            <a:r>
              <a:rPr lang="en-US" b="0" i="0" dirty="0">
                <a:effectLst/>
                <a:latin typeface="Inter"/>
              </a:rPr>
              <a:t>We were able to predict with very high accuracy </a:t>
            </a:r>
          </a:p>
          <a:p>
            <a:pPr marL="0" indent="0" algn="l">
              <a:buNone/>
            </a:pPr>
            <a:r>
              <a:rPr lang="en-US" b="0" i="0" dirty="0">
                <a:effectLst/>
                <a:latin typeface="Inter"/>
              </a:rPr>
              <a:t>(Perfect Accuracy = 1) the poisonous and edible mushrooms with </a:t>
            </a:r>
            <a:r>
              <a:rPr lang="en-US" b="1" i="0" dirty="0">
                <a:effectLst/>
                <a:latin typeface="Inter"/>
              </a:rPr>
              <a:t>Random Forest average accuracy   100%</a:t>
            </a:r>
            <a:endParaRPr lang="en-US" b="0" i="0" dirty="0">
              <a:effectLst/>
              <a:latin typeface="Inter"/>
            </a:endParaRPr>
          </a:p>
          <a:p>
            <a:endParaRPr lang="ar-SA" dirty="0"/>
          </a:p>
        </p:txBody>
      </p:sp>
    </p:spTree>
    <p:extLst>
      <p:ext uri="{BB962C8B-B14F-4D97-AF65-F5344CB8AC3E}">
        <p14:creationId xmlns:p14="http://schemas.microsoft.com/office/powerpoint/2010/main" val="356071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CC9F-C25C-8C77-F3B0-221A8C781064}"/>
              </a:ext>
            </a:extLst>
          </p:cNvPr>
          <p:cNvSpPr>
            <a:spLocks noGrp="1"/>
          </p:cNvSpPr>
          <p:nvPr>
            <p:ph type="title"/>
          </p:nvPr>
        </p:nvSpPr>
        <p:spPr/>
        <p:txBody>
          <a:bodyPr/>
          <a:lstStyle/>
          <a:p>
            <a:r>
              <a:rPr lang="en-US" dirty="0"/>
              <a:t>Outline </a:t>
            </a:r>
            <a:endParaRPr lang="ar-SA" dirty="0"/>
          </a:p>
        </p:txBody>
      </p:sp>
      <p:sp>
        <p:nvSpPr>
          <p:cNvPr id="3" name="Content Placeholder 2">
            <a:extLst>
              <a:ext uri="{FF2B5EF4-FFF2-40B4-BE49-F238E27FC236}">
                <a16:creationId xmlns:a16="http://schemas.microsoft.com/office/drawing/2014/main" id="{FC0E5C3E-7221-32A7-29BB-6B242637C66E}"/>
              </a:ext>
            </a:extLst>
          </p:cNvPr>
          <p:cNvSpPr>
            <a:spLocks noGrp="1"/>
          </p:cNvSpPr>
          <p:nvPr>
            <p:ph idx="1"/>
          </p:nvPr>
        </p:nvSpPr>
        <p:spPr/>
        <p:txBody>
          <a:bodyPr/>
          <a:lstStyle/>
          <a:p>
            <a:r>
              <a:rPr lang="en-US" dirty="0"/>
              <a:t>Introduction</a:t>
            </a:r>
          </a:p>
          <a:p>
            <a:r>
              <a:rPr lang="en-US" dirty="0"/>
              <a:t>EDA&amp; preprocessing </a:t>
            </a:r>
          </a:p>
          <a:p>
            <a:r>
              <a:rPr lang="en-US" dirty="0"/>
              <a:t>Feature engineering </a:t>
            </a:r>
          </a:p>
          <a:p>
            <a:r>
              <a:rPr lang="en-US" dirty="0">
                <a:solidFill>
                  <a:srgbClr val="000000"/>
                </a:solidFill>
                <a:latin typeface="Inter"/>
              </a:rPr>
              <a:t>Random forest, </a:t>
            </a:r>
          </a:p>
          <a:p>
            <a:r>
              <a:rPr lang="en-US" b="0" i="0" dirty="0">
                <a:solidFill>
                  <a:srgbClr val="000000"/>
                </a:solidFill>
                <a:effectLst/>
                <a:latin typeface="Inter"/>
              </a:rPr>
              <a:t>Conclusion </a:t>
            </a:r>
            <a:br>
              <a:rPr lang="en-US" b="0" i="0" dirty="0">
                <a:solidFill>
                  <a:srgbClr val="000000"/>
                </a:solidFill>
                <a:effectLst/>
                <a:latin typeface="Inter"/>
              </a:rPr>
            </a:br>
            <a:endParaRPr lang="en-US" dirty="0"/>
          </a:p>
          <a:p>
            <a:endParaRPr lang="ar-SA" dirty="0"/>
          </a:p>
        </p:txBody>
      </p:sp>
    </p:spTree>
    <p:extLst>
      <p:ext uri="{BB962C8B-B14F-4D97-AF65-F5344CB8AC3E}">
        <p14:creationId xmlns:p14="http://schemas.microsoft.com/office/powerpoint/2010/main" val="29804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53FC-F733-7EAD-4188-CA2410C7668E}"/>
              </a:ext>
            </a:extLst>
          </p:cNvPr>
          <p:cNvSpPr>
            <a:spLocks noGrp="1"/>
          </p:cNvSpPr>
          <p:nvPr>
            <p:ph type="title"/>
          </p:nvPr>
        </p:nvSpPr>
        <p:spPr/>
        <p:txBody>
          <a:bodyPr>
            <a:normAutofit/>
          </a:bodyPr>
          <a:lstStyle/>
          <a:p>
            <a:r>
              <a:rPr lang="en-US" b="0" i="0" dirty="0">
                <a:solidFill>
                  <a:srgbClr val="000000"/>
                </a:solidFill>
                <a:effectLst/>
                <a:latin typeface="Inter"/>
              </a:rPr>
              <a:t>INTRODUCTION</a:t>
            </a:r>
            <a:endParaRPr lang="ar-SA" dirty="0"/>
          </a:p>
        </p:txBody>
      </p:sp>
      <p:sp>
        <p:nvSpPr>
          <p:cNvPr id="3" name="Content Placeholder 2">
            <a:extLst>
              <a:ext uri="{FF2B5EF4-FFF2-40B4-BE49-F238E27FC236}">
                <a16:creationId xmlns:a16="http://schemas.microsoft.com/office/drawing/2014/main" id="{6712274B-C0D0-324D-43DF-BB620B5362F0}"/>
              </a:ext>
            </a:extLst>
          </p:cNvPr>
          <p:cNvSpPr>
            <a:spLocks noGrp="1"/>
          </p:cNvSpPr>
          <p:nvPr>
            <p:ph idx="1"/>
          </p:nvPr>
        </p:nvSpPr>
        <p:spPr/>
        <p:txBody>
          <a:bodyPr/>
          <a:lstStyle/>
          <a:p>
            <a:r>
              <a:rPr lang="en-US" dirty="0"/>
              <a:t>In this project we will dive into mushroom classification problem which is represented by a tabular dataset that contains 23 features and 8124 observations, labeled as edible or poisonous mushroom</a:t>
            </a:r>
          </a:p>
          <a:p>
            <a:endParaRPr lang="en-US" dirty="0"/>
          </a:p>
          <a:p>
            <a:pPr marL="0" indent="0" algn="l">
              <a:buNone/>
            </a:pPr>
            <a:endParaRPr lang="en-US" dirty="0">
              <a:effectLst/>
              <a:latin typeface="Inter"/>
            </a:endParaRPr>
          </a:p>
          <a:p>
            <a:pPr algn="l"/>
            <a:r>
              <a:rPr lang="en-US" dirty="0">
                <a:effectLst/>
                <a:latin typeface="Inter"/>
              </a:rPr>
              <a:t>The goal is to classify mushrooms </a:t>
            </a:r>
            <a:r>
              <a:rPr lang="en-US" dirty="0"/>
              <a:t>as</a:t>
            </a:r>
            <a:r>
              <a:rPr lang="en-US" dirty="0">
                <a:effectLst/>
                <a:latin typeface="Inter"/>
              </a:rPr>
              <a:t> either edible or poisonous.</a:t>
            </a:r>
            <a:br>
              <a:rPr lang="en-US" b="0" i="0" dirty="0">
                <a:effectLst/>
                <a:latin typeface="Inter"/>
              </a:rPr>
            </a:br>
            <a:endParaRPr lang="en-US" b="0" i="0" dirty="0">
              <a:effectLst/>
              <a:latin typeface="Inter"/>
            </a:endParaRPr>
          </a:p>
          <a:p>
            <a:endParaRPr lang="ar-SA" dirty="0"/>
          </a:p>
        </p:txBody>
      </p:sp>
    </p:spTree>
    <p:extLst>
      <p:ext uri="{BB962C8B-B14F-4D97-AF65-F5344CB8AC3E}">
        <p14:creationId xmlns:p14="http://schemas.microsoft.com/office/powerpoint/2010/main" val="34476161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1F43-C10A-2049-9CDF-910945DF8548}"/>
              </a:ext>
            </a:extLst>
          </p:cNvPr>
          <p:cNvSpPr>
            <a:spLocks noGrp="1"/>
          </p:cNvSpPr>
          <p:nvPr>
            <p:ph type="title"/>
          </p:nvPr>
        </p:nvSpPr>
        <p:spPr/>
        <p:txBody>
          <a:bodyPr/>
          <a:lstStyle/>
          <a:p>
            <a:r>
              <a:rPr lang="en-US" b="0" i="0" dirty="0">
                <a:solidFill>
                  <a:srgbClr val="000000"/>
                </a:solidFill>
                <a:effectLst/>
                <a:latin typeface="Inter"/>
              </a:rPr>
              <a:t>IMPORT MODULES</a:t>
            </a:r>
            <a:br>
              <a:rPr lang="en-US" b="0" i="0" dirty="0">
                <a:solidFill>
                  <a:srgbClr val="000000"/>
                </a:solidFill>
                <a:effectLst/>
                <a:latin typeface="Inter"/>
              </a:rPr>
            </a:br>
            <a:endParaRPr lang="ar-SA" dirty="0"/>
          </a:p>
        </p:txBody>
      </p:sp>
      <p:sp>
        <p:nvSpPr>
          <p:cNvPr id="7" name="TextBox 6">
            <a:extLst>
              <a:ext uri="{FF2B5EF4-FFF2-40B4-BE49-F238E27FC236}">
                <a16:creationId xmlns:a16="http://schemas.microsoft.com/office/drawing/2014/main" id="{FB70923E-8F5C-53B4-F114-96421EDE4710}"/>
              </a:ext>
            </a:extLst>
          </p:cNvPr>
          <p:cNvSpPr txBox="1"/>
          <p:nvPr/>
        </p:nvSpPr>
        <p:spPr>
          <a:xfrm>
            <a:off x="393895" y="2409821"/>
            <a:ext cx="8753621" cy="1908215"/>
          </a:xfrm>
          <a:prstGeom prst="rect">
            <a:avLst/>
          </a:prstGeom>
          <a:noFill/>
        </p:spPr>
        <p:txBody>
          <a:bodyPr wrap="square">
            <a:spAutoFit/>
          </a:bodyPr>
          <a:lstStyle/>
          <a:p>
            <a:pPr algn="l"/>
            <a:r>
              <a:rPr lang="en-US" dirty="0">
                <a:latin typeface="Inter"/>
              </a:rPr>
              <a:t>We</a:t>
            </a:r>
            <a:r>
              <a:rPr lang="en-US" b="0" i="0" dirty="0">
                <a:effectLst/>
                <a:latin typeface="Inter"/>
              </a:rPr>
              <a:t> imported the needed resources and configurations to the environment.</a:t>
            </a:r>
          </a:p>
          <a:p>
            <a:pPr marL="285750" indent="-285750" algn="l">
              <a:buFont typeface="Arial" panose="020B0604020202020204" pitchFamily="34" charset="0"/>
              <a:buChar char="•"/>
            </a:pPr>
            <a:r>
              <a:rPr lang="en-US" b="0" i="0" dirty="0">
                <a:effectLst/>
                <a:latin typeface="Inter"/>
              </a:rPr>
              <a:t>Pandas will </a:t>
            </a:r>
            <a:r>
              <a:rPr lang="en-US" sz="2800" b="0" i="0" dirty="0">
                <a:effectLst/>
              </a:rPr>
              <a:t>be</a:t>
            </a:r>
            <a:r>
              <a:rPr lang="en-US" b="0" i="0" dirty="0">
                <a:effectLst/>
                <a:latin typeface="Inter"/>
              </a:rPr>
              <a:t> used for data manipulation, </a:t>
            </a:r>
          </a:p>
          <a:p>
            <a:pPr marL="285750" indent="-285750" algn="l">
              <a:buFont typeface="Arial" panose="020B0604020202020204" pitchFamily="34" charset="0"/>
              <a:buChar char="•"/>
            </a:pPr>
            <a:r>
              <a:rPr lang="en-US" dirty="0" err="1">
                <a:latin typeface="Inter"/>
              </a:rPr>
              <a:t>N</a:t>
            </a:r>
            <a:r>
              <a:rPr lang="en-US" b="0" i="0" dirty="0" err="1">
                <a:effectLst/>
                <a:latin typeface="Inter"/>
              </a:rPr>
              <a:t>umpy</a:t>
            </a:r>
            <a:r>
              <a:rPr lang="en-US" b="0" i="0" dirty="0">
                <a:effectLst/>
                <a:latin typeface="Inter"/>
              </a:rPr>
              <a:t> for linear </a:t>
            </a:r>
            <a:r>
              <a:rPr lang="en-US" b="0" i="0" dirty="0" err="1">
                <a:effectLst/>
                <a:latin typeface="Inter"/>
              </a:rPr>
              <a:t>algebric</a:t>
            </a:r>
            <a:r>
              <a:rPr lang="en-US" b="0" i="0" dirty="0">
                <a:effectLst/>
                <a:latin typeface="Inter"/>
              </a:rPr>
              <a:t> operations such as converting </a:t>
            </a:r>
            <a:r>
              <a:rPr lang="en-US" b="0" i="0" dirty="0" err="1">
                <a:effectLst/>
                <a:latin typeface="Inter"/>
              </a:rPr>
              <a:t>datashape</a:t>
            </a:r>
            <a:r>
              <a:rPr lang="en-US" b="0" i="0" dirty="0">
                <a:effectLst/>
                <a:latin typeface="Inter"/>
              </a:rPr>
              <a:t> into an array. Matplotlib.</a:t>
            </a:r>
            <a:endParaRPr lang="en-US" dirty="0">
              <a:latin typeface="Inter"/>
            </a:endParaRPr>
          </a:p>
          <a:p>
            <a:pPr marL="285750" indent="-285750" algn="l">
              <a:buFont typeface="Arial" panose="020B0604020202020204" pitchFamily="34" charset="0"/>
              <a:buChar char="•"/>
            </a:pPr>
            <a:r>
              <a:rPr lang="en-US" b="0" i="0" dirty="0">
                <a:effectLst/>
                <a:latin typeface="Inter"/>
              </a:rPr>
              <a:t>seaborn and </a:t>
            </a:r>
            <a:r>
              <a:rPr lang="en-US" b="0" i="0" dirty="0" err="1">
                <a:effectLst/>
                <a:latin typeface="Inter"/>
              </a:rPr>
              <a:t>graphviz</a:t>
            </a:r>
            <a:r>
              <a:rPr lang="en-US" b="0" i="0" dirty="0">
                <a:effectLst/>
                <a:latin typeface="Inter"/>
              </a:rPr>
              <a:t> for visualizations, </a:t>
            </a:r>
          </a:p>
          <a:p>
            <a:pPr marL="285750" indent="-285750" algn="l">
              <a:buFont typeface="Arial" panose="020B0604020202020204" pitchFamily="34" charset="0"/>
              <a:buChar char="•"/>
            </a:pPr>
            <a:r>
              <a:rPr lang="en-US" b="0" i="0" dirty="0">
                <a:effectLst/>
                <a:latin typeface="Inter"/>
              </a:rPr>
              <a:t>scikit-learn for </a:t>
            </a:r>
            <a:r>
              <a:rPr lang="en-US" b="0" i="0" dirty="0" err="1">
                <a:effectLst/>
                <a:latin typeface="Inter"/>
              </a:rPr>
              <a:t>preprosessing</a:t>
            </a:r>
            <a:r>
              <a:rPr lang="en-US" b="0" i="0" dirty="0">
                <a:effectLst/>
                <a:latin typeface="Inter"/>
              </a:rPr>
              <a:t>,</a:t>
            </a:r>
          </a:p>
        </p:txBody>
      </p:sp>
    </p:spTree>
    <p:extLst>
      <p:ext uri="{BB962C8B-B14F-4D97-AF65-F5344CB8AC3E}">
        <p14:creationId xmlns:p14="http://schemas.microsoft.com/office/powerpoint/2010/main" val="340806170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A273-0623-403A-1223-05378A973B6D}"/>
              </a:ext>
            </a:extLst>
          </p:cNvPr>
          <p:cNvSpPr>
            <a:spLocks noGrp="1"/>
          </p:cNvSpPr>
          <p:nvPr>
            <p:ph type="title"/>
          </p:nvPr>
        </p:nvSpPr>
        <p:spPr/>
        <p:txBody>
          <a:bodyPr/>
          <a:lstStyle/>
          <a:p>
            <a:r>
              <a:rPr lang="en-US" dirty="0"/>
              <a:t>Data set </a:t>
            </a:r>
            <a:endParaRPr lang="ar-SA" dirty="0"/>
          </a:p>
        </p:txBody>
      </p:sp>
      <p:sp>
        <p:nvSpPr>
          <p:cNvPr id="3" name="Content Placeholder 2">
            <a:extLst>
              <a:ext uri="{FF2B5EF4-FFF2-40B4-BE49-F238E27FC236}">
                <a16:creationId xmlns:a16="http://schemas.microsoft.com/office/drawing/2014/main" id="{007F482F-A09B-3CD9-FCD6-E42796A97383}"/>
              </a:ext>
            </a:extLst>
          </p:cNvPr>
          <p:cNvSpPr>
            <a:spLocks noGrp="1"/>
          </p:cNvSpPr>
          <p:nvPr>
            <p:ph idx="1"/>
          </p:nvPr>
        </p:nvSpPr>
        <p:spPr/>
        <p:txBody>
          <a:bodyPr>
            <a:normAutofit/>
          </a:bodyPr>
          <a:lstStyle/>
          <a:p>
            <a:pPr marL="0" indent="0" algn="l">
              <a:buNone/>
            </a:pPr>
            <a:br>
              <a:rPr lang="en-US" b="0" i="0" dirty="0">
                <a:effectLst/>
              </a:rPr>
            </a:br>
            <a:endParaRPr lang="en-US" b="0" i="0" dirty="0">
              <a:effectLst/>
            </a:endParaRPr>
          </a:p>
          <a:p>
            <a:pPr algn="l">
              <a:buFont typeface="Arial" panose="020B0604020202020204" pitchFamily="34" charset="0"/>
              <a:buChar char="•"/>
            </a:pPr>
            <a:r>
              <a:rPr lang="en-US" b="0" i="0" dirty="0">
                <a:effectLst/>
              </a:rPr>
              <a:t>This dataset is collected from the archive of University of California, Irvine, This dataset originally created by University of Wisconsin Clinical Sciences Center, and titled as Breast Cancer Wisconsin (Diagnostic) </a:t>
            </a:r>
          </a:p>
          <a:p>
            <a:pPr algn="l">
              <a:buFont typeface="Arial" panose="020B0604020202020204" pitchFamily="34" charset="0"/>
              <a:buChar char="•"/>
            </a:pPr>
            <a:r>
              <a:rPr lang="en-US" b="0" i="0" dirty="0">
                <a:effectLst/>
              </a:rPr>
              <a:t>Data Set, according to </a:t>
            </a:r>
            <a:r>
              <a:rPr lang="en-US" b="0" i="0" dirty="0" err="1">
                <a:effectLst/>
              </a:rPr>
              <a:t>Kaggle.com</a:t>
            </a:r>
            <a:r>
              <a:rPr lang="en-US" b="0" i="0" dirty="0">
                <a:effectLst/>
              </a:rPr>
              <a:t>/ this dataset was updated 3 years ago.</a:t>
            </a:r>
          </a:p>
          <a:p>
            <a:endParaRPr lang="ar-SA" dirty="0"/>
          </a:p>
        </p:txBody>
      </p:sp>
    </p:spTree>
    <p:extLst>
      <p:ext uri="{BB962C8B-B14F-4D97-AF65-F5344CB8AC3E}">
        <p14:creationId xmlns:p14="http://schemas.microsoft.com/office/powerpoint/2010/main" val="201825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6409-ADDE-9751-EA6E-B7F6AE35B95F}"/>
              </a:ext>
            </a:extLst>
          </p:cNvPr>
          <p:cNvSpPr>
            <a:spLocks noGrp="1"/>
          </p:cNvSpPr>
          <p:nvPr>
            <p:ph type="title"/>
          </p:nvPr>
        </p:nvSpPr>
        <p:spPr/>
        <p:txBody>
          <a:bodyPr/>
          <a:lstStyle/>
          <a:p>
            <a:r>
              <a:rPr lang="en-US" b="0" dirty="0">
                <a:solidFill>
                  <a:srgbClr val="000000"/>
                </a:solidFill>
                <a:effectLst/>
                <a:latin typeface="Inter"/>
              </a:rPr>
              <a:t>STATISTICAL SUMMARY</a:t>
            </a:r>
            <a:endParaRPr lang="ar-SA" dirty="0"/>
          </a:p>
        </p:txBody>
      </p:sp>
      <p:sp>
        <p:nvSpPr>
          <p:cNvPr id="3" name="Content Placeholder 2">
            <a:extLst>
              <a:ext uri="{FF2B5EF4-FFF2-40B4-BE49-F238E27FC236}">
                <a16:creationId xmlns:a16="http://schemas.microsoft.com/office/drawing/2014/main" id="{AA1CD9E5-9C7F-29B4-ADC0-79F4A52828D1}"/>
              </a:ext>
            </a:extLst>
          </p:cNvPr>
          <p:cNvSpPr>
            <a:spLocks noGrp="1"/>
          </p:cNvSpPr>
          <p:nvPr>
            <p:ph idx="1"/>
          </p:nvPr>
        </p:nvSpPr>
        <p:spPr>
          <a:xfrm>
            <a:off x="838200" y="1825625"/>
            <a:ext cx="5708904" cy="4351338"/>
          </a:xfrm>
        </p:spPr>
        <p:txBody>
          <a:bodyPr>
            <a:normAutofit/>
          </a:bodyPr>
          <a:lstStyle/>
          <a:p>
            <a:pPr algn="l"/>
            <a:endParaRPr lang="en-US" dirty="0">
              <a:effectLst/>
              <a:latin typeface="Inter"/>
            </a:endParaRPr>
          </a:p>
          <a:p>
            <a:pPr algn="l"/>
            <a:r>
              <a:rPr lang="en-US" dirty="0">
                <a:effectLst/>
              </a:rPr>
              <a:t>Here we observe the distribution of our data and how values are distributed among the columns.</a:t>
            </a:r>
          </a:p>
          <a:p>
            <a:endParaRPr lang="ar-SA" dirty="0"/>
          </a:p>
        </p:txBody>
      </p:sp>
      <p:pic>
        <p:nvPicPr>
          <p:cNvPr id="4" name="Picture 3">
            <a:extLst>
              <a:ext uri="{FF2B5EF4-FFF2-40B4-BE49-F238E27FC236}">
                <a16:creationId xmlns:a16="http://schemas.microsoft.com/office/drawing/2014/main" id="{DEA76FD9-E1DA-A938-F833-12FE664481E3}"/>
              </a:ext>
            </a:extLst>
          </p:cNvPr>
          <p:cNvPicPr>
            <a:picLocks noChangeAspect="1"/>
          </p:cNvPicPr>
          <p:nvPr/>
        </p:nvPicPr>
        <p:blipFill>
          <a:blip r:embed="rId3"/>
          <a:stretch>
            <a:fillRect/>
          </a:stretch>
        </p:blipFill>
        <p:spPr>
          <a:xfrm>
            <a:off x="6824386" y="365125"/>
            <a:ext cx="5367614" cy="6249035"/>
          </a:xfrm>
          <a:prstGeom prst="rect">
            <a:avLst/>
          </a:prstGeom>
        </p:spPr>
      </p:pic>
    </p:spTree>
    <p:extLst>
      <p:ext uri="{BB962C8B-B14F-4D97-AF65-F5344CB8AC3E}">
        <p14:creationId xmlns:p14="http://schemas.microsoft.com/office/powerpoint/2010/main" val="250808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80816E3-04B1-3775-8535-7B1900782B32}"/>
              </a:ext>
            </a:extLst>
          </p:cNvPr>
          <p:cNvPicPr>
            <a:picLocks noGrp="1" noChangeAspect="1"/>
          </p:cNvPicPr>
          <p:nvPr>
            <p:ph idx="1"/>
          </p:nvPr>
        </p:nvPicPr>
        <p:blipFill>
          <a:blip r:embed="rId3"/>
          <a:stretch>
            <a:fillRect/>
          </a:stretch>
        </p:blipFill>
        <p:spPr>
          <a:xfrm>
            <a:off x="2437056" y="1068981"/>
            <a:ext cx="7317888" cy="4720038"/>
          </a:xfrm>
          <a:prstGeom prst="rect">
            <a:avLst/>
          </a:prstGeom>
        </p:spPr>
      </p:pic>
    </p:spTree>
    <p:extLst>
      <p:ext uri="{BB962C8B-B14F-4D97-AF65-F5344CB8AC3E}">
        <p14:creationId xmlns:p14="http://schemas.microsoft.com/office/powerpoint/2010/main" val="328233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3D1D2-2795-5720-491D-DD1136C2AFC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0F7FD900-7F95-981C-0A98-48617C2E2FB5}"/>
              </a:ext>
            </a:extLst>
          </p:cNvPr>
          <p:cNvPicPr>
            <a:picLocks noGrp="1" noChangeAspect="1"/>
          </p:cNvPicPr>
          <p:nvPr>
            <p:ph idx="1"/>
          </p:nvPr>
        </p:nvPicPr>
        <p:blipFill>
          <a:blip r:embed="rId3"/>
          <a:stretch>
            <a:fillRect/>
          </a:stretch>
        </p:blipFill>
        <p:spPr>
          <a:xfrm>
            <a:off x="643467" y="2727294"/>
            <a:ext cx="10905066" cy="2290064"/>
          </a:xfrm>
          <a:prstGeom prst="rect">
            <a:avLst/>
          </a:prstGeom>
        </p:spPr>
      </p:pic>
    </p:spTree>
    <p:extLst>
      <p:ext uri="{BB962C8B-B14F-4D97-AF65-F5344CB8AC3E}">
        <p14:creationId xmlns:p14="http://schemas.microsoft.com/office/powerpoint/2010/main" val="44049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006D-6B31-77BC-D278-928E1642FB37}"/>
              </a:ext>
            </a:extLst>
          </p:cNvPr>
          <p:cNvSpPr>
            <a:spLocks noGrp="1"/>
          </p:cNvSpPr>
          <p:nvPr>
            <p:ph type="title"/>
          </p:nvPr>
        </p:nvSpPr>
        <p:spPr/>
        <p:txBody>
          <a:bodyPr/>
          <a:lstStyle/>
          <a:p>
            <a:r>
              <a:rPr lang="en-US" dirty="0"/>
              <a:t>Random forests K fold cross validation </a:t>
            </a:r>
            <a:endParaRPr lang="ar-SA" dirty="0"/>
          </a:p>
        </p:txBody>
      </p:sp>
      <p:sp>
        <p:nvSpPr>
          <p:cNvPr id="3" name="Content Placeholder 2">
            <a:extLst>
              <a:ext uri="{FF2B5EF4-FFF2-40B4-BE49-F238E27FC236}">
                <a16:creationId xmlns:a16="http://schemas.microsoft.com/office/drawing/2014/main" id="{A57FEB5C-EEF7-C4F9-55A8-4FEB4A20EE2F}"/>
              </a:ext>
            </a:extLst>
          </p:cNvPr>
          <p:cNvSpPr>
            <a:spLocks noGrp="1"/>
          </p:cNvSpPr>
          <p:nvPr>
            <p:ph idx="1"/>
          </p:nvPr>
        </p:nvSpPr>
        <p:spPr/>
        <p:txBody>
          <a:bodyPr/>
          <a:lstStyle/>
          <a:p>
            <a:endParaRPr lang="ar-SA" dirty="0"/>
          </a:p>
        </p:txBody>
      </p:sp>
    </p:spTree>
    <p:extLst>
      <p:ext uri="{BB962C8B-B14F-4D97-AF65-F5344CB8AC3E}">
        <p14:creationId xmlns:p14="http://schemas.microsoft.com/office/powerpoint/2010/main" val="2350095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132</TotalTime>
  <Words>781</Words>
  <Application>Microsoft Macintosh PowerPoint</Application>
  <PresentationFormat>Widescreen</PresentationFormat>
  <Paragraphs>65</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Inter</vt:lpstr>
      <vt:lpstr>Office Theme</vt:lpstr>
      <vt:lpstr>Mushroom data set </vt:lpstr>
      <vt:lpstr>Outline </vt:lpstr>
      <vt:lpstr>INTRODUCTION</vt:lpstr>
      <vt:lpstr>IMPORT MODULES </vt:lpstr>
      <vt:lpstr>Data set </vt:lpstr>
      <vt:lpstr>STATISTICAL SUMMARY</vt:lpstr>
      <vt:lpstr>PowerPoint Presentation</vt:lpstr>
      <vt:lpstr>PowerPoint Presentation</vt:lpstr>
      <vt:lpstr>Random forests K fold cross validation </vt:lpstr>
      <vt:lpstr>Random forests Kfold </vt:lpstr>
      <vt:lpstr>FEATURE ENGINEERING </vt:lpstr>
      <vt:lpstr>BUILDING, TRAINING &amp; TESTING MACHINE LEARNING MODELS¶ </vt:lpstr>
      <vt:lpstr>DECISION TREE </vt:lpstr>
      <vt:lpstr>Decision tree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Rehab Al-Aswad</dc:creator>
  <cp:lastModifiedBy>Rehab Al-Aswad</cp:lastModifiedBy>
  <cp:revision>3</cp:revision>
  <dcterms:created xsi:type="dcterms:W3CDTF">2022-11-28T08:25:02Z</dcterms:created>
  <dcterms:modified xsi:type="dcterms:W3CDTF">2022-11-28T10:37:09Z</dcterms:modified>
</cp:coreProperties>
</file>