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45"/>
  </p:notesMasterIdLst>
  <p:handoutMasterIdLst>
    <p:handoutMasterId r:id="rId46"/>
  </p:handoutMasterIdLst>
  <p:sldIdLst>
    <p:sldId id="267" r:id="rId5"/>
    <p:sldId id="278" r:id="rId6"/>
    <p:sldId id="279" r:id="rId7"/>
    <p:sldId id="299" r:id="rId8"/>
    <p:sldId id="303" r:id="rId9"/>
    <p:sldId id="300" r:id="rId10"/>
    <p:sldId id="301" r:id="rId11"/>
    <p:sldId id="302" r:id="rId12"/>
    <p:sldId id="305" r:id="rId13"/>
    <p:sldId id="309" r:id="rId14"/>
    <p:sldId id="308" r:id="rId15"/>
    <p:sldId id="283" r:id="rId16"/>
    <p:sldId id="273" r:id="rId17"/>
    <p:sldId id="274" r:id="rId18"/>
    <p:sldId id="275" r:id="rId19"/>
    <p:sldId id="276" r:id="rId20"/>
    <p:sldId id="277" r:id="rId21"/>
    <p:sldId id="306" r:id="rId22"/>
    <p:sldId id="307" r:id="rId23"/>
    <p:sldId id="310" r:id="rId24"/>
    <p:sldId id="285" r:id="rId25"/>
    <p:sldId id="287" r:id="rId26"/>
    <p:sldId id="312" r:id="rId27"/>
    <p:sldId id="311" r:id="rId28"/>
    <p:sldId id="289" r:id="rId29"/>
    <p:sldId id="290" r:id="rId30"/>
    <p:sldId id="291" r:id="rId31"/>
    <p:sldId id="304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293" r:id="rId40"/>
    <p:sldId id="294" r:id="rId41"/>
    <p:sldId id="320" r:id="rId42"/>
    <p:sldId id="321" r:id="rId43"/>
    <p:sldId id="295" r:id="rId4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9" autoAdjust="0"/>
  </p:normalViewPr>
  <p:slideViewPr>
    <p:cSldViewPr>
      <p:cViewPr varScale="1">
        <p:scale>
          <a:sx n="65" d="100"/>
          <a:sy n="65" d="100"/>
        </p:scale>
        <p:origin x="858" y="6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7/7/2020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7/7/2020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7/7/2020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7/7/2020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7/7/2020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6" y="402772"/>
            <a:ext cx="11161240" cy="793980"/>
          </a:xfrm>
        </p:spPr>
        <p:txBody>
          <a:bodyPr>
            <a:normAutofit/>
          </a:bodyPr>
          <a:lstStyle>
            <a:lvl1pPr>
              <a:defRPr sz="4000">
                <a:latin typeface="Algerian" panose="04020705040A02060702" pitchFamily="82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796" y="1484784"/>
            <a:ext cx="11017224" cy="4585816"/>
          </a:xfrm>
        </p:spPr>
        <p:txBody>
          <a:bodyPr>
            <a:normAutofit/>
          </a:bodyPr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7/7/2020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7/7/2020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7/7/2020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7/7/2020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7/7/2020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7/7/2020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7/7/2020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7/7/2020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0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1804" y="431800"/>
            <a:ext cx="10945216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7/7/2020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RESUME PARSER WITH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2724205"/>
          </a:xfrm>
        </p:spPr>
        <p:txBody>
          <a:bodyPr>
            <a:normAutofit fontScale="85000" lnSpcReduction="20000"/>
          </a:bodyPr>
          <a:lstStyle/>
          <a:p>
            <a:r>
              <a:rPr lang="en-IN" sz="3000" dirty="0"/>
              <a:t>PROJECT GUIDE: Ms. K.GAYATHRI </a:t>
            </a:r>
          </a:p>
          <a:p>
            <a:r>
              <a:rPr lang="en-IN" dirty="0"/>
              <a:t>                                                                                                           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									 </a:t>
            </a:r>
          </a:p>
          <a:p>
            <a:pPr>
              <a:lnSpc>
                <a:spcPct val="160000"/>
              </a:lnSpc>
            </a:pPr>
            <a:r>
              <a:rPr lang="en-IN" dirty="0"/>
              <a:t>								BY</a:t>
            </a:r>
          </a:p>
          <a:p>
            <a:pPr algn="r">
              <a:lnSpc>
                <a:spcPct val="16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ARULRAJ S (18MX203)</a:t>
            </a:r>
          </a:p>
          <a:p>
            <a:pPr algn="r">
              <a:lnSpc>
                <a:spcPct val="16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 RAJENDRA KUMAR R A (19MX151)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BDC3-ADA7-4B3E-BEE4-D5EFD310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2DE65-A33E-4F62-A5C2-8C8D1091F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96" y="1196752"/>
            <a:ext cx="11305256" cy="4873848"/>
          </a:xfrm>
        </p:spPr>
        <p:txBody>
          <a:bodyPr>
            <a:normAutofit fontScale="92500" lnSpcReduction="10000"/>
          </a:bodyPr>
          <a:lstStyle/>
          <a:p>
            <a:pPr marL="811213" indent="-246063">
              <a:buFont typeface="Wingdings" panose="05000000000000000000" pitchFamily="2" charset="2"/>
              <a:buChar char="v"/>
            </a:pPr>
            <a:r>
              <a:rPr lang="en-US" dirty="0"/>
              <a:t>Flask is a web application framework written in Python.</a:t>
            </a:r>
          </a:p>
          <a:p>
            <a:pPr marL="811213" indent="-246063">
              <a:buFont typeface="Wingdings" panose="05000000000000000000" pitchFamily="2" charset="2"/>
              <a:buChar char="v"/>
            </a:pPr>
            <a:r>
              <a:rPr lang="en-US" dirty="0"/>
              <a:t>Web application framework = Collection of libraries and modules that enables a web application developer to write applications</a:t>
            </a:r>
          </a:p>
          <a:p>
            <a:pPr marL="811213" indent="-246063">
              <a:buFont typeface="Wingdings" panose="05000000000000000000" pitchFamily="2" charset="2"/>
              <a:buChar char="v"/>
            </a:pPr>
            <a:r>
              <a:rPr lang="en-US" dirty="0"/>
              <a:t>Third party python library</a:t>
            </a:r>
          </a:p>
          <a:p>
            <a:pPr marL="0" indent="0">
              <a:buNone/>
            </a:pPr>
            <a:r>
              <a:rPr lang="en-US" sz="4300" b="1" dirty="0">
                <a:latin typeface="Algerian" panose="04020705040A02060702" pitchFamily="82" charset="0"/>
              </a:rPr>
              <a:t>NLTK</a:t>
            </a:r>
          </a:p>
          <a:p>
            <a:pPr marL="811213" indent="-246063">
              <a:buFont typeface="Wingdings" panose="05000000000000000000" pitchFamily="2" charset="2"/>
              <a:buChar char="v"/>
            </a:pPr>
            <a:r>
              <a:rPr lang="en-US" dirty="0"/>
              <a:t>NLTK stands for Natural Language Toolkit. </a:t>
            </a:r>
          </a:p>
          <a:p>
            <a:pPr marL="811213" indent="-246063">
              <a:buFont typeface="Wingdings" panose="05000000000000000000" pitchFamily="2" charset="2"/>
              <a:buChar char="v"/>
            </a:pPr>
            <a:r>
              <a:rPr lang="en-US" dirty="0"/>
              <a:t>Powerful NLP library which contains packages to make machines understand human language and reply to it with an appropriate response.</a:t>
            </a:r>
          </a:p>
        </p:txBody>
      </p:sp>
    </p:spTree>
    <p:extLst>
      <p:ext uri="{BB962C8B-B14F-4D97-AF65-F5344CB8AC3E}">
        <p14:creationId xmlns:p14="http://schemas.microsoft.com/office/powerpoint/2010/main" val="141297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4A36-3234-40C6-9698-6F176A5B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0AFC1-DE12-4EE4-B020-41E0F766E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Server-less database</a:t>
            </a:r>
          </a:p>
          <a:p>
            <a:r>
              <a:rPr lang="en-US" dirty="0"/>
              <a:t>Server-less means there is no need to install a separate server to work with SQLite </a:t>
            </a:r>
          </a:p>
          <a:p>
            <a:r>
              <a:rPr lang="en-US" dirty="0"/>
              <a:t>One can connect directly with the database.</a:t>
            </a:r>
          </a:p>
          <a:p>
            <a:r>
              <a:rPr lang="en-US" dirty="0"/>
              <a:t>SQLite is a lightweight database that can provide a relational database management system (RDBMS) with zero-configuration because there is no need to configure or setup anything to use it.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745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170284" y="260648"/>
            <a:ext cx="9225310" cy="911829"/>
          </a:xfrm>
        </p:spPr>
        <p:txBody>
          <a:bodyPr/>
          <a:lstStyle/>
          <a:p>
            <a:r>
              <a:rPr lang="en-IN" dirty="0"/>
              <a:t>	SYSTEM FLOW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07" y="1328191"/>
            <a:ext cx="5356215" cy="498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2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UPLOAD FILE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from flask import Flask</a:t>
            </a:r>
          </a:p>
          <a:p>
            <a:pPr marL="0" indent="0">
              <a:buNone/>
            </a:pPr>
            <a:r>
              <a:rPr lang="en-IN" dirty="0"/>
              <a:t>UPLOAD_FOLDER = F:/SEMESTER4/MINI_PROJECT/pdf_to_text/Uploads'</a:t>
            </a:r>
          </a:p>
          <a:p>
            <a:pPr marL="0" indent="0">
              <a:buNone/>
            </a:pPr>
            <a:r>
              <a:rPr lang="en-IN" dirty="0"/>
              <a:t>app = Flask(__name__)</a:t>
            </a:r>
          </a:p>
          <a:p>
            <a:pPr marL="0" indent="0">
              <a:buNone/>
            </a:pPr>
            <a:r>
              <a:rPr lang="en-IN" dirty="0" err="1"/>
              <a:t>app.config</a:t>
            </a:r>
            <a:r>
              <a:rPr lang="en-IN" dirty="0"/>
              <a:t>['UPLOAD_FOLDER'] = UPLOAD_FOLDER</a:t>
            </a:r>
          </a:p>
          <a:p>
            <a:pPr marL="0" indent="0">
              <a:buNone/>
            </a:pPr>
            <a:r>
              <a:rPr lang="en-IN" dirty="0" err="1"/>
              <a:t>app.config</a:t>
            </a:r>
            <a:r>
              <a:rPr lang="en-IN" dirty="0"/>
              <a:t>['MAX_CONTENT_LENGTH'] = 16 * 1024 * 1024</a:t>
            </a:r>
          </a:p>
        </p:txBody>
      </p:sp>
    </p:spTree>
    <p:extLst>
      <p:ext uri="{BB962C8B-B14F-4D97-AF65-F5344CB8AC3E}">
        <p14:creationId xmlns:p14="http://schemas.microsoft.com/office/powerpoint/2010/main" val="426390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CONVERTING PDF FILES INTO TEXT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828" y="1484784"/>
            <a:ext cx="9598696" cy="46085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3800" dirty="0"/>
              <a:t>import PyPDF2 </a:t>
            </a:r>
          </a:p>
          <a:p>
            <a:pPr marL="0" indent="0">
              <a:buNone/>
            </a:pPr>
            <a:r>
              <a:rPr lang="en-IN" sz="3800" dirty="0"/>
              <a:t>if(</a:t>
            </a:r>
            <a:r>
              <a:rPr lang="en-IN" sz="3800" dirty="0" err="1"/>
              <a:t>ext</a:t>
            </a:r>
            <a:r>
              <a:rPr lang="en-IN" sz="3800" dirty="0"/>
              <a:t>==".pdf"):</a:t>
            </a:r>
          </a:p>
          <a:p>
            <a:pPr marL="0" indent="0">
              <a:buNone/>
            </a:pPr>
            <a:r>
              <a:rPr lang="en-IN" sz="3800" dirty="0"/>
              <a:t>        </a:t>
            </a:r>
            <a:r>
              <a:rPr lang="en-IN" sz="3800" dirty="0" err="1"/>
              <a:t>pdfFileObj</a:t>
            </a:r>
            <a:r>
              <a:rPr lang="en-IN" sz="3800" dirty="0"/>
              <a:t> = open(filename, '</a:t>
            </a:r>
            <a:r>
              <a:rPr lang="en-IN" sz="3800" dirty="0" err="1"/>
              <a:t>rb</a:t>
            </a:r>
            <a:r>
              <a:rPr lang="en-IN" sz="3800" dirty="0"/>
              <a:t>') </a:t>
            </a:r>
          </a:p>
          <a:p>
            <a:pPr marL="0" indent="0">
              <a:buNone/>
            </a:pPr>
            <a:r>
              <a:rPr lang="en-IN" sz="3800" dirty="0"/>
              <a:t>        </a:t>
            </a:r>
            <a:r>
              <a:rPr lang="en-IN" sz="3800" dirty="0" err="1"/>
              <a:t>pdfReader</a:t>
            </a:r>
            <a:r>
              <a:rPr lang="en-IN" sz="3800" dirty="0"/>
              <a:t> = PyPDF2.PdfFileReader(</a:t>
            </a:r>
            <a:r>
              <a:rPr lang="en-IN" sz="3800" dirty="0" err="1"/>
              <a:t>pdfFileObj</a:t>
            </a:r>
            <a:r>
              <a:rPr lang="en-IN" sz="3800" dirty="0"/>
              <a:t>) </a:t>
            </a:r>
          </a:p>
          <a:p>
            <a:pPr marL="0" indent="0">
              <a:buNone/>
            </a:pPr>
            <a:r>
              <a:rPr lang="en-IN" sz="3800" dirty="0"/>
              <a:t>        x=</a:t>
            </a:r>
            <a:r>
              <a:rPr lang="en-IN" sz="3800" dirty="0" err="1"/>
              <a:t>pdfReader.numPages</a:t>
            </a:r>
            <a:r>
              <a:rPr lang="en-IN" sz="3800" dirty="0"/>
              <a:t> </a:t>
            </a:r>
          </a:p>
          <a:p>
            <a:pPr marL="0" indent="0">
              <a:buNone/>
            </a:pPr>
            <a:r>
              <a:rPr lang="en-IN" sz="3800" dirty="0"/>
              <a:t>        for </a:t>
            </a:r>
            <a:r>
              <a:rPr lang="en-IN" sz="3800" dirty="0" err="1"/>
              <a:t>i</a:t>
            </a:r>
            <a:r>
              <a:rPr lang="en-IN" sz="3800" dirty="0"/>
              <a:t> in range(1,x):</a:t>
            </a:r>
          </a:p>
          <a:p>
            <a:pPr marL="0" indent="0">
              <a:buNone/>
            </a:pPr>
            <a:r>
              <a:rPr lang="en-IN" sz="3800" dirty="0"/>
              <a:t>            </a:t>
            </a:r>
            <a:r>
              <a:rPr lang="en-IN" sz="3800" dirty="0" err="1"/>
              <a:t>pageObj</a:t>
            </a:r>
            <a:r>
              <a:rPr lang="en-IN" sz="3800" dirty="0"/>
              <a:t> = </a:t>
            </a:r>
            <a:r>
              <a:rPr lang="en-IN" sz="3800" dirty="0" err="1"/>
              <a:t>pdfReader.getPage</a:t>
            </a:r>
            <a:r>
              <a:rPr lang="en-IN" sz="3800" dirty="0"/>
              <a:t>(</a:t>
            </a:r>
            <a:r>
              <a:rPr lang="en-IN" sz="3800" dirty="0" err="1"/>
              <a:t>i</a:t>
            </a:r>
            <a:r>
              <a:rPr lang="en-IN" sz="3800" dirty="0"/>
              <a:t>) </a:t>
            </a:r>
          </a:p>
          <a:p>
            <a:pPr marL="0" indent="0">
              <a:buNone/>
            </a:pPr>
            <a:r>
              <a:rPr lang="en-IN" sz="3800" dirty="0"/>
              <a:t>            </a:t>
            </a:r>
            <a:r>
              <a:rPr lang="en-IN" sz="3800" dirty="0" err="1"/>
              <a:t>ans</a:t>
            </a:r>
            <a:r>
              <a:rPr lang="en-IN" sz="3800" dirty="0"/>
              <a:t>=</a:t>
            </a:r>
            <a:r>
              <a:rPr lang="en-IN" sz="3800" dirty="0" err="1"/>
              <a:t>pageObj.extractText</a:t>
            </a:r>
            <a:r>
              <a:rPr lang="en-IN" sz="3800" dirty="0"/>
              <a:t>()</a:t>
            </a:r>
          </a:p>
          <a:p>
            <a:pPr marL="0" indent="0">
              <a:buNone/>
            </a:pPr>
            <a:r>
              <a:rPr lang="en-IN" sz="3800" dirty="0"/>
              <a:t>            content=</a:t>
            </a:r>
            <a:r>
              <a:rPr lang="en-IN" sz="3800" dirty="0" err="1"/>
              <a:t>content+ans</a:t>
            </a:r>
            <a:endParaRPr lang="en-IN" sz="3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557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CONVERTING DOCUMENT INTO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import docx2txt </a:t>
            </a:r>
          </a:p>
          <a:p>
            <a:pPr marL="0" indent="0">
              <a:buNone/>
            </a:pPr>
            <a:r>
              <a:rPr lang="en-IN" dirty="0"/>
              <a:t>if(</a:t>
            </a:r>
            <a:r>
              <a:rPr lang="en-IN" dirty="0" err="1"/>
              <a:t>ext</a:t>
            </a:r>
            <a:r>
              <a:rPr lang="en-IN" dirty="0"/>
              <a:t>==".</a:t>
            </a:r>
            <a:r>
              <a:rPr lang="en-IN" dirty="0" err="1"/>
              <a:t>docx</a:t>
            </a:r>
            <a:r>
              <a:rPr lang="en-IN" dirty="0"/>
              <a:t>"):</a:t>
            </a:r>
          </a:p>
          <a:p>
            <a:pPr marL="0" indent="0">
              <a:buNone/>
            </a:pPr>
            <a:r>
              <a:rPr lang="en-IN" dirty="0"/>
              <a:t>        content = docx2txt.process(filename) </a:t>
            </a:r>
          </a:p>
          <a:p>
            <a:pPr marL="0" indent="0">
              <a:buNone/>
            </a:pPr>
            <a:r>
              <a:rPr lang="en-IN" dirty="0"/>
              <a:t>if(</a:t>
            </a:r>
            <a:r>
              <a:rPr lang="en-IN" dirty="0" err="1"/>
              <a:t>ext</a:t>
            </a:r>
            <a:r>
              <a:rPr lang="en-IN" dirty="0"/>
              <a:t>==".txt"):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tfobj</a:t>
            </a:r>
            <a:r>
              <a:rPr lang="en-IN" dirty="0"/>
              <a:t>=open(</a:t>
            </a:r>
            <a:r>
              <a:rPr lang="en-IN" dirty="0" err="1"/>
              <a:t>filename,'r</a:t>
            </a:r>
            <a:r>
              <a:rPr lang="en-IN" dirty="0"/>
              <a:t>')</a:t>
            </a:r>
          </a:p>
          <a:p>
            <a:pPr marL="0" indent="0">
              <a:buNone/>
            </a:pPr>
            <a:r>
              <a:rPr lang="en-IN" dirty="0"/>
              <a:t>        content=</a:t>
            </a:r>
            <a:r>
              <a:rPr lang="en-IN" dirty="0" err="1"/>
              <a:t>tfobj.read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1575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TOKENIZATION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Python </a:t>
            </a:r>
            <a:r>
              <a:rPr lang="en-US" b="1" dirty="0"/>
              <a:t>Tokenization</a:t>
            </a:r>
            <a:r>
              <a:rPr lang="en-US" dirty="0"/>
              <a:t> basically refers to splitting up a larger body of text into smaller lines, words or even creating words for a non-English language.</a:t>
            </a:r>
          </a:p>
          <a:p>
            <a:r>
              <a:rPr lang="en-US" dirty="0"/>
              <a:t>The various tokenization functions in-built into the </a:t>
            </a:r>
            <a:r>
              <a:rPr lang="en-US" dirty="0" err="1"/>
              <a:t>nltk</a:t>
            </a:r>
            <a:r>
              <a:rPr lang="en-US" dirty="0"/>
              <a:t> module itself.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err="1"/>
              <a:t>nltk.tokenize</a:t>
            </a:r>
            <a:r>
              <a:rPr lang="en-IN" dirty="0"/>
              <a:t> import </a:t>
            </a:r>
            <a:r>
              <a:rPr lang="en-IN" dirty="0" err="1"/>
              <a:t>word_tokenize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word_tokens</a:t>
            </a:r>
            <a:r>
              <a:rPr lang="en-IN" dirty="0"/>
              <a:t> = </a:t>
            </a:r>
            <a:r>
              <a:rPr lang="en-IN" dirty="0" err="1"/>
              <a:t>word_tokenize</a:t>
            </a:r>
            <a:r>
              <a:rPr lang="en-IN" dirty="0"/>
              <a:t>(content)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116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STOPWORD REMOVAL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812" y="1412776"/>
            <a:ext cx="10729192" cy="4392488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en-IN" dirty="0"/>
              <a:t>In natural language processing, useless words (data), are referred to as stop words.</a:t>
            </a:r>
          </a:p>
          <a:p>
            <a:pPr fontAlgn="base"/>
            <a:r>
              <a:rPr lang="en-IN" dirty="0"/>
              <a:t>A stop word is a commonly used word (such as “the”, “a”, “an”, “in”)</a:t>
            </a:r>
          </a:p>
          <a:p>
            <a:pPr fontAlgn="base"/>
            <a:r>
              <a:rPr lang="en-IN" dirty="0"/>
              <a:t>Stop words also consume memory space in Database </a:t>
            </a:r>
          </a:p>
          <a:p>
            <a:pPr fontAlgn="base"/>
            <a:r>
              <a:rPr lang="en-US" dirty="0"/>
              <a:t>Stop words are the English words which does not add much meaning to a sentence.</a:t>
            </a:r>
          </a:p>
          <a:p>
            <a:pPr fontAlgn="base"/>
            <a:r>
              <a:rPr lang="en-US" dirty="0"/>
              <a:t>They can safely be ignored without sacrificing the meaning of the sentence. </a:t>
            </a:r>
          </a:p>
          <a:p>
            <a:pPr fontAlgn="base"/>
            <a:r>
              <a:rPr lang="en-US" dirty="0"/>
              <a:t>Such words are already captured this in corpus named corpus.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568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STOPWORDS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{‘ourselves’, ‘hers’, ‘between’, ‘yourself’, ‘but’, ‘again’, ‘there’, ‘about’, ‘once’, ‘during’, ‘out’, ‘very’, ‘having’, ‘with’, ‘they’, ‘own’, ‘an’, ‘be’, ‘some’, ‘for’, ‘do’, ‘its’, ‘yours’, ‘such’, ‘into’, ‘of’, ‘most’, ‘itself’, ‘other’, ‘off’, ‘is’, ‘s’, ‘am’, ‘or’, ‘who’, ‘as’, ‘from’, ‘him’, ‘each’, ‘the’, ‘themselves’, ‘until’, ‘below’, ‘are’, ‘we’, ‘these’, ‘your’, ‘his’, ‘through’, ‘don’, ‘nor’, ‘me’, ‘were’, ‘her’, ‘more’, ‘himself’, ‘this’, ‘down’, ‘should’, ‘our’, ‘their’, ‘while’, ‘above’, ‘both’, ‘up’, ‘to’, ‘ours’, ‘had’, ‘she’, ‘all’, ‘no’, ‘when’, ‘at’, ‘any’, ‘before’, ‘them’, ‘same’, ‘and’, ‘been’, ‘have’, ‘in’, ‘will’, ‘on’, ‘does’, ‘yourselves’, ‘then’, ‘that’, ‘because’, ‘what’, ‘over’, ‘why’, ‘so’, ‘can’, ‘did’, ‘not’, ‘now’, ‘under’, ‘he’, ‘you’, ‘herself’, ‘has’, ‘just’, ‘where’, ‘too’, ‘only’, ‘myself’, ‘which’, ‘those’, ‘</a:t>
            </a:r>
            <a:r>
              <a:rPr lang="en-IN" dirty="0" err="1"/>
              <a:t>i</a:t>
            </a:r>
            <a:r>
              <a:rPr lang="en-IN" dirty="0"/>
              <a:t>’, ‘after’, ‘few’, ‘whom’, ‘t’, ‘being’, ‘if’, ‘theirs’, ‘my’, ‘against’, ‘a’, ‘by’, ‘doing’, ‘it’, ‘how’, ‘further’, ‘was’, ‘here’, ‘than’}</a:t>
            </a:r>
          </a:p>
        </p:txBody>
      </p:sp>
    </p:spTree>
    <p:extLst>
      <p:ext uri="{BB962C8B-B14F-4D97-AF65-F5344CB8AC3E}">
        <p14:creationId xmlns:p14="http://schemas.microsoft.com/office/powerpoint/2010/main" val="218125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REMOVING STOPWORDS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nltk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err="1"/>
              <a:t>nltk.corpus</a:t>
            </a:r>
            <a:r>
              <a:rPr lang="en-IN" dirty="0"/>
              <a:t> import </a:t>
            </a:r>
            <a:r>
              <a:rPr lang="en-IN" dirty="0" err="1"/>
              <a:t>stopwords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 err="1"/>
              <a:t>nltk.download</a:t>
            </a:r>
            <a:r>
              <a:rPr lang="en-IN" dirty="0"/>
              <a:t>('</a:t>
            </a:r>
            <a:r>
              <a:rPr lang="en-IN" dirty="0" err="1"/>
              <a:t>stopwords</a:t>
            </a:r>
            <a:r>
              <a:rPr lang="en-IN" dirty="0"/>
              <a:t>')</a:t>
            </a:r>
          </a:p>
          <a:p>
            <a:pPr marL="0" indent="0">
              <a:buNone/>
            </a:pPr>
            <a:r>
              <a:rPr lang="en-IN" dirty="0" err="1"/>
              <a:t>stop_words</a:t>
            </a:r>
            <a:r>
              <a:rPr lang="en-IN" dirty="0"/>
              <a:t> = set(</a:t>
            </a:r>
            <a:r>
              <a:rPr lang="en-IN" dirty="0" err="1"/>
              <a:t>stopwords.words</a:t>
            </a:r>
            <a:r>
              <a:rPr lang="en-IN" dirty="0"/>
              <a:t>('</a:t>
            </a:r>
            <a:r>
              <a:rPr lang="en-IN" dirty="0" err="1"/>
              <a:t>english</a:t>
            </a:r>
            <a:r>
              <a:rPr lang="en-IN" dirty="0"/>
              <a:t>')) </a:t>
            </a:r>
          </a:p>
          <a:p>
            <a:pPr marL="0" indent="0">
              <a:buNone/>
            </a:pPr>
            <a:r>
              <a:rPr lang="en-IN" dirty="0" err="1"/>
              <a:t>filtered_sentence</a:t>
            </a:r>
            <a:r>
              <a:rPr lang="en-IN" dirty="0"/>
              <a:t> = [] </a:t>
            </a:r>
          </a:p>
          <a:p>
            <a:pPr marL="0" indent="0">
              <a:buNone/>
            </a:pPr>
            <a:r>
              <a:rPr lang="en-IN" dirty="0"/>
              <a:t>for w in </a:t>
            </a:r>
            <a:r>
              <a:rPr lang="en-IN" dirty="0" err="1"/>
              <a:t>word_tokens</a:t>
            </a:r>
            <a:r>
              <a:rPr lang="en-IN" dirty="0"/>
              <a:t>: </a:t>
            </a:r>
          </a:p>
          <a:p>
            <a:pPr marL="0" indent="0">
              <a:buNone/>
            </a:pPr>
            <a:r>
              <a:rPr lang="en-IN" dirty="0"/>
              <a:t>    if w not in </a:t>
            </a:r>
            <a:r>
              <a:rPr lang="en-IN" dirty="0" err="1"/>
              <a:t>stop_words</a:t>
            </a:r>
            <a:r>
              <a:rPr lang="en-IN" dirty="0"/>
              <a:t> and w not in </a:t>
            </a:r>
            <a:r>
              <a:rPr lang="en-IN" dirty="0" err="1"/>
              <a:t>filtered_sentence</a:t>
            </a:r>
            <a:r>
              <a:rPr lang="en-IN" dirty="0"/>
              <a:t>: 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filtered_sentence.append</a:t>
            </a:r>
            <a:r>
              <a:rPr lang="en-IN" dirty="0"/>
              <a:t>(w) 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filtered_sentence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439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Outcome of the project</a:t>
            </a:r>
          </a:p>
          <a:p>
            <a:r>
              <a:rPr lang="en-US" dirty="0"/>
              <a:t>Existing System</a:t>
            </a:r>
          </a:p>
          <a:p>
            <a:r>
              <a:rPr lang="en-US" dirty="0"/>
              <a:t>Proposed System</a:t>
            </a:r>
          </a:p>
          <a:p>
            <a:r>
              <a:rPr lang="en-US" dirty="0"/>
              <a:t>Tools and Technologies</a:t>
            </a:r>
          </a:p>
          <a:p>
            <a:r>
              <a:rPr lang="en-US" dirty="0"/>
              <a:t>System Flow</a:t>
            </a:r>
          </a:p>
          <a:p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C6224-C419-47C0-BC61-725DE4E9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ENTITY EXTRACTION INTO JSON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809CD1-306C-48E4-982E-B8A8C09D1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820" y="1412776"/>
            <a:ext cx="1044116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6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671" y="542871"/>
            <a:ext cx="10135272" cy="463902"/>
          </a:xfrm>
        </p:spPr>
        <p:txBody>
          <a:bodyPr>
            <a:normAutofit fontScale="90000"/>
          </a:bodyPr>
          <a:lstStyle/>
          <a:p>
            <a:r>
              <a:rPr lang="en-IN" dirty="0"/>
              <a:t>ENTITY RELATIONSHIP DIAGRAM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620" y="1240997"/>
            <a:ext cx="11097423" cy="5295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396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" t="6766" r="11003" b="1094"/>
          <a:stretch/>
        </p:blipFill>
        <p:spPr>
          <a:xfrm>
            <a:off x="1485900" y="836712"/>
            <a:ext cx="8336610" cy="5718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852" y="301559"/>
            <a:ext cx="9501106" cy="579398"/>
          </a:xfrm>
        </p:spPr>
        <p:txBody>
          <a:bodyPr>
            <a:normAutofit fontScale="90000"/>
          </a:bodyPr>
          <a:lstStyle/>
          <a:p>
            <a:r>
              <a:rPr lang="en-IN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23382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9CD6-6ED9-410D-B616-318DE2834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96" y="620688"/>
            <a:ext cx="11161240" cy="793980"/>
          </a:xfrm>
        </p:spPr>
        <p:txBody>
          <a:bodyPr/>
          <a:lstStyle/>
          <a:p>
            <a:r>
              <a:rPr lang="en-IN" dirty="0"/>
              <a:t>Overall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8287E-1A83-4D0C-83B8-8F5CF195B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96" y="1700808"/>
            <a:ext cx="11017224" cy="4369792"/>
          </a:xfrm>
        </p:spPr>
        <p:txBody>
          <a:bodyPr/>
          <a:lstStyle/>
          <a:p>
            <a:r>
              <a:rPr lang="en-IN" dirty="0"/>
              <a:t>Ability to connect python and HTML</a:t>
            </a:r>
          </a:p>
          <a:p>
            <a:r>
              <a:rPr lang="en-IN" dirty="0"/>
              <a:t>Learnt a new web application framework Flask</a:t>
            </a:r>
          </a:p>
          <a:p>
            <a:r>
              <a:rPr lang="en-IN" dirty="0"/>
              <a:t>Reading text from multiple formats of resume</a:t>
            </a:r>
          </a:p>
          <a:p>
            <a:r>
              <a:rPr lang="en-IN" dirty="0"/>
              <a:t>Entity extraction and Converting entities to JSON format</a:t>
            </a:r>
          </a:p>
        </p:txBody>
      </p:sp>
    </p:spTree>
    <p:extLst>
      <p:ext uri="{BB962C8B-B14F-4D97-AF65-F5344CB8AC3E}">
        <p14:creationId xmlns:p14="http://schemas.microsoft.com/office/powerpoint/2010/main" val="224276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1B22-3A99-4AB5-8456-74CE1334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FFA98-E21E-4D7E-9119-D872396CA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Trying to extract resumes from different social networking sites</a:t>
            </a:r>
          </a:p>
          <a:p>
            <a:r>
              <a:rPr lang="en-US" dirty="0"/>
              <a:t>These sites includes Stack Overflow, LinkedIn, Facebook etc.</a:t>
            </a:r>
          </a:p>
          <a:p>
            <a:r>
              <a:rPr lang="en-US" dirty="0"/>
              <a:t>Resumes can be categorized based on the genre (example : IT related, Engineering, Accounts, Sales, </a:t>
            </a:r>
            <a:r>
              <a:rPr lang="en-US" dirty="0" err="1"/>
              <a:t>etc</a:t>
            </a:r>
            <a:r>
              <a:rPr lang="en-US" dirty="0"/>
              <a:t> ).</a:t>
            </a:r>
          </a:p>
          <a:p>
            <a:r>
              <a:rPr lang="en-US" dirty="0"/>
              <a:t>The system should be able to find similarities between the resumes.  </a:t>
            </a:r>
          </a:p>
        </p:txBody>
      </p:sp>
    </p:spTree>
    <p:extLst>
      <p:ext uri="{BB962C8B-B14F-4D97-AF65-F5344CB8AC3E}">
        <p14:creationId xmlns:p14="http://schemas.microsoft.com/office/powerpoint/2010/main" val="324802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7670-8301-45FC-9FC2-2A5432E3E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743" y="215990"/>
            <a:ext cx="10514232" cy="887275"/>
          </a:xfrm>
        </p:spPr>
        <p:txBody>
          <a:bodyPr/>
          <a:lstStyle/>
          <a:p>
            <a:r>
              <a:rPr lang="en-IN" dirty="0"/>
              <a:t>USER INTERFACE DESIGN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1"/>
          <a:stretch/>
        </p:blipFill>
        <p:spPr>
          <a:xfrm>
            <a:off x="537742" y="1103265"/>
            <a:ext cx="10943056" cy="5538744"/>
          </a:xfrm>
        </p:spPr>
      </p:pic>
    </p:spTree>
    <p:extLst>
      <p:ext uri="{BB962C8B-B14F-4D97-AF65-F5344CB8AC3E}">
        <p14:creationId xmlns:p14="http://schemas.microsoft.com/office/powerpoint/2010/main" val="380678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5" y="418816"/>
            <a:ext cx="11161239" cy="5673180"/>
          </a:xfrm>
        </p:spPr>
      </p:pic>
    </p:spTree>
    <p:extLst>
      <p:ext uri="{BB962C8B-B14F-4D97-AF65-F5344CB8AC3E}">
        <p14:creationId xmlns:p14="http://schemas.microsoft.com/office/powerpoint/2010/main" val="421352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372000"/>
            <a:ext cx="11211927" cy="5937320"/>
          </a:xfrm>
        </p:spPr>
      </p:pic>
    </p:spTree>
    <p:extLst>
      <p:ext uri="{BB962C8B-B14F-4D97-AF65-F5344CB8AC3E}">
        <p14:creationId xmlns:p14="http://schemas.microsoft.com/office/powerpoint/2010/main" val="231494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ED6A-45A8-4E0E-8AEC-C8FCAC56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5E458-A706-45F8-9AC9-F182372DE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2967D-04C3-4BA1-B2A0-7206DB193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378323"/>
            <a:ext cx="11089231" cy="61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8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16EB-A79E-4184-BC4B-EEBD7320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73E8A-2C63-42AD-AEB6-621625910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701A0-1155-456A-BE75-328235A44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73" y="402772"/>
            <a:ext cx="11377264" cy="605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4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A2B7-FE9D-47DB-9F43-D9CDF706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96" y="358527"/>
            <a:ext cx="11161240" cy="793980"/>
          </a:xfrm>
        </p:spPr>
        <p:txBody>
          <a:bodyPr/>
          <a:lstStyle/>
          <a:p>
            <a:r>
              <a:rPr lang="en-IN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9AF2F-7797-4248-8CA1-0C2C13F53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20" y="1556792"/>
            <a:ext cx="10204123" cy="4513808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To develop a web application that can help the Online Recruitment Process(ORS).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To design a model that can parse information from unstructured resumes and transform it to a structured JSON format.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Suggest appropriate jobs to the candidates.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Suggest only the eligible candidates to the recruiters based on the job description.</a:t>
            </a:r>
          </a:p>
        </p:txBody>
      </p:sp>
    </p:spTree>
    <p:extLst>
      <p:ext uri="{BB962C8B-B14F-4D97-AF65-F5344CB8AC3E}">
        <p14:creationId xmlns:p14="http://schemas.microsoft.com/office/powerpoint/2010/main" val="277780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238CD-81D9-4851-AF0F-6C67B024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C0D12-2D13-4D0D-AC23-C8D7B2B53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0A7ECB-3C57-42C9-8EFB-D7183C649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5" y="552851"/>
            <a:ext cx="10945215" cy="575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9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D589-ED49-41E4-ADB1-031E26DEA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A584A-7981-4E87-A1CD-78A9AE78C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697340-3347-4ADC-B99A-CBE9320DC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9" y="402772"/>
            <a:ext cx="11233247" cy="583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1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0A52-29EA-4D74-BE75-37A5DFEB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C4D27-03A7-4B5D-8F81-91B944C71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2A42E-CF88-44D0-AB49-69E12F88D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6" y="692696"/>
            <a:ext cx="11089233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2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4AB3-A6C0-42EE-B5E1-FD6A1994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D392C-D4EC-449B-A02A-2B766B4BC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A58B6A-FE07-48FC-A543-289D0F924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6" y="532908"/>
            <a:ext cx="11161240" cy="579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6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4354-817D-4786-BBF9-289AA777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F53E8-BB44-4AA1-98A2-06C9C418F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7161D-AF53-4DE8-AC7D-4C4A7103E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5" y="600075"/>
            <a:ext cx="11017224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2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951D-D7F8-47B8-9903-A81899B3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B8D0F-4724-4CA5-838F-CF8CC8B64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668CC3-462A-4B60-9D21-6EDFEB2E0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6" y="402772"/>
            <a:ext cx="11017224" cy="56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9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402772"/>
            <a:ext cx="11161240" cy="5762531"/>
          </a:xfrm>
        </p:spPr>
      </p:pic>
    </p:spTree>
    <p:extLst>
      <p:ext uri="{BB962C8B-B14F-4D97-AF65-F5344CB8AC3E}">
        <p14:creationId xmlns:p14="http://schemas.microsoft.com/office/powerpoint/2010/main" val="80100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9" y="377313"/>
            <a:ext cx="11406315" cy="6077915"/>
          </a:xfrm>
        </p:spPr>
      </p:pic>
    </p:spTree>
    <p:extLst>
      <p:ext uri="{BB962C8B-B14F-4D97-AF65-F5344CB8AC3E}">
        <p14:creationId xmlns:p14="http://schemas.microsoft.com/office/powerpoint/2010/main" val="283591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69721-82F7-4549-B5FB-13BFA3B15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9527E-63F2-41C4-9B22-BE29BB27C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59BB5F-718E-4D28-BAA3-DC6429B15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084" y="595086"/>
            <a:ext cx="5241727" cy="566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6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4C525-9AD7-42F8-98D1-28BC51B7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64873-DEC8-4921-8303-675A94BB3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20AC00-777B-4FF7-805B-6C7A636B0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6" y="402772"/>
            <a:ext cx="11161240" cy="566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2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610336"/>
            <a:ext cx="10128787" cy="816030"/>
          </a:xfrm>
        </p:spPr>
        <p:txBody>
          <a:bodyPr/>
          <a:lstStyle/>
          <a:p>
            <a:r>
              <a:rPr lang="en-IN" dirty="0"/>
              <a:t>HOW EXISTING SYSTEM WORKS?</a:t>
            </a:r>
            <a:endParaRPr lang="en-US" dirty="0"/>
          </a:p>
        </p:txBody>
      </p:sp>
      <p:pic>
        <p:nvPicPr>
          <p:cNvPr id="1027" name="Picture 3" descr="C:\Users\User\Downloads\Screenshot_20200303-174830_Chrom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4781" y="1545602"/>
            <a:ext cx="2777581" cy="4390715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65961F-9EF7-45A1-898C-A74A519BA9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163"/>
          <a:stretch/>
        </p:blipFill>
        <p:spPr>
          <a:xfrm>
            <a:off x="4510236" y="1492734"/>
            <a:ext cx="2777581" cy="43907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2E0AF1-66D4-4F55-B2FA-F8588006B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6463" y="1545602"/>
            <a:ext cx="2777581" cy="4390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0F60D1-8EDB-4C62-8236-D386B17C68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QUERIES?</a:t>
            </a:r>
          </a:p>
        </p:txBody>
      </p:sp>
    </p:spTree>
    <p:extLst>
      <p:ext uri="{BB962C8B-B14F-4D97-AF65-F5344CB8AC3E}">
        <p14:creationId xmlns:p14="http://schemas.microsoft.com/office/powerpoint/2010/main" val="239019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F786-AB5C-45BA-9361-AEEFC63B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EXISTING SYSTEM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B22AA-F841-447B-A6B4-C00A72F0D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F246CC-A118-4C09-8B46-712375F19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2" y="1803395"/>
            <a:ext cx="2692087" cy="4390716"/>
          </a:xfrm>
          <a:prstGeom prst="rect">
            <a:avLst/>
          </a:prstGeom>
        </p:spPr>
      </p:pic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A24E002A-2464-4C95-9E6C-980CEF393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260" y="1803395"/>
            <a:ext cx="2465007" cy="41336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4EC5B8-7048-4945-A682-83019A180C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292"/>
          <a:stretch/>
        </p:blipFill>
        <p:spPr>
          <a:xfrm>
            <a:off x="7993463" y="1801223"/>
            <a:ext cx="2692087" cy="413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8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23D0-CF3A-490E-B227-D53AAD06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2" y="305614"/>
            <a:ext cx="10128787" cy="953909"/>
          </a:xfrm>
        </p:spPr>
        <p:txBody>
          <a:bodyPr/>
          <a:lstStyle/>
          <a:p>
            <a:r>
              <a:rPr lang="en-IN" dirty="0"/>
              <a:t>HOW EXISTING SYSTEM WORKS?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0D0B9C8-08BB-4D42-8A5D-E1DEF8CDE8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300"/>
          <a:stretch/>
        </p:blipFill>
        <p:spPr>
          <a:xfrm>
            <a:off x="1218882" y="1782115"/>
            <a:ext cx="2612274" cy="41336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2E0C32-3D1E-4C2F-ADD3-B47BB575DF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9" r="9421" b="50220"/>
          <a:stretch/>
        </p:blipFill>
        <p:spPr>
          <a:xfrm>
            <a:off x="4473848" y="1782115"/>
            <a:ext cx="2612273" cy="417500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6E8512-58A4-471E-809A-E3603E8EB7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735" b="2995"/>
          <a:stretch/>
        </p:blipFill>
        <p:spPr>
          <a:xfrm>
            <a:off x="7721894" y="4430204"/>
            <a:ext cx="2612274" cy="15269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4F24262-D1D1-41D4-A4AD-BADE313F9D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0483"/>
          <a:stretch/>
        </p:blipFill>
        <p:spPr>
          <a:xfrm>
            <a:off x="7721895" y="1803400"/>
            <a:ext cx="2612273" cy="270936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DFB10-BE5A-4C17-ADAD-4B162336B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201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CFCE-D2DC-4F62-A6FC-5CCA31EFA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2" y="406468"/>
            <a:ext cx="10128787" cy="967157"/>
          </a:xfrm>
        </p:spPr>
        <p:txBody>
          <a:bodyPr/>
          <a:lstStyle/>
          <a:p>
            <a:r>
              <a:rPr lang="en-IN" dirty="0"/>
              <a:t>DRAWBACKS OF EXISTING 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F172E-E424-489B-8FD7-392981223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622" y="1802720"/>
            <a:ext cx="10128787" cy="4637053"/>
          </a:xfrm>
        </p:spPr>
        <p:txBody>
          <a:bodyPr>
            <a:normAutofit/>
          </a:bodyPr>
          <a:lstStyle/>
          <a:p>
            <a:r>
              <a:rPr lang="en-IN" sz="2399" dirty="0"/>
              <a:t>Job portals are interface between recruiter and job seeker</a:t>
            </a:r>
          </a:p>
          <a:p>
            <a:r>
              <a:rPr lang="en-IN" sz="2399" dirty="0"/>
              <a:t>Needs high storage repository to store all resumes</a:t>
            </a:r>
          </a:p>
          <a:p>
            <a:r>
              <a:rPr lang="en-IN" sz="2399" dirty="0"/>
              <a:t>Existing job portals may not secured </a:t>
            </a:r>
          </a:p>
          <a:p>
            <a:r>
              <a:rPr lang="en-IN" sz="2399" dirty="0"/>
              <a:t>Frequent job offers will be only visible for paid candidates</a:t>
            </a:r>
          </a:p>
          <a:p>
            <a:pPr marL="971259" lvl="1" indent="-514196">
              <a:buFont typeface="+mj-lt"/>
              <a:buAutoNum type="romanLcPeriod"/>
            </a:pPr>
            <a:r>
              <a:rPr lang="en-IN" sz="1999" dirty="0"/>
              <a:t>Each candidate must pay the amount for frequent job offers</a:t>
            </a:r>
          </a:p>
          <a:p>
            <a:r>
              <a:rPr lang="en-IN" sz="2399" dirty="0"/>
              <a:t>Resumes must be in a predefined format</a:t>
            </a:r>
          </a:p>
          <a:p>
            <a:pPr marL="971259" lvl="1" indent="-514196">
              <a:buFont typeface="+mj-lt"/>
              <a:buAutoNum type="romanLcPeriod"/>
            </a:pPr>
            <a:r>
              <a:rPr lang="en-IN" sz="1999" dirty="0"/>
              <a:t>Each resume must have a header information consist of 256 characters</a:t>
            </a:r>
          </a:p>
        </p:txBody>
      </p:sp>
    </p:spTree>
    <p:extLst>
      <p:ext uri="{BB962C8B-B14F-4D97-AF65-F5344CB8AC3E}">
        <p14:creationId xmlns:p14="http://schemas.microsoft.com/office/powerpoint/2010/main" val="409189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FEATURES IN THE 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156" y="1844824"/>
            <a:ext cx="10128787" cy="4014363"/>
          </a:xfrm>
        </p:spPr>
        <p:txBody>
          <a:bodyPr>
            <a:normAutofit/>
          </a:bodyPr>
          <a:lstStyle/>
          <a:p>
            <a:r>
              <a:rPr lang="en-IN" sz="2399" dirty="0"/>
              <a:t>Only the registered recruiters can view the list of eligible candidates. So secured</a:t>
            </a:r>
          </a:p>
          <a:p>
            <a:r>
              <a:rPr lang="en-IN" sz="2399" dirty="0"/>
              <a:t>Resume parser is free of cost</a:t>
            </a:r>
          </a:p>
          <a:p>
            <a:r>
              <a:rPr lang="en-IN" sz="2399" dirty="0"/>
              <a:t>No need to store the resumes of all candidates into the database</a:t>
            </a:r>
          </a:p>
          <a:p>
            <a:r>
              <a:rPr lang="en-IN" sz="2399" dirty="0"/>
              <a:t>Resume parser will store only the extracted information from resumes into the database</a:t>
            </a:r>
          </a:p>
          <a:p>
            <a:r>
              <a:rPr lang="en-IN" sz="2399" dirty="0"/>
              <a:t>Resume data is extracted and stored in JSON format</a:t>
            </a:r>
          </a:p>
          <a:p>
            <a:r>
              <a:rPr lang="en-IN" sz="2399" dirty="0"/>
              <a:t>No predefined format and structure of resume.</a:t>
            </a:r>
          </a:p>
          <a:p>
            <a:pPr marL="0" indent="0">
              <a:buNone/>
            </a:pPr>
            <a:endParaRPr lang="en-IN" sz="2399" dirty="0"/>
          </a:p>
          <a:p>
            <a:pPr marL="0" indent="0">
              <a:buNone/>
            </a:pPr>
            <a:endParaRPr lang="en-IN" sz="2399" dirty="0"/>
          </a:p>
          <a:p>
            <a:pPr marL="0" indent="0">
              <a:buNone/>
            </a:pPr>
            <a:endParaRPr lang="en-IN" sz="2399" dirty="0"/>
          </a:p>
        </p:txBody>
      </p:sp>
    </p:spTree>
    <p:extLst>
      <p:ext uri="{BB962C8B-B14F-4D97-AF65-F5344CB8AC3E}">
        <p14:creationId xmlns:p14="http://schemas.microsoft.com/office/powerpoint/2010/main" val="188413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ADBE-5968-4A45-9030-6217B09C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&amp;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E4B6F-10D7-42EE-B55C-69C274973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SPYDER</a:t>
            </a:r>
          </a:p>
          <a:p>
            <a:pPr marL="900113" lvl="1" indent="-246063">
              <a:buFont typeface="Wingdings" panose="05000000000000000000" pitchFamily="2" charset="2"/>
              <a:buChar char="v"/>
            </a:pPr>
            <a:r>
              <a:rPr lang="en-IN" dirty="0"/>
              <a:t>Spyder is an open source cross platform  IDE</a:t>
            </a:r>
          </a:p>
          <a:p>
            <a:pPr marL="900113" lvl="1" indent="-246063">
              <a:buFont typeface="Wingdings" panose="05000000000000000000" pitchFamily="2" charset="2"/>
              <a:buChar char="v"/>
            </a:pPr>
            <a:r>
              <a:rPr lang="en-IN" dirty="0"/>
              <a:t>Used for scientific programming in the Python language.</a:t>
            </a:r>
          </a:p>
          <a:p>
            <a:pPr marL="900113" lvl="1" indent="-246063">
              <a:buFont typeface="Wingdings" panose="05000000000000000000" pitchFamily="2" charset="2"/>
              <a:buChar char="v"/>
            </a:pPr>
            <a:r>
              <a:rPr lang="en-IN" dirty="0"/>
              <a:t>Spyder integrates with a number of prominent packages  including NumPy, SciPy, Matplotlib, pandas</a:t>
            </a:r>
          </a:p>
          <a:p>
            <a:r>
              <a:rPr lang="en-IN" dirty="0"/>
              <a:t>PYTHON</a:t>
            </a:r>
          </a:p>
          <a:p>
            <a:pPr marL="900113" lvl="1" indent="-246063">
              <a:buFont typeface="Wingdings" panose="05000000000000000000" pitchFamily="2" charset="2"/>
              <a:buChar char="v"/>
            </a:pPr>
            <a:r>
              <a:rPr lang="en-IN" dirty="0"/>
              <a:t>Powerful and efficient programming language</a:t>
            </a:r>
          </a:p>
          <a:p>
            <a:pPr marL="900113" lvl="1" indent="-246063">
              <a:buFont typeface="Wingdings" panose="05000000000000000000" pitchFamily="2" charset="2"/>
              <a:buChar char="v"/>
            </a:pPr>
            <a:r>
              <a:rPr lang="en-IN" dirty="0"/>
              <a:t>Python can be used on a server to create web applications</a:t>
            </a:r>
          </a:p>
          <a:p>
            <a:pPr marL="900113" lvl="1" indent="-246063">
              <a:buFont typeface="Wingdings" panose="05000000000000000000" pitchFamily="2" charset="2"/>
              <a:buChar char="v"/>
            </a:pPr>
            <a:r>
              <a:rPr lang="en-IN" dirty="0"/>
              <a:t>Contains huge set of libraries and packages</a:t>
            </a:r>
          </a:p>
        </p:txBody>
      </p:sp>
    </p:spTree>
    <p:extLst>
      <p:ext uri="{BB962C8B-B14F-4D97-AF65-F5344CB8AC3E}">
        <p14:creationId xmlns:p14="http://schemas.microsoft.com/office/powerpoint/2010/main" val="67361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166</TotalTime>
  <Words>1324</Words>
  <Application>Microsoft Office PowerPoint</Application>
  <PresentationFormat>Custom</PresentationFormat>
  <Paragraphs>126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Algerian</vt:lpstr>
      <vt:lpstr>Arial</vt:lpstr>
      <vt:lpstr>Constantia</vt:lpstr>
      <vt:lpstr>Times New Roman</vt:lpstr>
      <vt:lpstr>Wingdings</vt:lpstr>
      <vt:lpstr>Books Classic 16x9</vt:lpstr>
      <vt:lpstr>RESUME PARSER WITH NLP</vt:lpstr>
      <vt:lpstr>AGENDA</vt:lpstr>
      <vt:lpstr>OBJECTIVE</vt:lpstr>
      <vt:lpstr>HOW EXISTING SYSTEM WORKS?</vt:lpstr>
      <vt:lpstr>HOW EXISTING SYSTEM WORKS?</vt:lpstr>
      <vt:lpstr>HOW EXISTING SYSTEM WORKS? </vt:lpstr>
      <vt:lpstr>DRAWBACKS OF EXISTING SYSTEM</vt:lpstr>
      <vt:lpstr>NEW FEATURES IN THE PROPOSED SYSTEM</vt:lpstr>
      <vt:lpstr>TOOLS &amp; TECHNOLOGIES</vt:lpstr>
      <vt:lpstr>FLASK</vt:lpstr>
      <vt:lpstr>SQLITE</vt:lpstr>
      <vt:lpstr> SYSTEM FLOW</vt:lpstr>
      <vt:lpstr>UPLOAD FILE </vt:lpstr>
      <vt:lpstr>CONVERTING PDF FILES INTO TEXT </vt:lpstr>
      <vt:lpstr>CONVERTING DOCUMENT INTO TEXT</vt:lpstr>
      <vt:lpstr>TOKENIZATION</vt:lpstr>
      <vt:lpstr>STOPWORD REMOVAL</vt:lpstr>
      <vt:lpstr>STOPWORDS IN NLP</vt:lpstr>
      <vt:lpstr>REMOVING STOPWORDS</vt:lpstr>
      <vt:lpstr>ENTITY EXTRACTION INTO JSON </vt:lpstr>
      <vt:lpstr>ENTITY RELATIONSHIP DIAGRAM</vt:lpstr>
      <vt:lpstr>USE CASE DIAGRAM</vt:lpstr>
      <vt:lpstr>Overall learning</vt:lpstr>
      <vt:lpstr>Future enhancements</vt:lpstr>
      <vt:lpstr>USER INTERFACE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QUERIES?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PARSER WITH NLP</dc:title>
  <dc:creator>ELCOT</dc:creator>
  <cp:lastModifiedBy>ELCOT</cp:lastModifiedBy>
  <cp:revision>34</cp:revision>
  <dcterms:created xsi:type="dcterms:W3CDTF">2020-07-07T06:50:28Z</dcterms:created>
  <dcterms:modified xsi:type="dcterms:W3CDTF">2020-07-07T13:37:01Z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