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72" r:id="rId2"/>
    <p:sldId id="257" r:id="rId3"/>
    <p:sldId id="258" r:id="rId4"/>
    <p:sldId id="259" r:id="rId5"/>
    <p:sldId id="260" r:id="rId6"/>
    <p:sldId id="281" r:id="rId7"/>
    <p:sldId id="280" r:id="rId8"/>
    <p:sldId id="263" r:id="rId9"/>
    <p:sldId id="264" r:id="rId10"/>
    <p:sldId id="265" r:id="rId11"/>
    <p:sldId id="266" r:id="rId12"/>
    <p:sldId id="268" r:id="rId13"/>
    <p:sldId id="267"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
      <p:font typeface="Raleway"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E8716-26F0-4574-A3BE-1CC9830168C7}">
  <a:tblStyle styleId="{40FE8716-26F0-4574-A3BE-1CC9830168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B33E20B-FB17-4BFF-8D7F-3647E2731627}" styleName="Table_1">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b9b2feb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b9b2feb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6992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8dc8138d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8dc8138d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8dc8138d2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8dc8138d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8dc8138d2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8dc8138d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7584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8b9b2feb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8b9b2feb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8dc8138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8dc8138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8dc8138d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8dc8138d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8b9b2feb8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8b9b2feb8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8b9b2feb8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8b9b2feb8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1802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8b9b2feb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8b9b2feb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776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8dc8138d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8dc8138d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8dc8138d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8dc8138d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1" name="Google Shape;11;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2" name="Google Shape;12;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2"/>
          <p:cNvSpPr/>
          <p:nvPr/>
        </p:nvSpPr>
        <p:spPr>
          <a:xfrm>
            <a:off x="0" y="0"/>
            <a:ext cx="9144000" cy="732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982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9" name="Google Shape;1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0" name="Google Shape;2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 name="Google Shape;21;p4"/>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479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4" name="Google Shape;24;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6" name="Google Shape;26;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5"/>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4" name="Google Shape;34;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5" name="Google Shape;35;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7"/>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39" name="Google Shape;39;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40" name="Google Shape;40;p8"/>
          <p:cNvGrpSpPr/>
          <p:nvPr/>
        </p:nvGrpSpPr>
        <p:grpSpPr>
          <a:xfrm>
            <a:off x="830392" y="4169130"/>
            <a:ext cx="745763" cy="45826"/>
            <a:chOff x="4580561" y="2589004"/>
            <a:chExt cx="1064464" cy="25200"/>
          </a:xfrm>
        </p:grpSpPr>
        <p:sp>
          <p:nvSpPr>
            <p:cNvPr id="41" name="Google Shape;41;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47" name="Google Shape;47;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8" name="Google Shape;48;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51" name="Google Shape;51;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2"/>
        <p:cNvGrpSpPr/>
        <p:nvPr/>
      </p:nvGrpSpPr>
      <p:grpSpPr>
        <a:xfrm>
          <a:off x="0" y="0"/>
          <a:ext cx="0" cy="0"/>
          <a:chOff x="0" y="0"/>
          <a:chExt cx="0" cy="0"/>
        </a:xfrm>
      </p:grpSpPr>
      <p:grpSp>
        <p:nvGrpSpPr>
          <p:cNvPr id="53" name="Google Shape;53;p11"/>
          <p:cNvGrpSpPr/>
          <p:nvPr/>
        </p:nvGrpSpPr>
        <p:grpSpPr>
          <a:xfrm>
            <a:off x="830392" y="4169130"/>
            <a:ext cx="745763" cy="45826"/>
            <a:chOff x="4580561" y="2589004"/>
            <a:chExt cx="1064464" cy="25200"/>
          </a:xfrm>
        </p:grpSpPr>
        <p:sp>
          <p:nvSpPr>
            <p:cNvPr id="54" name="Google Shape;54;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57" name="Google Shape;57;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58" name="Google Shape;58;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6"/>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1" name="Google Shape;31;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49823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60" r:id="rId9"/>
    <p:sldLayoutId id="2147483661" r:id="rId10"/>
    <p:sldLayoutId id="214748366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cxnSp>
        <p:nvCxnSpPr>
          <p:cNvPr id="65" name="Google Shape;65;p13"/>
          <p:cNvCxnSpPr/>
          <p:nvPr/>
        </p:nvCxnSpPr>
        <p:spPr>
          <a:xfrm flipH="1">
            <a:off x="3633850" y="1059150"/>
            <a:ext cx="7800" cy="3219000"/>
          </a:xfrm>
          <a:prstGeom prst="straightConnector1">
            <a:avLst/>
          </a:prstGeom>
          <a:noFill/>
          <a:ln w="9525" cap="flat" cmpd="sng">
            <a:solidFill>
              <a:srgbClr val="666666"/>
            </a:solidFill>
            <a:prstDash val="dash"/>
            <a:round/>
            <a:headEnd type="none" w="med" len="med"/>
            <a:tailEnd type="none" w="med" len="med"/>
          </a:ln>
        </p:spPr>
      </p:cxnSp>
      <p:cxnSp>
        <p:nvCxnSpPr>
          <p:cNvPr id="66" name="Google Shape;66;p13"/>
          <p:cNvCxnSpPr/>
          <p:nvPr/>
        </p:nvCxnSpPr>
        <p:spPr>
          <a:xfrm>
            <a:off x="13104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67" name="Google Shape;67;p13"/>
          <p:cNvCxnSpPr/>
          <p:nvPr/>
        </p:nvCxnSpPr>
        <p:spPr>
          <a:xfrm>
            <a:off x="1244525" y="1016925"/>
            <a:ext cx="21000" cy="3348600"/>
          </a:xfrm>
          <a:prstGeom prst="straightConnector1">
            <a:avLst/>
          </a:prstGeom>
          <a:noFill/>
          <a:ln w="9525" cap="flat" cmpd="sng">
            <a:solidFill>
              <a:srgbClr val="0B5394"/>
            </a:solidFill>
            <a:prstDash val="solid"/>
            <a:round/>
            <a:headEnd type="stealth" w="med" len="med"/>
            <a:tailEnd type="none" w="med" len="med"/>
          </a:ln>
        </p:spPr>
      </p:cxnSp>
      <p:cxnSp>
        <p:nvCxnSpPr>
          <p:cNvPr id="68" name="Google Shape;68;p13"/>
          <p:cNvCxnSpPr/>
          <p:nvPr/>
        </p:nvCxnSpPr>
        <p:spPr>
          <a:xfrm flipH="1">
            <a:off x="1280675" y="4348325"/>
            <a:ext cx="4617000" cy="2400"/>
          </a:xfrm>
          <a:prstGeom prst="straightConnector1">
            <a:avLst/>
          </a:prstGeom>
          <a:noFill/>
          <a:ln w="9525" cap="flat" cmpd="sng">
            <a:solidFill>
              <a:srgbClr val="0B5394"/>
            </a:solidFill>
            <a:prstDash val="solid"/>
            <a:round/>
            <a:headEnd type="stealth" w="med" len="med"/>
            <a:tailEnd type="none" w="med" len="med"/>
          </a:ln>
        </p:spPr>
      </p:cxnSp>
      <p:sp>
        <p:nvSpPr>
          <p:cNvPr id="69" name="Google Shape;69;p13"/>
          <p:cNvSpPr txBox="1"/>
          <p:nvPr/>
        </p:nvSpPr>
        <p:spPr>
          <a:xfrm>
            <a:off x="239600" y="2468175"/>
            <a:ext cx="10761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latin typeface="Open Sans"/>
                <a:ea typeface="Open Sans"/>
                <a:cs typeface="Open Sans"/>
                <a:sym typeface="Open Sans"/>
              </a:rPr>
              <a:t>Business Value Impact</a:t>
            </a:r>
            <a:endParaRPr sz="1300">
              <a:latin typeface="Open Sans"/>
              <a:ea typeface="Open Sans"/>
              <a:cs typeface="Open Sans"/>
              <a:sym typeface="Open Sans"/>
            </a:endParaRPr>
          </a:p>
        </p:txBody>
      </p:sp>
      <p:sp>
        <p:nvSpPr>
          <p:cNvPr id="70" name="Google Shape;70;p13"/>
          <p:cNvSpPr txBox="1"/>
          <p:nvPr/>
        </p:nvSpPr>
        <p:spPr>
          <a:xfrm>
            <a:off x="2088000" y="4293300"/>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Open Sans"/>
                <a:ea typeface="Open Sans"/>
                <a:cs typeface="Open Sans"/>
                <a:sym typeface="Open Sans"/>
              </a:rPr>
              <a:t>Feasibility</a:t>
            </a:r>
            <a:endParaRPr b="1">
              <a:latin typeface="Open Sans"/>
              <a:ea typeface="Open Sans"/>
              <a:cs typeface="Open Sans"/>
              <a:sym typeface="Open Sans"/>
            </a:endParaRPr>
          </a:p>
          <a:p>
            <a:pPr marL="0" lvl="0" indent="0" algn="ctr" rtl="0">
              <a:spcBef>
                <a:spcPts val="0"/>
              </a:spcBef>
              <a:spcAft>
                <a:spcPts val="0"/>
              </a:spcAft>
              <a:buNone/>
            </a:pPr>
            <a:r>
              <a:rPr lang="en" b="1">
                <a:latin typeface="Open Sans"/>
                <a:ea typeface="Open Sans"/>
                <a:cs typeface="Open Sans"/>
                <a:sym typeface="Open Sans"/>
              </a:rPr>
              <a:t>(Time + Investment)</a:t>
            </a:r>
            <a:endParaRPr b="1">
              <a:latin typeface="Open Sans"/>
              <a:ea typeface="Open Sans"/>
              <a:cs typeface="Open Sans"/>
              <a:sym typeface="Open Sans"/>
            </a:endParaRPr>
          </a:p>
        </p:txBody>
      </p:sp>
      <p:sp>
        <p:nvSpPr>
          <p:cNvPr id="71" name="Google Shape;71;p13"/>
          <p:cNvSpPr txBox="1"/>
          <p:nvPr/>
        </p:nvSpPr>
        <p:spPr>
          <a:xfrm>
            <a:off x="642950" y="901350"/>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HIGH</a:t>
            </a:r>
            <a:endParaRPr sz="1200">
              <a:latin typeface="Open Sans"/>
              <a:ea typeface="Open Sans"/>
              <a:cs typeface="Open Sans"/>
              <a:sym typeface="Open Sans"/>
            </a:endParaRPr>
          </a:p>
        </p:txBody>
      </p:sp>
      <p:sp>
        <p:nvSpPr>
          <p:cNvPr id="72" name="Google Shape;72;p13"/>
          <p:cNvSpPr txBox="1"/>
          <p:nvPr/>
        </p:nvSpPr>
        <p:spPr>
          <a:xfrm>
            <a:off x="1280675" y="42933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LOW</a:t>
            </a:r>
            <a:endParaRPr sz="1200">
              <a:latin typeface="Open Sans"/>
              <a:ea typeface="Open Sans"/>
              <a:cs typeface="Open Sans"/>
              <a:sym typeface="Open Sans"/>
            </a:endParaRPr>
          </a:p>
        </p:txBody>
      </p:sp>
      <p:sp>
        <p:nvSpPr>
          <p:cNvPr id="73" name="Google Shape;73;p13"/>
          <p:cNvSpPr txBox="1"/>
          <p:nvPr/>
        </p:nvSpPr>
        <p:spPr>
          <a:xfrm>
            <a:off x="711650" y="404927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LOW</a:t>
            </a:r>
            <a:endParaRPr sz="1200">
              <a:latin typeface="Open Sans"/>
              <a:ea typeface="Open Sans"/>
              <a:cs typeface="Open Sans"/>
              <a:sym typeface="Open Sans"/>
            </a:endParaRPr>
          </a:p>
        </p:txBody>
      </p:sp>
      <p:sp>
        <p:nvSpPr>
          <p:cNvPr id="74" name="Google Shape;74;p13"/>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u="sng" dirty="0">
                <a:solidFill>
                  <a:schemeClr val="dk1"/>
                </a:solidFill>
                <a:latin typeface="Open Sans"/>
                <a:ea typeface="Open Sans"/>
                <a:cs typeface="Open Sans"/>
                <a:sym typeface="Open Sans"/>
              </a:rPr>
              <a:t>Step 2, Part 2: </a:t>
            </a:r>
            <a:r>
              <a:rPr lang="en" sz="1200" dirty="0">
                <a:solidFill>
                  <a:schemeClr val="dk1"/>
                </a:solidFill>
                <a:latin typeface="Open Sans"/>
                <a:ea typeface="Open Sans"/>
                <a:cs typeface="Open Sans"/>
                <a:sym typeface="Open Sans"/>
              </a:rPr>
              <a:t>Complete the “Data Science Opportunity Matrix” below by modeling each of the six projects in terms of feasibility (time &amp; investment), business value impact, and likelihood of value capture</a:t>
            </a:r>
            <a:endParaRPr sz="1200" dirty="0">
              <a:solidFill>
                <a:schemeClr val="dk1"/>
              </a:solidFill>
              <a:latin typeface="Open Sans"/>
              <a:ea typeface="Open Sans"/>
              <a:cs typeface="Open Sans"/>
              <a:sym typeface="Open Sans"/>
            </a:endParaRPr>
          </a:p>
          <a:p>
            <a:pPr marL="0" lvl="0" indent="0" algn="l" rtl="0">
              <a:spcBef>
                <a:spcPts val="0"/>
              </a:spcBef>
              <a:spcAft>
                <a:spcPts val="0"/>
              </a:spcAft>
              <a:buNone/>
            </a:pPr>
            <a:endParaRPr sz="1500" dirty="0"/>
          </a:p>
        </p:txBody>
      </p:sp>
      <p:graphicFrame>
        <p:nvGraphicFramePr>
          <p:cNvPr id="75" name="Google Shape;75;p13"/>
          <p:cNvGraphicFramePr/>
          <p:nvPr/>
        </p:nvGraphicFramePr>
        <p:xfrm>
          <a:off x="6425100" y="1348613"/>
          <a:ext cx="2791700" cy="998220"/>
        </p:xfrm>
        <a:graphic>
          <a:graphicData uri="http://schemas.openxmlformats.org/drawingml/2006/table">
            <a:tbl>
              <a:tblPr>
                <a:noFill/>
                <a:tableStyleId>{40FE8716-26F0-4574-A3BE-1CC9830168C7}</a:tableStyleId>
              </a:tblPr>
              <a:tblGrid>
                <a:gridCol w="614925">
                  <a:extLst>
                    <a:ext uri="{9D8B030D-6E8A-4147-A177-3AD203B41FA5}">
                      <a16:colId xmlns:a16="http://schemas.microsoft.com/office/drawing/2014/main" val="20000"/>
                    </a:ext>
                  </a:extLst>
                </a:gridCol>
                <a:gridCol w="2176775">
                  <a:extLst>
                    <a:ext uri="{9D8B030D-6E8A-4147-A177-3AD203B41FA5}">
                      <a16:colId xmlns:a16="http://schemas.microsoft.com/office/drawing/2014/main" val="20001"/>
                    </a:ext>
                  </a:extLst>
                </a:gridCol>
              </a:tblGrid>
              <a:tr h="164375">
                <a:tc>
                  <a:txBody>
                    <a:bodyPr/>
                    <a:lstStyle/>
                    <a:p>
                      <a:pPr marL="0" lvl="0" indent="0" algn="r" rtl="0">
                        <a:lnSpc>
                          <a:spcPct val="115000"/>
                        </a:lnSpc>
                        <a:spcBef>
                          <a:spcPts val="0"/>
                        </a:spcBef>
                        <a:spcAft>
                          <a:spcPts val="0"/>
                        </a:spcAft>
                        <a:buNone/>
                      </a:pPr>
                      <a:r>
                        <a:rPr lang="en" sz="800" b="1"/>
                        <a:t>Project 1:</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dirty="0"/>
                        <a:t>[</a:t>
                      </a:r>
                      <a:r>
                        <a:rPr lang="en-US" sz="800" dirty="0"/>
                        <a:t>Social Media Management</a:t>
                      </a:r>
                      <a:r>
                        <a:rPr lang="en" sz="800" dirty="0"/>
                        <a:t>]</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0"/>
                  </a:ext>
                </a:extLst>
              </a:tr>
              <a:tr h="164375">
                <a:tc>
                  <a:txBody>
                    <a:bodyPr/>
                    <a:lstStyle/>
                    <a:p>
                      <a:pPr marL="0" lvl="0" indent="0" algn="r" rtl="0">
                        <a:lnSpc>
                          <a:spcPct val="115000"/>
                        </a:lnSpc>
                        <a:spcBef>
                          <a:spcPts val="0"/>
                        </a:spcBef>
                        <a:spcAft>
                          <a:spcPts val="0"/>
                        </a:spcAft>
                        <a:buNone/>
                      </a:pPr>
                      <a:r>
                        <a:rPr lang="en" sz="800" b="1"/>
                        <a:t>Project 2:</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dirty="0"/>
                        <a:t>[</a:t>
                      </a:r>
                      <a:r>
                        <a:rPr lang="en-US" sz="800" dirty="0"/>
                        <a:t>Media Entertainment Services</a:t>
                      </a:r>
                      <a:r>
                        <a:rPr lang="en" sz="800" dirty="0"/>
                        <a:t>]</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1"/>
                  </a:ext>
                </a:extLst>
              </a:tr>
              <a:tr h="164375">
                <a:tc>
                  <a:txBody>
                    <a:bodyPr/>
                    <a:lstStyle/>
                    <a:p>
                      <a:pPr marL="0" lvl="0" indent="0" algn="r" rtl="0">
                        <a:lnSpc>
                          <a:spcPct val="115000"/>
                        </a:lnSpc>
                        <a:spcBef>
                          <a:spcPts val="0"/>
                        </a:spcBef>
                        <a:spcAft>
                          <a:spcPts val="0"/>
                        </a:spcAft>
                        <a:buNone/>
                      </a:pPr>
                      <a:r>
                        <a:rPr lang="en" sz="800" b="1"/>
                        <a:t>Project 3:</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dirty="0"/>
                        <a:t>[</a:t>
                      </a:r>
                      <a:r>
                        <a:rPr lang="en-US" sz="800" dirty="0"/>
                        <a:t>Strengthen the Digital Advantage Program</a:t>
                      </a:r>
                      <a:r>
                        <a:rPr lang="en" sz="800" dirty="0"/>
                        <a:t>]</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2"/>
                  </a:ext>
                </a:extLst>
              </a:tr>
              <a:tr h="120075">
                <a:tc>
                  <a:txBody>
                    <a:bodyPr/>
                    <a:lstStyle/>
                    <a:p>
                      <a:pPr marL="0" lvl="0" indent="0" algn="r" rtl="0">
                        <a:lnSpc>
                          <a:spcPct val="115000"/>
                        </a:lnSpc>
                        <a:spcBef>
                          <a:spcPts val="0"/>
                        </a:spcBef>
                        <a:spcAft>
                          <a:spcPts val="0"/>
                        </a:spcAft>
                        <a:buNone/>
                      </a:pPr>
                      <a:r>
                        <a:rPr lang="en" sz="800" b="1"/>
                        <a:t>Project 4:</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dirty="0"/>
                        <a:t>[</a:t>
                      </a:r>
                      <a:r>
                        <a:rPr lang="en-US" sz="800" dirty="0"/>
                        <a:t>Media Asset Management System</a:t>
                      </a:r>
                      <a:r>
                        <a:rPr lang="en" sz="800" dirty="0"/>
                        <a:t>]</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3"/>
                  </a:ext>
                </a:extLst>
              </a:tr>
              <a:tr h="120075">
                <a:tc>
                  <a:txBody>
                    <a:bodyPr/>
                    <a:lstStyle/>
                    <a:p>
                      <a:pPr marL="0" lvl="0" indent="0" algn="r" rtl="0">
                        <a:lnSpc>
                          <a:spcPct val="115000"/>
                        </a:lnSpc>
                        <a:spcBef>
                          <a:spcPts val="0"/>
                        </a:spcBef>
                        <a:spcAft>
                          <a:spcPts val="0"/>
                        </a:spcAft>
                        <a:buNone/>
                      </a:pPr>
                      <a:r>
                        <a:rPr lang="en" sz="800" b="1"/>
                        <a:t>Project 5:</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dirty="0"/>
                        <a:t>[</a:t>
                      </a:r>
                      <a:r>
                        <a:rPr lang="en-US" sz="800" dirty="0"/>
                        <a:t>Traffic and Scheduling System</a:t>
                      </a:r>
                      <a:r>
                        <a:rPr lang="en" sz="800" dirty="0"/>
                        <a:t>]</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4"/>
                  </a:ext>
                </a:extLst>
              </a:tr>
              <a:tr h="120075">
                <a:tc>
                  <a:txBody>
                    <a:bodyPr/>
                    <a:lstStyle/>
                    <a:p>
                      <a:pPr marL="0" lvl="0" indent="0" algn="r" rtl="0">
                        <a:lnSpc>
                          <a:spcPct val="115000"/>
                        </a:lnSpc>
                        <a:spcBef>
                          <a:spcPts val="0"/>
                        </a:spcBef>
                        <a:spcAft>
                          <a:spcPts val="0"/>
                        </a:spcAft>
                        <a:buNone/>
                      </a:pPr>
                      <a:r>
                        <a:rPr lang="en" sz="800" b="1"/>
                        <a:t>Project 6:</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dirty="0"/>
                        <a:t>[</a:t>
                      </a:r>
                      <a:r>
                        <a:rPr lang="en-US" sz="800" dirty="0"/>
                        <a:t>Preservation and Restoration Services</a:t>
                      </a:r>
                      <a:r>
                        <a:rPr lang="en" sz="800" dirty="0"/>
                        <a:t>]</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76" name="Google Shape;76;p13"/>
          <p:cNvSpPr txBox="1"/>
          <p:nvPr/>
        </p:nvSpPr>
        <p:spPr>
          <a:xfrm>
            <a:off x="5721325" y="4293300"/>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HIGH</a:t>
            </a:r>
            <a:endParaRPr sz="1200">
              <a:latin typeface="Open Sans"/>
              <a:ea typeface="Open Sans"/>
              <a:cs typeface="Open Sans"/>
              <a:sym typeface="Open Sans"/>
            </a:endParaRPr>
          </a:p>
        </p:txBody>
      </p:sp>
      <p:sp>
        <p:nvSpPr>
          <p:cNvPr id="77" name="Google Shape;77;p13"/>
          <p:cNvSpPr/>
          <p:nvPr/>
        </p:nvSpPr>
        <p:spPr>
          <a:xfrm>
            <a:off x="7150787" y="3556500"/>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900" b="1"/>
          </a:p>
        </p:txBody>
      </p:sp>
      <p:sp>
        <p:nvSpPr>
          <p:cNvPr id="78" name="Google Shape;78;p13"/>
          <p:cNvSpPr/>
          <p:nvPr/>
        </p:nvSpPr>
        <p:spPr>
          <a:xfrm>
            <a:off x="7070687" y="387407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900" b="1"/>
          </a:p>
        </p:txBody>
      </p:sp>
      <p:sp>
        <p:nvSpPr>
          <p:cNvPr id="79" name="Google Shape;79;p13"/>
          <p:cNvSpPr txBox="1"/>
          <p:nvPr/>
        </p:nvSpPr>
        <p:spPr>
          <a:xfrm>
            <a:off x="6811425" y="2981500"/>
            <a:ext cx="16998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u="sng"/>
              <a:t>Likelihood of Value Capture</a:t>
            </a:r>
            <a:endParaRPr sz="900" b="1" u="sng"/>
          </a:p>
        </p:txBody>
      </p:sp>
      <p:sp>
        <p:nvSpPr>
          <p:cNvPr id="80" name="Google Shape;80;p13"/>
          <p:cNvSpPr txBox="1"/>
          <p:nvPr/>
        </p:nvSpPr>
        <p:spPr>
          <a:xfrm>
            <a:off x="7440125" y="3237575"/>
            <a:ext cx="7260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Low</a:t>
            </a:r>
            <a:endParaRPr sz="1100"/>
          </a:p>
        </p:txBody>
      </p:sp>
      <p:sp>
        <p:nvSpPr>
          <p:cNvPr id="81" name="Google Shape;81;p13"/>
          <p:cNvSpPr txBox="1"/>
          <p:nvPr/>
        </p:nvSpPr>
        <p:spPr>
          <a:xfrm>
            <a:off x="7440125" y="3511050"/>
            <a:ext cx="7260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Medium</a:t>
            </a:r>
            <a:endParaRPr sz="1100"/>
          </a:p>
        </p:txBody>
      </p:sp>
      <p:sp>
        <p:nvSpPr>
          <p:cNvPr id="82" name="Google Shape;82;p13"/>
          <p:cNvSpPr txBox="1"/>
          <p:nvPr/>
        </p:nvSpPr>
        <p:spPr>
          <a:xfrm>
            <a:off x="7440125" y="3901525"/>
            <a:ext cx="7260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High</a:t>
            </a:r>
            <a:endParaRPr sz="1100"/>
          </a:p>
        </p:txBody>
      </p:sp>
      <p:sp>
        <p:nvSpPr>
          <p:cNvPr id="83" name="Google Shape;83;p13"/>
          <p:cNvSpPr/>
          <p:nvPr/>
        </p:nvSpPr>
        <p:spPr>
          <a:xfrm>
            <a:off x="7190837" y="3327125"/>
            <a:ext cx="168000" cy="157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900" b="1"/>
          </a:p>
        </p:txBody>
      </p:sp>
      <p:sp>
        <p:nvSpPr>
          <p:cNvPr id="84" name="Google Shape;84;p13"/>
          <p:cNvSpPr/>
          <p:nvPr/>
        </p:nvSpPr>
        <p:spPr>
          <a:xfrm>
            <a:off x="3429700" y="1075050"/>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800" b="1" dirty="0"/>
              <a:t>P1</a:t>
            </a:r>
            <a:endParaRPr sz="800" b="1" dirty="0"/>
          </a:p>
        </p:txBody>
      </p:sp>
      <p:sp>
        <p:nvSpPr>
          <p:cNvPr id="85" name="Google Shape;85;p13"/>
          <p:cNvSpPr/>
          <p:nvPr/>
        </p:nvSpPr>
        <p:spPr>
          <a:xfrm>
            <a:off x="5598170" y="1604406"/>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800" b="1" dirty="0"/>
              <a:t>P3</a:t>
            </a:r>
          </a:p>
        </p:txBody>
      </p:sp>
      <p:sp>
        <p:nvSpPr>
          <p:cNvPr id="2" name="Google Shape;84;p13">
            <a:extLst>
              <a:ext uri="{FF2B5EF4-FFF2-40B4-BE49-F238E27FC236}">
                <a16:creationId xmlns:a16="http://schemas.microsoft.com/office/drawing/2014/main" id="{129827BA-F8A6-1BF9-BF84-5E45D53FAAF7}"/>
              </a:ext>
            </a:extLst>
          </p:cNvPr>
          <p:cNvSpPr/>
          <p:nvPr/>
        </p:nvSpPr>
        <p:spPr>
          <a:xfrm>
            <a:off x="5053050" y="152942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800" b="1" dirty="0"/>
              <a:t>P2</a:t>
            </a:r>
            <a:endParaRPr sz="800" b="1" dirty="0"/>
          </a:p>
        </p:txBody>
      </p:sp>
      <p:sp>
        <p:nvSpPr>
          <p:cNvPr id="3" name="Google Shape;84;p13">
            <a:extLst>
              <a:ext uri="{FF2B5EF4-FFF2-40B4-BE49-F238E27FC236}">
                <a16:creationId xmlns:a16="http://schemas.microsoft.com/office/drawing/2014/main" id="{A0D0F2A7-2A05-CB64-67BA-EBE2F794C27D}"/>
              </a:ext>
            </a:extLst>
          </p:cNvPr>
          <p:cNvSpPr/>
          <p:nvPr/>
        </p:nvSpPr>
        <p:spPr>
          <a:xfrm>
            <a:off x="1844813" y="1072670"/>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800" b="1" dirty="0"/>
              <a:t>P4</a:t>
            </a:r>
            <a:endParaRPr sz="800" b="1" dirty="0"/>
          </a:p>
        </p:txBody>
      </p:sp>
      <p:sp>
        <p:nvSpPr>
          <p:cNvPr id="4" name="Google Shape;84;p13">
            <a:extLst>
              <a:ext uri="{FF2B5EF4-FFF2-40B4-BE49-F238E27FC236}">
                <a16:creationId xmlns:a16="http://schemas.microsoft.com/office/drawing/2014/main" id="{1B8C524E-4F44-334A-B22C-5F8C19D9641C}"/>
              </a:ext>
            </a:extLst>
          </p:cNvPr>
          <p:cNvSpPr/>
          <p:nvPr/>
        </p:nvSpPr>
        <p:spPr>
          <a:xfrm>
            <a:off x="2398620" y="1063593"/>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800" b="1" dirty="0"/>
              <a:t>P5</a:t>
            </a:r>
            <a:endParaRPr sz="800" b="1" dirty="0"/>
          </a:p>
        </p:txBody>
      </p:sp>
      <p:sp>
        <p:nvSpPr>
          <p:cNvPr id="5" name="Google Shape;84;p13">
            <a:extLst>
              <a:ext uri="{FF2B5EF4-FFF2-40B4-BE49-F238E27FC236}">
                <a16:creationId xmlns:a16="http://schemas.microsoft.com/office/drawing/2014/main" id="{D39E15E5-3C7D-F95D-ABBA-06F2BB664B07}"/>
              </a:ext>
            </a:extLst>
          </p:cNvPr>
          <p:cNvSpPr/>
          <p:nvPr/>
        </p:nvSpPr>
        <p:spPr>
          <a:xfrm>
            <a:off x="1387453" y="152942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800" b="1" dirty="0"/>
              <a:t>P6</a:t>
            </a:r>
            <a:endParaRPr sz="800" b="1" dirty="0"/>
          </a:p>
        </p:txBody>
      </p:sp>
    </p:spTree>
    <p:extLst>
      <p:ext uri="{BB962C8B-B14F-4D97-AF65-F5344CB8AC3E}">
        <p14:creationId xmlns:p14="http://schemas.microsoft.com/office/powerpoint/2010/main" val="3861051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p:nvPr/>
        </p:nvSpPr>
        <p:spPr>
          <a:xfrm>
            <a:off x="302700" y="904675"/>
            <a:ext cx="8841300" cy="8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latin typeface="Roboto"/>
                <a:ea typeface="Roboto"/>
                <a:cs typeface="Roboto"/>
                <a:sym typeface="Roboto"/>
              </a:rPr>
              <a:t>Strategies for promoting a data-driven culture</a:t>
            </a:r>
            <a:endParaRPr sz="1600" b="1" dirty="0">
              <a:latin typeface="Roboto"/>
              <a:ea typeface="Roboto"/>
              <a:cs typeface="Roboto"/>
              <a:sym typeface="Roboto"/>
            </a:endParaRPr>
          </a:p>
          <a:p>
            <a:pPr marL="0" lvl="0" indent="0" algn="l" rtl="0">
              <a:spcBef>
                <a:spcPts val="0"/>
              </a:spcBef>
              <a:spcAft>
                <a:spcPts val="0"/>
              </a:spcAft>
              <a:buNone/>
            </a:pPr>
            <a:endParaRPr sz="1600" b="1" dirty="0">
              <a:latin typeface="Roboto"/>
              <a:ea typeface="Roboto"/>
              <a:cs typeface="Roboto"/>
              <a:sym typeface="Roboto"/>
            </a:endParaRPr>
          </a:p>
          <a:p>
            <a:pPr marL="914400" lvl="0" indent="-914400" algn="l" rtl="0">
              <a:lnSpc>
                <a:spcPct val="115000"/>
              </a:lnSpc>
              <a:spcBef>
                <a:spcPts val="1000"/>
              </a:spcBef>
              <a:spcAft>
                <a:spcPts val="0"/>
              </a:spcAft>
              <a:buNone/>
            </a:pPr>
            <a:r>
              <a:rPr lang="en" sz="1200" dirty="0">
                <a:latin typeface="Roboto"/>
                <a:ea typeface="Roboto"/>
                <a:cs typeface="Roboto"/>
                <a:sym typeface="Roboto"/>
              </a:rPr>
              <a:t>Strategy 1:	</a:t>
            </a:r>
            <a:r>
              <a:rPr lang="en-US" sz="1200" dirty="0">
                <a:latin typeface="Roboto"/>
                <a:ea typeface="Roboto"/>
                <a:cs typeface="Roboto"/>
                <a:sym typeface="Roboto"/>
              </a:rPr>
              <a:t>Establishing team-wide KPIs that identify how well the data-driven strategy is helping the business reach its goals will help monitor progress and measure success.</a:t>
            </a:r>
            <a:endParaRPr sz="1200" dirty="0">
              <a:latin typeface="Roboto"/>
              <a:ea typeface="Roboto"/>
              <a:cs typeface="Roboto"/>
              <a:sym typeface="Roboto"/>
            </a:endParaRPr>
          </a:p>
          <a:p>
            <a:pPr marL="914400" lvl="0" indent="-914400" algn="l" rtl="0">
              <a:lnSpc>
                <a:spcPct val="115000"/>
              </a:lnSpc>
              <a:spcBef>
                <a:spcPts val="1000"/>
              </a:spcBef>
              <a:spcAft>
                <a:spcPts val="0"/>
              </a:spcAft>
              <a:buNone/>
            </a:pPr>
            <a:r>
              <a:rPr lang="en" sz="1200" dirty="0">
                <a:latin typeface="Roboto"/>
                <a:ea typeface="Roboto"/>
                <a:cs typeface="Roboto"/>
                <a:sym typeface="Roboto"/>
              </a:rPr>
              <a:t>Strategy 2:	</a:t>
            </a:r>
            <a:r>
              <a:rPr lang="en-US" sz="1200" dirty="0">
                <a:latin typeface="Roboto"/>
                <a:ea typeface="Roboto"/>
                <a:cs typeface="Roboto"/>
                <a:sym typeface="Roboto"/>
              </a:rPr>
              <a:t>Automate the most frequently used tools, processes, and analytics across the data science organization and the business, to create an efficient operating environment that allows for more time to be spent on data-driven activities.</a:t>
            </a:r>
            <a:endParaRPr sz="1200" dirty="0">
              <a:latin typeface="Roboto"/>
              <a:ea typeface="Roboto"/>
              <a:cs typeface="Roboto"/>
              <a:sym typeface="Roboto"/>
            </a:endParaRPr>
          </a:p>
          <a:p>
            <a:pPr marL="914400" lvl="0" indent="-914400" algn="l" rtl="0">
              <a:lnSpc>
                <a:spcPct val="115000"/>
              </a:lnSpc>
              <a:spcBef>
                <a:spcPts val="1000"/>
              </a:spcBef>
              <a:spcAft>
                <a:spcPts val="0"/>
              </a:spcAft>
              <a:buNone/>
            </a:pPr>
            <a:r>
              <a:rPr lang="en" sz="1200" dirty="0">
                <a:latin typeface="Roboto"/>
                <a:ea typeface="Roboto"/>
                <a:cs typeface="Roboto"/>
                <a:sym typeface="Roboto"/>
              </a:rPr>
              <a:t>Strategy 3:	</a:t>
            </a:r>
            <a:r>
              <a:rPr lang="en-US" sz="1200" dirty="0">
                <a:latin typeface="Roboto"/>
                <a:ea typeface="Roboto"/>
                <a:cs typeface="Roboto"/>
                <a:sym typeface="Roboto"/>
              </a:rPr>
              <a:t>Develop a data-driven approach for all decision making, including establishing policies for data governance, access, sharing and protection.</a:t>
            </a:r>
            <a:endParaRPr sz="1200" dirty="0">
              <a:latin typeface="Roboto"/>
              <a:ea typeface="Roboto"/>
              <a:cs typeface="Roboto"/>
              <a:sym typeface="Roboto"/>
            </a:endParaRPr>
          </a:p>
          <a:p>
            <a:pPr marL="914400" lvl="0" indent="-914400" algn="l" rtl="0">
              <a:lnSpc>
                <a:spcPct val="115000"/>
              </a:lnSpc>
              <a:spcBef>
                <a:spcPts val="1000"/>
              </a:spcBef>
              <a:spcAft>
                <a:spcPts val="0"/>
              </a:spcAft>
              <a:buNone/>
            </a:pPr>
            <a:r>
              <a:rPr lang="en" sz="1200" dirty="0">
                <a:latin typeface="Roboto"/>
                <a:ea typeface="Roboto"/>
                <a:cs typeface="Roboto"/>
                <a:sym typeface="Roboto"/>
              </a:rPr>
              <a:t>Strategy 4:	</a:t>
            </a:r>
            <a:r>
              <a:rPr lang="en-US" sz="1200" dirty="0">
                <a:latin typeface="Roboto"/>
                <a:ea typeface="Roboto"/>
                <a:cs typeface="Roboto"/>
                <a:sym typeface="Roboto"/>
              </a:rPr>
              <a:t>Establish a centralized data hub to enable the aggregation, organization, and analysis of data across multiple departments and sources.</a:t>
            </a:r>
            <a:endParaRPr sz="1200" dirty="0">
              <a:latin typeface="Roboto"/>
              <a:ea typeface="Roboto"/>
              <a:cs typeface="Roboto"/>
              <a:sym typeface="Roboto"/>
            </a:endParaRPr>
          </a:p>
          <a:p>
            <a:pPr marL="914400" lvl="0" indent="-914400" algn="l" rtl="0">
              <a:lnSpc>
                <a:spcPct val="115000"/>
              </a:lnSpc>
              <a:spcBef>
                <a:spcPts val="1000"/>
              </a:spcBef>
              <a:spcAft>
                <a:spcPts val="0"/>
              </a:spcAft>
              <a:buNone/>
            </a:pPr>
            <a:r>
              <a:rPr lang="en" sz="1200" dirty="0">
                <a:latin typeface="Roboto"/>
                <a:ea typeface="Roboto"/>
                <a:cs typeface="Roboto"/>
                <a:sym typeface="Roboto"/>
              </a:rPr>
              <a:t>Strategy 5:	</a:t>
            </a:r>
            <a:r>
              <a:rPr lang="en-US" sz="1200" dirty="0">
                <a:latin typeface="Roboto"/>
                <a:ea typeface="Roboto"/>
                <a:cs typeface="Roboto"/>
                <a:sym typeface="Roboto"/>
              </a:rPr>
              <a:t>Establish a clear and precise vision for data-driven transformation among executive leadership and business stakeholders, in order to generate enthusiasm and support.</a:t>
            </a:r>
            <a:endParaRPr sz="1200" dirty="0">
              <a:latin typeface="Roboto"/>
              <a:ea typeface="Roboto"/>
              <a:cs typeface="Roboto"/>
              <a:sym typeface="Roboto"/>
            </a:endParaRPr>
          </a:p>
          <a:p>
            <a:pPr marL="914400" lvl="0" indent="-914400" algn="l" rtl="0">
              <a:lnSpc>
                <a:spcPct val="115000"/>
              </a:lnSpc>
              <a:spcBef>
                <a:spcPts val="1000"/>
              </a:spcBef>
              <a:spcAft>
                <a:spcPts val="1000"/>
              </a:spcAft>
              <a:buNone/>
            </a:pPr>
            <a:r>
              <a:rPr lang="en" sz="1200" dirty="0">
                <a:latin typeface="Roboto"/>
                <a:ea typeface="Roboto"/>
                <a:cs typeface="Roboto"/>
                <a:sym typeface="Roboto"/>
              </a:rPr>
              <a:t>Strategy 6:	</a:t>
            </a:r>
            <a:r>
              <a:rPr lang="en-US" sz="1200" dirty="0">
                <a:latin typeface="Roboto"/>
                <a:ea typeface="Roboto"/>
                <a:cs typeface="Roboto"/>
                <a:sym typeface="Roboto"/>
              </a:rPr>
              <a:t>Invest in a comprehensive training program to ensure that all staff members are well-versed in data science concepts and techniques.</a:t>
            </a:r>
            <a:endParaRPr sz="1200" dirty="0">
              <a:latin typeface="Roboto"/>
              <a:ea typeface="Roboto"/>
              <a:cs typeface="Roboto"/>
              <a:sym typeface="Roboto"/>
            </a:endParaRPr>
          </a:p>
        </p:txBody>
      </p:sp>
      <p:sp>
        <p:nvSpPr>
          <p:cNvPr id="201" name="Google Shape;201;p22"/>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a:solidFill>
                  <a:schemeClr val="dk1"/>
                </a:solidFill>
                <a:latin typeface="Open Sans"/>
                <a:ea typeface="Open Sans"/>
                <a:cs typeface="Open Sans"/>
                <a:sym typeface="Open Sans"/>
              </a:rPr>
              <a:t>I have identified six strategies for promoting a data-driven culture in our business</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graphicFrame>
        <p:nvGraphicFramePr>
          <p:cNvPr id="207" name="Google Shape;207;p23"/>
          <p:cNvGraphicFramePr/>
          <p:nvPr/>
        </p:nvGraphicFramePr>
        <p:xfrm>
          <a:off x="232125" y="936650"/>
          <a:ext cx="8679750" cy="3270482"/>
        </p:xfrm>
        <a:graphic>
          <a:graphicData uri="http://schemas.openxmlformats.org/drawingml/2006/table">
            <a:tbl>
              <a:tblPr>
                <a:noFill/>
                <a:tableStyleId>{40FE8716-26F0-4574-A3BE-1CC9830168C7}</a:tableStyleId>
              </a:tblPr>
              <a:tblGrid>
                <a:gridCol w="918425">
                  <a:extLst>
                    <a:ext uri="{9D8B030D-6E8A-4147-A177-3AD203B41FA5}">
                      <a16:colId xmlns:a16="http://schemas.microsoft.com/office/drawing/2014/main" val="20000"/>
                    </a:ext>
                  </a:extLst>
                </a:gridCol>
                <a:gridCol w="1098750">
                  <a:extLst>
                    <a:ext uri="{9D8B030D-6E8A-4147-A177-3AD203B41FA5}">
                      <a16:colId xmlns:a16="http://schemas.microsoft.com/office/drawing/2014/main" val="20001"/>
                    </a:ext>
                  </a:extLst>
                </a:gridCol>
                <a:gridCol w="6662575">
                  <a:extLst>
                    <a:ext uri="{9D8B030D-6E8A-4147-A177-3AD203B41FA5}">
                      <a16:colId xmlns:a16="http://schemas.microsoft.com/office/drawing/2014/main" val="20002"/>
                    </a:ext>
                  </a:extLst>
                </a:gridCol>
              </a:tblGrid>
              <a:tr h="638175">
                <a:tc>
                  <a:txBody>
                    <a:bodyPr/>
                    <a:lstStyle/>
                    <a:p>
                      <a:pPr marL="0" lvl="0" indent="0" algn="ctr" rtl="0">
                        <a:lnSpc>
                          <a:spcPct val="115000"/>
                        </a:lnSpc>
                        <a:spcBef>
                          <a:spcPts val="0"/>
                        </a:spcBef>
                        <a:spcAft>
                          <a:spcPts val="0"/>
                        </a:spcAft>
                        <a:buNone/>
                      </a:pPr>
                      <a:r>
                        <a:rPr lang="en" sz="1000">
                          <a:latin typeface="Open Sans"/>
                          <a:ea typeface="Open Sans"/>
                          <a:cs typeface="Open Sans"/>
                          <a:sym typeface="Open Sans"/>
                        </a:rPr>
                        <a:t>Data Requirements</a:t>
                      </a:r>
                      <a:endParaRPr sz="100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What data should be included in the Data Strategy?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Arial"/>
                        <a:buChar char="●"/>
                      </a:pPr>
                      <a:r>
                        <a:rPr lang="en-US" sz="1000" b="0" i="0" u="none" strike="noStrike" cap="none" dirty="0">
                          <a:solidFill>
                            <a:srgbClr val="000000"/>
                          </a:solidFill>
                          <a:latin typeface="Arial"/>
                          <a:ea typeface="Arial"/>
                          <a:cs typeface="Arial"/>
                          <a:sym typeface="Arial"/>
                        </a:rPr>
                        <a:t>Data management guidelines, policies and procedures.</a:t>
                      </a:r>
                    </a:p>
                    <a:p>
                      <a:pPr marL="228600" marR="0" lvl="0" indent="-177800" algn="l" rtl="0">
                        <a:lnSpc>
                          <a:spcPct val="115000"/>
                        </a:lnSpc>
                        <a:spcBef>
                          <a:spcPts val="0"/>
                        </a:spcBef>
                        <a:spcAft>
                          <a:spcPts val="0"/>
                        </a:spcAft>
                        <a:buClr>
                          <a:srgbClr val="000000"/>
                        </a:buClr>
                        <a:buSzPts val="1000"/>
                        <a:buFont typeface="Arial"/>
                        <a:buChar char="●"/>
                      </a:pPr>
                      <a:r>
                        <a:rPr lang="en-US" sz="1000" b="0" i="0" u="none" strike="noStrike" cap="none" dirty="0">
                          <a:solidFill>
                            <a:srgbClr val="000000"/>
                          </a:solidFill>
                          <a:latin typeface="Arial"/>
                          <a:ea typeface="Arial"/>
                          <a:cs typeface="Arial"/>
                          <a:sym typeface="Arial"/>
                        </a:rPr>
                        <a:t>Data governance framework that defines roles and responsibilities.</a:t>
                      </a:r>
                    </a:p>
                    <a:p>
                      <a:pPr marL="228600" marR="0" lvl="0" indent="-177800" algn="l" rtl="0">
                        <a:lnSpc>
                          <a:spcPct val="115000"/>
                        </a:lnSpc>
                        <a:spcBef>
                          <a:spcPts val="0"/>
                        </a:spcBef>
                        <a:spcAft>
                          <a:spcPts val="0"/>
                        </a:spcAft>
                        <a:buClr>
                          <a:srgbClr val="000000"/>
                        </a:buClr>
                        <a:buSzPts val="1000"/>
                        <a:buFont typeface="Arial"/>
                        <a:buChar char="●"/>
                      </a:pPr>
                      <a:r>
                        <a:rPr lang="en-US" sz="1000" b="0" i="0" u="none" strike="noStrike" cap="none" dirty="0">
                          <a:solidFill>
                            <a:srgbClr val="000000"/>
                          </a:solidFill>
                          <a:latin typeface="Arial"/>
                          <a:ea typeface="Arial"/>
                          <a:cs typeface="Arial"/>
                          <a:sym typeface="Arial"/>
                        </a:rPr>
                        <a:t>Data quality assurance program.</a:t>
                      </a:r>
                      <a:endParaRPr sz="1000" b="0" i="0" u="none" strike="noStrike" cap="none" dirty="0">
                        <a:solidFill>
                          <a:srgbClr val="000000"/>
                        </a:solidFill>
                        <a:latin typeface="Arial"/>
                        <a:cs typeface="Arial"/>
                        <a:sym typeface="A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36475">
                <a:tc rowSpan="4">
                  <a:txBody>
                    <a:bodyPr/>
                    <a:lstStyle/>
                    <a:p>
                      <a:pPr marL="0" lvl="0" indent="0" algn="ctr" rtl="0">
                        <a:lnSpc>
                          <a:spcPct val="115000"/>
                        </a:lnSpc>
                        <a:spcBef>
                          <a:spcPts val="0"/>
                        </a:spcBef>
                        <a:spcAft>
                          <a:spcPts val="0"/>
                        </a:spcAft>
                        <a:buNone/>
                      </a:pPr>
                      <a:r>
                        <a:rPr lang="en" sz="1000">
                          <a:latin typeface="Open Sans"/>
                          <a:ea typeface="Open Sans"/>
                          <a:cs typeface="Open Sans"/>
                          <a:sym typeface="Open Sans"/>
                        </a:rPr>
                        <a:t>Data Governance</a:t>
                      </a:r>
                      <a:endParaRPr sz="100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Data Availability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Arial"/>
                        <a:buChar char="●"/>
                      </a:pPr>
                      <a:r>
                        <a:rPr lang="en-US" sz="1000" b="0" i="0" u="none" strike="noStrike" cap="none" dirty="0">
                          <a:solidFill>
                            <a:srgbClr val="000000"/>
                          </a:solidFill>
                          <a:latin typeface="Arial"/>
                          <a:ea typeface="Arial"/>
                          <a:cs typeface="Arial"/>
                          <a:sym typeface="Arial"/>
                        </a:rPr>
                        <a:t>Educate both IT departments and business decision makers on the importance of data governance.</a:t>
                      </a:r>
                    </a:p>
                    <a:p>
                      <a:pPr marL="228600" marR="0" lvl="0" indent="-177800" algn="l" rtl="0">
                        <a:lnSpc>
                          <a:spcPct val="115000"/>
                        </a:lnSpc>
                        <a:spcBef>
                          <a:spcPts val="0"/>
                        </a:spcBef>
                        <a:spcAft>
                          <a:spcPts val="0"/>
                        </a:spcAft>
                        <a:buClr>
                          <a:srgbClr val="000000"/>
                        </a:buClr>
                        <a:buSzPts val="1000"/>
                        <a:buFont typeface="Arial"/>
                        <a:buChar char="●"/>
                      </a:pPr>
                      <a:r>
                        <a:rPr lang="en-US" sz="1000" b="0" i="0" u="none" strike="noStrike" cap="none" dirty="0">
                          <a:solidFill>
                            <a:srgbClr val="000000"/>
                          </a:solidFill>
                          <a:latin typeface="Arial"/>
                          <a:ea typeface="Arial"/>
                          <a:cs typeface="Arial"/>
                          <a:sym typeface="Arial"/>
                        </a:rPr>
                        <a:t>Establishing clear and simple guidelines and procedures outlining</a:t>
                      </a:r>
                      <a:endParaRPr sz="1000" b="0" i="0" u="none" strike="noStrike" cap="none" dirty="0">
                        <a:solidFill>
                          <a:srgbClr val="000000"/>
                        </a:solidFill>
                        <a:latin typeface="Arial"/>
                        <a:cs typeface="Arial"/>
                        <a:sym typeface="A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313825">
                <a:tc vMerge="1">
                  <a:txBody>
                    <a:bodyPr/>
                    <a:lstStyle/>
                    <a:p>
                      <a:endParaRPr lang="ar-SA"/>
                    </a:p>
                  </a:txBody>
                  <a:tcPr/>
                </a:tc>
                <a:tc>
                  <a:txBody>
                    <a:bodyPr/>
                    <a:lstStyle/>
                    <a:p>
                      <a:pPr marL="0" lvl="0" indent="0" algn="l" rtl="0">
                        <a:lnSpc>
                          <a:spcPct val="115000"/>
                        </a:lnSpc>
                        <a:spcBef>
                          <a:spcPts val="0"/>
                        </a:spcBef>
                        <a:spcAft>
                          <a:spcPts val="0"/>
                        </a:spcAft>
                        <a:buNone/>
                      </a:pPr>
                      <a:r>
                        <a:rPr lang="en" sz="1000"/>
                        <a:t>Usability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Arial"/>
                        <a:buChar char="●"/>
                      </a:pPr>
                      <a:r>
                        <a:rPr lang="en-US" sz="1000" b="0" i="0" u="none" strike="noStrike" cap="none" dirty="0">
                          <a:solidFill>
                            <a:srgbClr val="000000"/>
                          </a:solidFill>
                          <a:latin typeface="Arial"/>
                          <a:ea typeface="Arial"/>
                          <a:cs typeface="Arial"/>
                          <a:sym typeface="Arial"/>
                        </a:rPr>
                        <a:t>Use the latest front-end technology.</a:t>
                      </a:r>
                    </a:p>
                    <a:p>
                      <a:pPr marL="228600" marR="0" lvl="0" indent="-177800" algn="l" rtl="0">
                        <a:lnSpc>
                          <a:spcPct val="115000"/>
                        </a:lnSpc>
                        <a:spcBef>
                          <a:spcPts val="0"/>
                        </a:spcBef>
                        <a:spcAft>
                          <a:spcPts val="0"/>
                        </a:spcAft>
                        <a:buClr>
                          <a:srgbClr val="000000"/>
                        </a:buClr>
                        <a:buSzPts val="1000"/>
                        <a:buFont typeface="Arial"/>
                        <a:buChar char="●"/>
                      </a:pPr>
                      <a:r>
                        <a:rPr lang="en-US" sz="1000" b="0" i="0" u="none" strike="noStrike" cap="none" dirty="0">
                          <a:solidFill>
                            <a:srgbClr val="000000"/>
                          </a:solidFill>
                          <a:latin typeface="Arial"/>
                          <a:ea typeface="Arial"/>
                          <a:cs typeface="Arial"/>
                          <a:sym typeface="Arial"/>
                        </a:rPr>
                        <a:t>Creating incentives for citizens to use the data governance platform.</a:t>
                      </a:r>
                      <a:endParaRPr sz="1000" b="0" i="0" u="none" strike="noStrike" cap="none" dirty="0">
                        <a:solidFill>
                          <a:srgbClr val="000000"/>
                        </a:solidFill>
                        <a:latin typeface="Arial"/>
                        <a:cs typeface="Arial"/>
                        <a:sym typeface="A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374525">
                <a:tc vMerge="1">
                  <a:txBody>
                    <a:bodyPr/>
                    <a:lstStyle/>
                    <a:p>
                      <a:endParaRPr lang="ar-SA"/>
                    </a:p>
                  </a:txBody>
                  <a:tcPr/>
                </a:tc>
                <a:tc>
                  <a:txBody>
                    <a:bodyPr/>
                    <a:lstStyle/>
                    <a:p>
                      <a:pPr marL="0" lvl="0" indent="0" algn="l" rtl="0">
                        <a:lnSpc>
                          <a:spcPct val="115000"/>
                        </a:lnSpc>
                        <a:spcBef>
                          <a:spcPts val="0"/>
                        </a:spcBef>
                        <a:spcAft>
                          <a:spcPts val="0"/>
                        </a:spcAft>
                        <a:buNone/>
                      </a:pPr>
                      <a:r>
                        <a:rPr lang="en" sz="1000"/>
                        <a:t>Integrity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Arial"/>
                        <a:buChar char="●"/>
                      </a:pPr>
                      <a:r>
                        <a:rPr lang="en-US" sz="1000" b="0" i="0" u="none" strike="noStrike" cap="none" dirty="0">
                          <a:solidFill>
                            <a:srgbClr val="000000"/>
                          </a:solidFill>
                          <a:latin typeface="Arial"/>
                          <a:ea typeface="Arial"/>
                          <a:cs typeface="Arial"/>
                          <a:sym typeface="Arial"/>
                        </a:rPr>
                        <a:t>Developing data quality.</a:t>
                      </a:r>
                    </a:p>
                    <a:p>
                      <a:pPr marL="228600" marR="0" lvl="0" indent="-177800" algn="l" rtl="0">
                        <a:lnSpc>
                          <a:spcPct val="115000"/>
                        </a:lnSpc>
                        <a:spcBef>
                          <a:spcPts val="0"/>
                        </a:spcBef>
                        <a:spcAft>
                          <a:spcPts val="0"/>
                        </a:spcAft>
                        <a:buClr>
                          <a:srgbClr val="000000"/>
                        </a:buClr>
                        <a:buSzPts val="1000"/>
                        <a:buFont typeface="Arial"/>
                        <a:buChar char="●"/>
                      </a:pPr>
                      <a:r>
                        <a:rPr lang="en-US" sz="1000" b="0" i="0" u="none" strike="noStrike" cap="none" dirty="0">
                          <a:solidFill>
                            <a:srgbClr val="000000"/>
                          </a:solidFill>
                          <a:latin typeface="Arial"/>
                          <a:ea typeface="Arial"/>
                          <a:cs typeface="Arial"/>
                          <a:sym typeface="Arial"/>
                        </a:rPr>
                        <a:t>Establishing and enforcing strict access policies and data security measures</a:t>
                      </a:r>
                    </a:p>
                    <a:p>
                      <a:pPr marL="228600" marR="0" lvl="0" indent="-177800" algn="l" rtl="0">
                        <a:lnSpc>
                          <a:spcPct val="115000"/>
                        </a:lnSpc>
                        <a:spcBef>
                          <a:spcPts val="0"/>
                        </a:spcBef>
                        <a:spcAft>
                          <a:spcPts val="0"/>
                        </a:spcAft>
                        <a:buClr>
                          <a:srgbClr val="000000"/>
                        </a:buClr>
                        <a:buSzPts val="1000"/>
                        <a:buFont typeface="Arial"/>
                        <a:buChar char="●"/>
                      </a:pPr>
                      <a:r>
                        <a:rPr lang="en-US" sz="1000" b="0" i="0" u="none" strike="noStrike" cap="none" dirty="0">
                          <a:solidFill>
                            <a:srgbClr val="000000"/>
                          </a:solidFill>
                          <a:latin typeface="Arial"/>
                          <a:ea typeface="Arial"/>
                          <a:cs typeface="Arial"/>
                          <a:sym typeface="Arial"/>
                        </a:rPr>
                        <a:t>Assigning roles and responsibilities to personnel who manage the data.</a:t>
                      </a:r>
                      <a:endParaRPr sz="1000" b="0" i="0" u="none" strike="noStrike" cap="none" dirty="0">
                        <a:solidFill>
                          <a:srgbClr val="000000"/>
                        </a:solidFill>
                        <a:latin typeface="Arial"/>
                        <a:cs typeface="Arial"/>
                        <a:sym typeface="A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354275">
                <a:tc vMerge="1">
                  <a:txBody>
                    <a:bodyPr/>
                    <a:lstStyle/>
                    <a:p>
                      <a:endParaRPr lang="ar-SA"/>
                    </a:p>
                  </a:txBody>
                  <a:tcPr/>
                </a:tc>
                <a:tc>
                  <a:txBody>
                    <a:bodyPr/>
                    <a:lstStyle/>
                    <a:p>
                      <a:pPr marL="0" lvl="0" indent="0" algn="l" rtl="0">
                        <a:lnSpc>
                          <a:spcPct val="115000"/>
                        </a:lnSpc>
                        <a:spcBef>
                          <a:spcPts val="0"/>
                        </a:spcBef>
                        <a:spcAft>
                          <a:spcPts val="0"/>
                        </a:spcAft>
                        <a:buNone/>
                      </a:pPr>
                      <a:r>
                        <a:rPr lang="en" sz="1000"/>
                        <a:t>Security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Arial"/>
                        <a:buChar char="●"/>
                      </a:pPr>
                      <a:r>
                        <a:rPr lang="en-US" sz="1000" b="0" i="0" u="none" strike="noStrike" cap="none" dirty="0">
                          <a:solidFill>
                            <a:srgbClr val="000000"/>
                          </a:solidFill>
                          <a:latin typeface="Arial"/>
                          <a:ea typeface="Arial"/>
                          <a:cs typeface="Arial"/>
                          <a:sym typeface="Arial"/>
                        </a:rPr>
                        <a:t>Implement technical and administrative controls.</a:t>
                      </a:r>
                    </a:p>
                    <a:p>
                      <a:pPr marL="228600" marR="0" lvl="0" indent="-177800" algn="l" rtl="0">
                        <a:lnSpc>
                          <a:spcPct val="115000"/>
                        </a:lnSpc>
                        <a:spcBef>
                          <a:spcPts val="0"/>
                        </a:spcBef>
                        <a:spcAft>
                          <a:spcPts val="0"/>
                        </a:spcAft>
                        <a:buClr>
                          <a:srgbClr val="000000"/>
                        </a:buClr>
                        <a:buSzPts val="1000"/>
                        <a:buFont typeface="Arial"/>
                        <a:buChar char="●"/>
                      </a:pPr>
                      <a:r>
                        <a:rPr lang="en-US" sz="1000" b="0" i="0" u="none" strike="noStrike" cap="none" dirty="0">
                          <a:solidFill>
                            <a:srgbClr val="000000"/>
                          </a:solidFill>
                          <a:latin typeface="Arial"/>
                          <a:ea typeface="Arial"/>
                          <a:cs typeface="Arial"/>
                          <a:sym typeface="Arial"/>
                        </a:rPr>
                        <a:t>Monitor data access activities.</a:t>
                      </a:r>
                    </a:p>
                    <a:p>
                      <a:pPr marL="228600" marR="0" lvl="0" indent="-177800" algn="l" rtl="0">
                        <a:lnSpc>
                          <a:spcPct val="115000"/>
                        </a:lnSpc>
                        <a:spcBef>
                          <a:spcPts val="0"/>
                        </a:spcBef>
                        <a:spcAft>
                          <a:spcPts val="0"/>
                        </a:spcAft>
                        <a:buClr>
                          <a:srgbClr val="000000"/>
                        </a:buClr>
                        <a:buSzPts val="1000"/>
                        <a:buFont typeface="Arial"/>
                        <a:buChar char="●"/>
                      </a:pPr>
                      <a:r>
                        <a:rPr lang="en-US" sz="1000" b="0" i="0" u="none" strike="noStrike" cap="none" dirty="0">
                          <a:solidFill>
                            <a:srgbClr val="000000"/>
                          </a:solidFill>
                          <a:latin typeface="Arial"/>
                          <a:ea typeface="Arial"/>
                          <a:cs typeface="Arial"/>
                          <a:sym typeface="Arial"/>
                        </a:rPr>
                        <a:t>Implement regular backups.</a:t>
                      </a:r>
                      <a:endParaRPr sz="1000" b="0" i="0" u="none" strike="noStrike" cap="none" dirty="0">
                        <a:solidFill>
                          <a:srgbClr val="000000"/>
                        </a:solidFill>
                        <a:latin typeface="Arial"/>
                        <a:cs typeface="Arial"/>
                        <a:sym typeface="A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549000">
                <a:tc>
                  <a:txBody>
                    <a:bodyPr/>
                    <a:lstStyle/>
                    <a:p>
                      <a:pPr marL="0" lvl="0" indent="0" algn="ctr" rtl="0">
                        <a:lnSpc>
                          <a:spcPct val="115000"/>
                        </a:lnSpc>
                        <a:spcBef>
                          <a:spcPts val="0"/>
                        </a:spcBef>
                        <a:spcAft>
                          <a:spcPts val="0"/>
                        </a:spcAft>
                        <a:buNone/>
                      </a:pPr>
                      <a:r>
                        <a:rPr lang="en" sz="1000">
                          <a:latin typeface="Open Sans"/>
                          <a:ea typeface="Open Sans"/>
                          <a:cs typeface="Open Sans"/>
                          <a:sym typeface="Open Sans"/>
                        </a:rPr>
                        <a:t>Technology</a:t>
                      </a:r>
                      <a:endParaRPr sz="100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Data Architecture Components</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Arial"/>
                        <a:buChar char="●"/>
                      </a:pPr>
                      <a:r>
                        <a:rPr lang="en-US" sz="1000" b="0" i="0" u="none" strike="noStrike" cap="none" dirty="0">
                          <a:solidFill>
                            <a:srgbClr val="000000"/>
                          </a:solidFill>
                          <a:latin typeface="Arial"/>
                          <a:ea typeface="Arial"/>
                          <a:cs typeface="Arial"/>
                          <a:sym typeface="Arial"/>
                        </a:rPr>
                        <a:t>Data acquisition.</a:t>
                      </a:r>
                    </a:p>
                    <a:p>
                      <a:pPr marL="228600" marR="0" lvl="0" indent="-177800" algn="l" rtl="0">
                        <a:lnSpc>
                          <a:spcPct val="115000"/>
                        </a:lnSpc>
                        <a:spcBef>
                          <a:spcPts val="0"/>
                        </a:spcBef>
                        <a:spcAft>
                          <a:spcPts val="0"/>
                        </a:spcAft>
                        <a:buClr>
                          <a:srgbClr val="000000"/>
                        </a:buClr>
                        <a:buSzPts val="1000"/>
                        <a:buFont typeface="Arial"/>
                        <a:buChar char="●"/>
                      </a:pPr>
                      <a:r>
                        <a:rPr lang="en-US" sz="1000" b="0" i="0" u="none" strike="noStrike" cap="none" dirty="0">
                          <a:solidFill>
                            <a:srgbClr val="000000"/>
                          </a:solidFill>
                          <a:latin typeface="Arial"/>
                          <a:ea typeface="Arial"/>
                          <a:cs typeface="Arial"/>
                          <a:sym typeface="Arial"/>
                        </a:rPr>
                        <a:t>Data analysis.</a:t>
                      </a:r>
                    </a:p>
                    <a:p>
                      <a:pPr marL="228600" marR="0" lvl="0" indent="-177800" algn="l" rtl="0">
                        <a:lnSpc>
                          <a:spcPct val="115000"/>
                        </a:lnSpc>
                        <a:spcBef>
                          <a:spcPts val="0"/>
                        </a:spcBef>
                        <a:spcAft>
                          <a:spcPts val="0"/>
                        </a:spcAft>
                        <a:buClr>
                          <a:srgbClr val="000000"/>
                        </a:buClr>
                        <a:buSzPts val="1000"/>
                        <a:buFont typeface="Arial"/>
                        <a:buChar char="●"/>
                      </a:pPr>
                      <a:r>
                        <a:rPr lang="en-US" sz="1000" b="0" i="0" u="none" strike="noStrike" cap="none" dirty="0">
                          <a:solidFill>
                            <a:srgbClr val="000000"/>
                          </a:solidFill>
                          <a:latin typeface="Arial"/>
                          <a:ea typeface="Arial"/>
                          <a:cs typeface="Arial"/>
                          <a:sym typeface="Arial"/>
                        </a:rPr>
                        <a:t>Data storage.</a:t>
                      </a:r>
                    </a:p>
                    <a:p>
                      <a:pPr marL="228600" marR="0" lvl="0" indent="-177800" algn="l" rtl="0">
                        <a:lnSpc>
                          <a:spcPct val="115000"/>
                        </a:lnSpc>
                        <a:spcBef>
                          <a:spcPts val="0"/>
                        </a:spcBef>
                        <a:spcAft>
                          <a:spcPts val="0"/>
                        </a:spcAft>
                        <a:buClr>
                          <a:srgbClr val="000000"/>
                        </a:buClr>
                        <a:buSzPts val="1000"/>
                        <a:buFont typeface="Arial"/>
                        <a:buChar char="●"/>
                      </a:pPr>
                      <a:r>
                        <a:rPr lang="en-US" sz="1000" b="0" i="0" u="none" strike="noStrike" cap="none" dirty="0">
                          <a:solidFill>
                            <a:srgbClr val="000000"/>
                          </a:solidFill>
                          <a:latin typeface="Arial"/>
                          <a:ea typeface="Arial"/>
                          <a:cs typeface="Arial"/>
                          <a:sym typeface="Arial"/>
                        </a:rPr>
                        <a:t>Data transformation.</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08" name="Google Shape;208;p23"/>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dirty="0">
                <a:solidFill>
                  <a:schemeClr val="dk1"/>
                </a:solidFill>
                <a:latin typeface="Open Sans"/>
                <a:ea typeface="Open Sans"/>
                <a:cs typeface="Open Sans"/>
                <a:sym typeface="Open Sans"/>
              </a:rPr>
              <a:t>Technical Infrastructure Needed to Support the Data Science Organization (1/2) </a:t>
            </a:r>
            <a:endParaRPr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graphicFrame>
        <p:nvGraphicFramePr>
          <p:cNvPr id="207" name="Google Shape;207;p23"/>
          <p:cNvGraphicFramePr/>
          <p:nvPr/>
        </p:nvGraphicFramePr>
        <p:xfrm>
          <a:off x="232125" y="936650"/>
          <a:ext cx="8679750" cy="1461136"/>
        </p:xfrm>
        <a:graphic>
          <a:graphicData uri="http://schemas.openxmlformats.org/drawingml/2006/table">
            <a:tbl>
              <a:tblPr>
                <a:noFill/>
                <a:tableStyleId>{40FE8716-26F0-4574-A3BE-1CC9830168C7}</a:tableStyleId>
              </a:tblPr>
              <a:tblGrid>
                <a:gridCol w="918425">
                  <a:extLst>
                    <a:ext uri="{9D8B030D-6E8A-4147-A177-3AD203B41FA5}">
                      <a16:colId xmlns:a16="http://schemas.microsoft.com/office/drawing/2014/main" val="20000"/>
                    </a:ext>
                  </a:extLst>
                </a:gridCol>
                <a:gridCol w="1098750">
                  <a:extLst>
                    <a:ext uri="{9D8B030D-6E8A-4147-A177-3AD203B41FA5}">
                      <a16:colId xmlns:a16="http://schemas.microsoft.com/office/drawing/2014/main" val="20001"/>
                    </a:ext>
                  </a:extLst>
                </a:gridCol>
                <a:gridCol w="6662575">
                  <a:extLst>
                    <a:ext uri="{9D8B030D-6E8A-4147-A177-3AD203B41FA5}">
                      <a16:colId xmlns:a16="http://schemas.microsoft.com/office/drawing/2014/main" val="20002"/>
                    </a:ext>
                  </a:extLst>
                </a:gridCol>
              </a:tblGrid>
              <a:tr h="638175">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Skills and Capacity</a:t>
                      </a:r>
                      <a:endParaRPr sz="1000" dirty="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t>Data literacy skills and organizational capacity </a:t>
                      </a:r>
                      <a:endParaRPr sz="1000" dirty="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Arial"/>
                        <a:buChar char="●"/>
                      </a:pPr>
                      <a:r>
                        <a:rPr lang="en-US" sz="1000" b="0" i="0" u="none" strike="noStrike" cap="none" dirty="0">
                          <a:solidFill>
                            <a:srgbClr val="000000"/>
                          </a:solidFill>
                          <a:latin typeface="Arial"/>
                          <a:ea typeface="Arial"/>
                          <a:cs typeface="Arial"/>
                          <a:sym typeface="Arial"/>
                        </a:rPr>
                        <a:t>Create incentives for developing best practices.</a:t>
                      </a:r>
                    </a:p>
                    <a:p>
                      <a:pPr marL="228600" marR="0" lvl="0" indent="-177800" algn="l" rtl="0">
                        <a:lnSpc>
                          <a:spcPct val="115000"/>
                        </a:lnSpc>
                        <a:spcBef>
                          <a:spcPts val="0"/>
                        </a:spcBef>
                        <a:spcAft>
                          <a:spcPts val="0"/>
                        </a:spcAft>
                        <a:buClr>
                          <a:srgbClr val="000000"/>
                        </a:buClr>
                        <a:buSzPts val="1000"/>
                        <a:buFont typeface="Arial"/>
                        <a:buChar char="●"/>
                      </a:pPr>
                      <a:r>
                        <a:rPr lang="en-US" sz="1000" b="0" i="0" u="none" strike="noStrike" cap="none" dirty="0">
                          <a:solidFill>
                            <a:srgbClr val="000000"/>
                          </a:solidFill>
                          <a:latin typeface="Arial"/>
                          <a:ea typeface="Arial"/>
                          <a:cs typeface="Arial"/>
                          <a:sym typeface="Arial"/>
                        </a:rPr>
                        <a:t>Encourage collaboration across departments.</a:t>
                      </a:r>
                    </a:p>
                    <a:p>
                      <a:pPr marL="228600" marR="0" lvl="0" indent="-177800" algn="l" rtl="0">
                        <a:lnSpc>
                          <a:spcPct val="115000"/>
                        </a:lnSpc>
                        <a:spcBef>
                          <a:spcPts val="0"/>
                        </a:spcBef>
                        <a:spcAft>
                          <a:spcPts val="0"/>
                        </a:spcAft>
                        <a:buClr>
                          <a:srgbClr val="000000"/>
                        </a:buClr>
                        <a:buSzPts val="1000"/>
                        <a:buFont typeface="Arial"/>
                        <a:buChar char="●"/>
                      </a:pPr>
                      <a:r>
                        <a:rPr lang="en-US" sz="1000" b="0" i="0" u="none" strike="noStrike" cap="none" dirty="0">
                          <a:solidFill>
                            <a:srgbClr val="000000"/>
                          </a:solidFill>
                          <a:latin typeface="Arial"/>
                          <a:ea typeface="Arial"/>
                          <a:cs typeface="Arial"/>
                          <a:sym typeface="Arial"/>
                        </a:rPr>
                        <a:t>Set up a mentoring program.</a:t>
                      </a:r>
                    </a:p>
                    <a:p>
                      <a:pPr marL="228600" marR="0" lvl="0" indent="-177800" algn="l" rtl="0">
                        <a:lnSpc>
                          <a:spcPct val="115000"/>
                        </a:lnSpc>
                        <a:spcBef>
                          <a:spcPts val="0"/>
                        </a:spcBef>
                        <a:spcAft>
                          <a:spcPts val="0"/>
                        </a:spcAft>
                        <a:buClr>
                          <a:srgbClr val="000000"/>
                        </a:buClr>
                        <a:buSzPts val="1000"/>
                        <a:buFont typeface="Arial"/>
                        <a:buChar char="●"/>
                      </a:pPr>
                      <a:r>
                        <a:rPr lang="en-US" sz="1000" b="0" i="0" u="none" strike="noStrike" cap="none" dirty="0">
                          <a:solidFill>
                            <a:srgbClr val="000000"/>
                          </a:solidFill>
                          <a:latin typeface="Arial"/>
                          <a:ea typeface="Arial"/>
                          <a:cs typeface="Arial"/>
                          <a:sym typeface="Arial"/>
                        </a:rPr>
                        <a:t>Utilize skill-building technology.</a:t>
                      </a:r>
                    </a:p>
                    <a:p>
                      <a:pPr marL="228600" marR="0" lvl="0" indent="-177800" algn="l" rtl="0">
                        <a:lnSpc>
                          <a:spcPct val="115000"/>
                        </a:lnSpc>
                        <a:spcBef>
                          <a:spcPts val="0"/>
                        </a:spcBef>
                        <a:spcAft>
                          <a:spcPts val="0"/>
                        </a:spcAft>
                        <a:buClr>
                          <a:srgbClr val="000000"/>
                        </a:buClr>
                        <a:buSzPts val="1000"/>
                        <a:buFont typeface="Arial"/>
                        <a:buChar char="●"/>
                      </a:pPr>
                      <a:r>
                        <a:rPr lang="en-US" sz="1000" b="0" i="0" u="none" strike="noStrike" cap="none" dirty="0">
                          <a:solidFill>
                            <a:srgbClr val="000000"/>
                          </a:solidFill>
                          <a:latin typeface="Arial"/>
                          <a:ea typeface="Arial"/>
                          <a:cs typeface="Arial"/>
                          <a:sym typeface="Arial"/>
                        </a:rPr>
                        <a:t>Develop an organizational model.</a:t>
                      </a:r>
                      <a:endParaRPr sz="1000" b="0" i="0" u="none" strike="noStrike" cap="none" dirty="0">
                        <a:solidFill>
                          <a:srgbClr val="000000"/>
                        </a:solidFill>
                        <a:latin typeface="Arial"/>
                        <a:cs typeface="Arial"/>
                        <a:sym typeface="A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549000">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Support for Machine Learning</a:t>
                      </a:r>
                      <a:endParaRPr sz="1000" dirty="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lgn="ctr">
                      <a:solidFill>
                        <a:srgbClr val="D9D9D9"/>
                      </a:solidFill>
                      <a:prstDash val="solid"/>
                      <a:round/>
                      <a:headEnd type="none" w="sm" len="sm"/>
                      <a:tailEnd type="none" w="sm" len="sm"/>
                    </a:lnR>
                    <a:lnT w="9525" cap="flat" cmpd="sng" algn="ctr">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Machine learning architecture </a:t>
                      </a:r>
                      <a:endParaRPr sz="1000"/>
                    </a:p>
                  </a:txBody>
                  <a:tcPr marL="28575" marR="28575" marT="19050" marB="19050" anchor="ctr">
                    <a:lnL w="9525" cap="flat" cmpd="sng" algn="ctr">
                      <a:solidFill>
                        <a:srgbClr val="D9D9D9"/>
                      </a:solidFill>
                      <a:prstDash val="solid"/>
                      <a:round/>
                      <a:headEnd type="none" w="sm" len="sm"/>
                      <a:tailEnd type="none" w="sm" len="sm"/>
                    </a:lnL>
                    <a:lnR w="9525" cap="flat" cmpd="sng" algn="ctr">
                      <a:solidFill>
                        <a:srgbClr val="D9D9D9"/>
                      </a:solidFill>
                      <a:prstDash val="solid"/>
                      <a:round/>
                      <a:headEnd type="none" w="sm" len="sm"/>
                      <a:tailEnd type="none" w="sm" len="sm"/>
                    </a:lnR>
                    <a:lnT w="9525" cap="flat" cmpd="sng" algn="ctr">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a:lnSpc>
                          <a:spcPct val="115000"/>
                        </a:lnSpc>
                        <a:spcBef>
                          <a:spcPts val="0"/>
                        </a:spcBef>
                        <a:spcAft>
                          <a:spcPts val="0"/>
                        </a:spcAft>
                      </a:pPr>
                      <a:r>
                        <a:rPr lang="en-US" sz="1000" dirty="0">
                          <a:effectLst/>
                          <a:latin typeface="Arial" panose="020B0604020202020204" pitchFamily="34" charset="0"/>
                          <a:ea typeface="Arial" panose="020B0604020202020204" pitchFamily="34" charset="0"/>
                        </a:rPr>
                        <a:t>To interface with the data architecture, the machine learning architecture should be connected to data sources such as databases or streaming services. The data should then be preprocessed and transformed into features that can be used as input for the models.</a:t>
                      </a:r>
                      <a:endParaRPr lang="en-US" sz="1100" dirty="0">
                        <a:effectLst/>
                        <a:latin typeface="Arial" panose="020B0604020202020204" pitchFamily="34" charset="0"/>
                        <a:ea typeface="Arial" panose="020B0604020202020204" pitchFamily="34" charset="0"/>
                      </a:endParaRPr>
                    </a:p>
                  </a:txBody>
                  <a:tcPr marL="25400" marR="25400" marT="25400" marB="25400" anchor="ctr">
                    <a:lnL w="9525" cap="flat" cmpd="sng" algn="ctr">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lgn="ctr">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08" name="Google Shape;208;p23"/>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dirty="0">
                <a:solidFill>
                  <a:schemeClr val="dk1"/>
                </a:solidFill>
                <a:latin typeface="Open Sans"/>
                <a:ea typeface="Open Sans"/>
                <a:cs typeface="Open Sans"/>
                <a:sym typeface="Open Sans"/>
              </a:rPr>
              <a:t>Technical Infrastructure Needed to Support the Data Science Organization (2/2)</a:t>
            </a:r>
            <a:endParaRPr sz="1500" dirty="0"/>
          </a:p>
        </p:txBody>
      </p:sp>
    </p:spTree>
    <p:extLst>
      <p:ext uri="{BB962C8B-B14F-4D97-AF65-F5344CB8AC3E}">
        <p14:creationId xmlns:p14="http://schemas.microsoft.com/office/powerpoint/2010/main" val="3798987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4"/>
          <p:cNvSpPr txBox="1">
            <a:spLocks noGrp="1"/>
          </p:cNvSpPr>
          <p:nvPr>
            <p:ph type="title"/>
          </p:nvPr>
        </p:nvSpPr>
        <p:spPr>
          <a:xfrm>
            <a:off x="2779483" y="1318650"/>
            <a:ext cx="3586835"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Change Your Vision</a:t>
            </a:r>
            <a:endParaRPr b="0" dirty="0"/>
          </a:p>
        </p:txBody>
      </p:sp>
      <p:sp>
        <p:nvSpPr>
          <p:cNvPr id="215" name="Google Shape;215;p24"/>
          <p:cNvSpPr txBox="1">
            <a:spLocks noGrp="1"/>
          </p:cNvSpPr>
          <p:nvPr>
            <p:ph type="body" idx="1"/>
          </p:nvPr>
        </p:nvSpPr>
        <p:spPr>
          <a:xfrm>
            <a:off x="2779483" y="2832897"/>
            <a:ext cx="3586835" cy="97790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5400" b="1" dirty="0"/>
              <a:t>Thank you</a:t>
            </a:r>
            <a:endParaRPr sz="5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p:nvPr/>
        </p:nvSpPr>
        <p:spPr>
          <a:xfrm>
            <a:off x="218125" y="565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700" b="1" dirty="0">
                <a:solidFill>
                  <a:schemeClr val="dk1"/>
                </a:solidFill>
                <a:latin typeface="Open Sans"/>
                <a:ea typeface="Open Sans"/>
                <a:cs typeface="Open Sans"/>
                <a:sym typeface="Open Sans"/>
              </a:rPr>
              <a:t>Saudi Broadcasting Authority</a:t>
            </a:r>
            <a:endParaRPr sz="1700" b="1" dirty="0">
              <a:solidFill>
                <a:schemeClr val="dk1"/>
              </a:solidFill>
              <a:latin typeface="Open Sans"/>
              <a:ea typeface="Open Sans"/>
              <a:cs typeface="Open Sans"/>
              <a:sym typeface="Open Sans"/>
            </a:endParaRPr>
          </a:p>
          <a:p>
            <a:pPr marL="0" lvl="0" indent="0" algn="l" rtl="0">
              <a:spcBef>
                <a:spcPts val="0"/>
              </a:spcBef>
              <a:spcAft>
                <a:spcPts val="0"/>
              </a:spcAft>
              <a:buNone/>
            </a:pPr>
            <a:endParaRPr sz="2000" b="1" dirty="0"/>
          </a:p>
        </p:txBody>
      </p:sp>
      <p:sp>
        <p:nvSpPr>
          <p:cNvPr id="94" name="Google Shape;94;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Media Industry</a:t>
            </a:r>
            <a:br>
              <a:rPr lang="en" dirty="0">
                <a:solidFill>
                  <a:schemeClr val="dk1"/>
                </a:solidFill>
              </a:rPr>
            </a:br>
            <a:r>
              <a:rPr lang="en" dirty="0">
                <a:solidFill>
                  <a:schemeClr val="dk1"/>
                </a:solidFill>
              </a:rPr>
              <a:t>The Digital Transformation</a:t>
            </a:r>
            <a:endParaRPr dirty="0">
              <a:solidFill>
                <a:schemeClr val="dk1"/>
              </a:solidFill>
            </a:endParaRPr>
          </a:p>
        </p:txBody>
      </p:sp>
      <p:sp>
        <p:nvSpPr>
          <p:cNvPr id="95" name="Google Shape;95;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dk1"/>
                </a:solidFill>
              </a:rPr>
              <a:t>Abdulmalik Alasiri</a:t>
            </a:r>
            <a:endParaRPr b="1" dirty="0">
              <a:solidFill>
                <a:schemeClr val="dk1"/>
              </a:solidFill>
            </a:endParaRPr>
          </a:p>
          <a:p>
            <a:pPr marL="0" lvl="0" indent="0" algn="l" rtl="0">
              <a:spcBef>
                <a:spcPts val="0"/>
              </a:spcBef>
              <a:spcAft>
                <a:spcPts val="0"/>
              </a:spcAft>
              <a:buNone/>
            </a:pPr>
            <a:r>
              <a:rPr lang="en" b="1" dirty="0">
                <a:solidFill>
                  <a:schemeClr val="dk1"/>
                </a:solidFill>
              </a:rPr>
              <a:t>Digital Transformation</a:t>
            </a:r>
            <a:endParaRPr b="1" dirty="0">
              <a:solidFill>
                <a:schemeClr val="dk1"/>
              </a:solidFill>
            </a:endParaRPr>
          </a:p>
          <a:p>
            <a:pPr marL="0" lvl="0" indent="0" algn="l" rtl="0">
              <a:spcBef>
                <a:spcPts val="0"/>
              </a:spcBef>
              <a:spcAft>
                <a:spcPts val="0"/>
              </a:spcAft>
              <a:buNone/>
            </a:pPr>
            <a:endParaRPr b="1" dirty="0">
              <a:solidFill>
                <a:schemeClr val="dk1"/>
              </a:solidFill>
            </a:endParaRPr>
          </a:p>
          <a:p>
            <a:pPr marL="0" lvl="0" indent="0" algn="l" rtl="0">
              <a:spcBef>
                <a:spcPts val="0"/>
              </a:spcBef>
              <a:spcAft>
                <a:spcPts val="0"/>
              </a:spcAft>
              <a:buNone/>
            </a:pPr>
            <a:r>
              <a:rPr lang="en" b="1" dirty="0">
                <a:solidFill>
                  <a:schemeClr val="dk1"/>
                </a:solidFill>
              </a:rPr>
              <a:t>10 </a:t>
            </a:r>
            <a:r>
              <a:rPr lang="en-US" b="1" dirty="0">
                <a:solidFill>
                  <a:schemeClr val="dk1"/>
                </a:solidFill>
              </a:rPr>
              <a:t>February </a:t>
            </a:r>
            <a:r>
              <a:rPr lang="en" b="1" dirty="0">
                <a:solidFill>
                  <a:schemeClr val="dk1"/>
                </a:solidFill>
              </a:rPr>
              <a:t>2023</a:t>
            </a:r>
            <a:endParaRPr b="1"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p:nvPr/>
        </p:nvSpPr>
        <p:spPr>
          <a:xfrm>
            <a:off x="253100" y="2239300"/>
            <a:ext cx="8454900" cy="10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Approach</a:t>
            </a:r>
            <a:endParaRPr sz="18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dirty="0">
                <a:latin typeface="Roboto"/>
                <a:ea typeface="Roboto"/>
                <a:cs typeface="Roboto"/>
                <a:sym typeface="Roboto"/>
              </a:rPr>
              <a:t>Assessing the current state of the media industry</a:t>
            </a:r>
          </a:p>
          <a:p>
            <a:pPr marL="457200" indent="-317500">
              <a:buSzPts val="1400"/>
              <a:buFont typeface="Roboto"/>
              <a:buChar char="-"/>
            </a:pPr>
            <a:r>
              <a:rPr lang="en-US" dirty="0"/>
              <a:t>Developing a strategic roadmap.</a:t>
            </a:r>
          </a:p>
          <a:p>
            <a:pPr marL="457200" indent="-317500">
              <a:buSzPts val="1400"/>
              <a:buFont typeface="Roboto"/>
              <a:buChar char="-"/>
            </a:pPr>
            <a:r>
              <a:rPr lang="en-US" dirty="0"/>
              <a:t>Developing and implementing new technologies, processes, and systems.</a:t>
            </a:r>
          </a:p>
          <a:p>
            <a:pPr marL="457200" indent="-317500">
              <a:buSzPts val="1400"/>
              <a:buFont typeface="Roboto"/>
              <a:buChar char="-"/>
            </a:pPr>
            <a:r>
              <a:rPr lang="en-US" dirty="0"/>
              <a:t>Budget and risk analysis</a:t>
            </a:r>
          </a:p>
          <a:p>
            <a:pPr marL="139700">
              <a:buSzPts val="1400"/>
            </a:pPr>
            <a:endParaRPr lang="en-US" dirty="0"/>
          </a:p>
          <a:p>
            <a:pPr marL="457200" lvl="0" indent="-317500" algn="l" rtl="0">
              <a:spcBef>
                <a:spcPts val="0"/>
              </a:spcBef>
              <a:spcAft>
                <a:spcPts val="0"/>
              </a:spcAft>
              <a:buSzPts val="1400"/>
              <a:buFont typeface="Roboto"/>
              <a:buChar char="-"/>
            </a:pPr>
            <a:endParaRPr lang="en-US" dirty="0">
              <a:latin typeface="Roboto"/>
              <a:ea typeface="Roboto"/>
              <a:cs typeface="Roboto"/>
              <a:sym typeface="Roboto"/>
            </a:endParaRPr>
          </a:p>
        </p:txBody>
      </p:sp>
      <p:sp>
        <p:nvSpPr>
          <p:cNvPr id="101" name="Google Shape;101;p15"/>
          <p:cNvSpPr txBox="1"/>
          <p:nvPr/>
        </p:nvSpPr>
        <p:spPr>
          <a:xfrm>
            <a:off x="226500" y="3411850"/>
            <a:ext cx="8454900" cy="10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Results</a:t>
            </a:r>
            <a:endParaRPr sz="18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dirty="0">
                <a:latin typeface="Roboto"/>
                <a:ea typeface="Roboto"/>
                <a:cs typeface="Roboto"/>
                <a:sym typeface="Roboto"/>
              </a:rPr>
              <a:t>Create an integrated, multi-platform digital ecosystem.</a:t>
            </a:r>
          </a:p>
          <a:p>
            <a:pPr marL="457200" indent="-317500">
              <a:buSzPts val="1400"/>
              <a:buFont typeface="Roboto"/>
              <a:buChar char="-"/>
            </a:pPr>
            <a:r>
              <a:rPr lang="en-US" dirty="0"/>
              <a:t>Modernizing broadcasting and social media standards.</a:t>
            </a:r>
          </a:p>
          <a:p>
            <a:pPr marL="457200" indent="-317500">
              <a:buSzPts val="1400"/>
              <a:buFont typeface="Roboto"/>
              <a:buChar char="-"/>
            </a:pPr>
            <a:r>
              <a:rPr lang="en-US" dirty="0"/>
              <a:t>Increase profit and reduce costs.</a:t>
            </a:r>
          </a:p>
          <a:p>
            <a:pPr marL="457200" lvl="0" indent="-317500" algn="l" rtl="0">
              <a:spcBef>
                <a:spcPts val="0"/>
              </a:spcBef>
              <a:spcAft>
                <a:spcPts val="0"/>
              </a:spcAft>
              <a:buSzPts val="1400"/>
              <a:buFont typeface="Roboto"/>
              <a:buChar char="-"/>
            </a:pPr>
            <a:endParaRPr dirty="0">
              <a:latin typeface="Roboto"/>
              <a:ea typeface="Roboto"/>
              <a:cs typeface="Roboto"/>
              <a:sym typeface="Roboto"/>
            </a:endParaRPr>
          </a:p>
        </p:txBody>
      </p:sp>
      <p:sp>
        <p:nvSpPr>
          <p:cNvPr id="102" name="Google Shape;102;p15"/>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Executive Summary</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
        <p:nvSpPr>
          <p:cNvPr id="103" name="Google Shape;103;p15"/>
          <p:cNvSpPr txBox="1"/>
          <p:nvPr/>
        </p:nvSpPr>
        <p:spPr>
          <a:xfrm>
            <a:off x="226500" y="1133274"/>
            <a:ext cx="7301700" cy="107939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Purpose of 100-day plan </a:t>
            </a:r>
            <a:endParaRPr sz="1800" dirty="0">
              <a:latin typeface="Roboto"/>
              <a:ea typeface="Roboto"/>
              <a:cs typeface="Roboto"/>
              <a:sym typeface="Roboto"/>
            </a:endParaRPr>
          </a:p>
          <a:p>
            <a:r>
              <a:rPr lang="en-US" dirty="0"/>
              <a:t>to provide a comprehensive roadmap for (SBA) to transition to a digital media industry. The plan will focus on developing strategies and initiatives to modernize the organization's operations, improve its services.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p:nvPr/>
        </p:nvSpPr>
        <p:spPr>
          <a:xfrm>
            <a:off x="226500" y="796674"/>
            <a:ext cx="8830414" cy="3877525"/>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1000"/>
              </a:spcBef>
              <a:spcAft>
                <a:spcPts val="1000"/>
              </a:spcAft>
              <a:buSzPts val="1900"/>
              <a:buFont typeface="Roboto"/>
              <a:buChar char="●"/>
            </a:pPr>
            <a:r>
              <a:rPr lang="en-US" sz="1900" b="1" dirty="0">
                <a:latin typeface="Roboto"/>
                <a:ea typeface="Roboto"/>
                <a:cs typeface="Roboto"/>
                <a:sym typeface="Roboto"/>
              </a:rPr>
              <a:t>Develop an assessment of the current media ecosystem and industry.</a:t>
            </a:r>
          </a:p>
          <a:p>
            <a:pPr marL="457200" lvl="0" indent="-349250" algn="l" rtl="0">
              <a:lnSpc>
                <a:spcPct val="115000"/>
              </a:lnSpc>
              <a:spcBef>
                <a:spcPts val="1000"/>
              </a:spcBef>
              <a:spcAft>
                <a:spcPts val="1000"/>
              </a:spcAft>
              <a:buSzPts val="1900"/>
              <a:buFont typeface="Roboto"/>
              <a:buChar char="●"/>
            </a:pPr>
            <a:r>
              <a:rPr lang="en-US" sz="1900" b="1" dirty="0">
                <a:latin typeface="Roboto"/>
                <a:ea typeface="Roboto"/>
                <a:cs typeface="Roboto"/>
                <a:sym typeface="Roboto"/>
              </a:rPr>
              <a:t>Analyze the changing dynamics of Saudi Arabia’s media sector over the past 5 years.</a:t>
            </a:r>
          </a:p>
          <a:p>
            <a:pPr marL="457200" lvl="0" indent="-349250" algn="l" rtl="0">
              <a:lnSpc>
                <a:spcPct val="115000"/>
              </a:lnSpc>
              <a:spcBef>
                <a:spcPts val="1000"/>
              </a:spcBef>
              <a:spcAft>
                <a:spcPts val="1000"/>
              </a:spcAft>
              <a:buSzPts val="1900"/>
              <a:buFont typeface="Roboto"/>
              <a:buChar char="●"/>
            </a:pPr>
            <a:r>
              <a:rPr lang="en-US" sz="1900" b="1" dirty="0">
                <a:latin typeface="Roboto"/>
                <a:ea typeface="Roboto"/>
                <a:cs typeface="Roboto"/>
                <a:sym typeface="Roboto"/>
              </a:rPr>
              <a:t>Identify gaps in existing regulations, policy frameworks and industry standards.</a:t>
            </a:r>
          </a:p>
          <a:p>
            <a:pPr marL="457200" lvl="0" indent="-349250" algn="l" rtl="0">
              <a:lnSpc>
                <a:spcPct val="115000"/>
              </a:lnSpc>
              <a:spcBef>
                <a:spcPts val="1000"/>
              </a:spcBef>
              <a:spcAft>
                <a:spcPts val="1000"/>
              </a:spcAft>
              <a:buSzPts val="1900"/>
              <a:buFont typeface="Roboto"/>
              <a:buChar char="●"/>
            </a:pPr>
            <a:r>
              <a:rPr lang="en-US" sz="1900" b="1" dirty="0">
                <a:latin typeface="Roboto"/>
                <a:ea typeface="Roboto"/>
                <a:cs typeface="Roboto"/>
                <a:sym typeface="Roboto"/>
              </a:rPr>
              <a:t>Explore existing sources of funding.</a:t>
            </a:r>
          </a:p>
          <a:p>
            <a:pPr marL="457200" lvl="0" indent="-349250" algn="l" rtl="0">
              <a:lnSpc>
                <a:spcPct val="115000"/>
              </a:lnSpc>
              <a:spcBef>
                <a:spcPts val="1000"/>
              </a:spcBef>
              <a:spcAft>
                <a:spcPts val="1000"/>
              </a:spcAft>
              <a:buSzPts val="1900"/>
              <a:buFont typeface="Roboto"/>
              <a:buChar char="●"/>
            </a:pPr>
            <a:r>
              <a:rPr lang="en-US" sz="1900" b="1" dirty="0">
                <a:latin typeface="Roboto"/>
                <a:ea typeface="Roboto"/>
                <a:cs typeface="Roboto"/>
                <a:sym typeface="Roboto"/>
              </a:rPr>
              <a:t>Advancing educational programs</a:t>
            </a:r>
          </a:p>
          <a:p>
            <a:pPr marL="457200" lvl="0" indent="-349250" algn="l" rtl="0">
              <a:lnSpc>
                <a:spcPct val="115000"/>
              </a:lnSpc>
              <a:spcBef>
                <a:spcPts val="1000"/>
              </a:spcBef>
              <a:spcAft>
                <a:spcPts val="1000"/>
              </a:spcAft>
              <a:buSzPts val="1900"/>
              <a:buFont typeface="Roboto"/>
              <a:buChar char="●"/>
            </a:pPr>
            <a:endParaRPr lang="en-US" sz="1900" b="1" dirty="0">
              <a:latin typeface="Roboto"/>
              <a:ea typeface="Roboto"/>
              <a:cs typeface="Roboto"/>
              <a:sym typeface="Roboto"/>
            </a:endParaRPr>
          </a:p>
        </p:txBody>
      </p:sp>
      <p:sp>
        <p:nvSpPr>
          <p:cNvPr id="109" name="Google Shape;109;p16"/>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dirty="0">
                <a:solidFill>
                  <a:schemeClr val="dk1"/>
                </a:solidFill>
                <a:latin typeface="Open Sans"/>
                <a:ea typeface="Open Sans"/>
                <a:cs typeface="Open Sans"/>
                <a:sym typeface="Open Sans"/>
              </a:rPr>
              <a:t>Scope of Work for First 100 Days</a:t>
            </a:r>
            <a:endParaRPr sz="2100" b="1" dirty="0">
              <a:solidFill>
                <a:schemeClr val="dk1"/>
              </a:solidFill>
              <a:latin typeface="Open Sans"/>
              <a:ea typeface="Open Sans"/>
              <a:cs typeface="Open Sans"/>
              <a:sym typeface="Open Sans"/>
            </a:endParaRPr>
          </a:p>
          <a:p>
            <a:pPr marL="0" lvl="0" indent="0" algn="l" rtl="0">
              <a:spcBef>
                <a:spcPts val="0"/>
              </a:spcBef>
              <a:spcAft>
                <a:spcPts val="0"/>
              </a:spcAft>
              <a:buNone/>
            </a:pPr>
            <a:endParaRPr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Candidate Data Science Projects</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graphicFrame>
        <p:nvGraphicFramePr>
          <p:cNvPr id="115" name="Google Shape;115;p17"/>
          <p:cNvGraphicFramePr/>
          <p:nvPr/>
        </p:nvGraphicFramePr>
        <p:xfrm>
          <a:off x="572450" y="870089"/>
          <a:ext cx="7999100" cy="4317621"/>
        </p:xfrm>
        <a:graphic>
          <a:graphicData uri="http://schemas.openxmlformats.org/drawingml/2006/table">
            <a:tbl>
              <a:tblPr>
                <a:noFill/>
                <a:tableStyleId>{7B33E20B-FB17-4BFF-8D7F-3647E2731627}</a:tableStyleId>
              </a:tblPr>
              <a:tblGrid>
                <a:gridCol w="1756475">
                  <a:extLst>
                    <a:ext uri="{9D8B030D-6E8A-4147-A177-3AD203B41FA5}">
                      <a16:colId xmlns:a16="http://schemas.microsoft.com/office/drawing/2014/main" val="20000"/>
                    </a:ext>
                  </a:extLst>
                </a:gridCol>
                <a:gridCol w="1619600">
                  <a:extLst>
                    <a:ext uri="{9D8B030D-6E8A-4147-A177-3AD203B41FA5}">
                      <a16:colId xmlns:a16="http://schemas.microsoft.com/office/drawing/2014/main" val="20001"/>
                    </a:ext>
                  </a:extLst>
                </a:gridCol>
                <a:gridCol w="4623025">
                  <a:extLst>
                    <a:ext uri="{9D8B030D-6E8A-4147-A177-3AD203B41FA5}">
                      <a16:colId xmlns:a16="http://schemas.microsoft.com/office/drawing/2014/main" val="20002"/>
                    </a:ext>
                  </a:extLst>
                </a:gridCol>
              </a:tblGrid>
              <a:tr h="752475">
                <a:tc>
                  <a:txBody>
                    <a:bodyPr/>
                    <a:lstStyle/>
                    <a:p>
                      <a:pPr marL="0" lvl="0" indent="0" algn="l" rtl="0">
                        <a:lnSpc>
                          <a:spcPct val="115000"/>
                        </a:lnSpc>
                        <a:spcBef>
                          <a:spcPts val="0"/>
                        </a:spcBef>
                        <a:spcAft>
                          <a:spcPts val="0"/>
                        </a:spcAft>
                        <a:buNone/>
                      </a:pPr>
                      <a:endParaRPr sz="100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Open Sans"/>
                          <a:ea typeface="Open Sans"/>
                          <a:cs typeface="Open Sans"/>
                          <a:sym typeface="Open Sans"/>
                        </a:rPr>
                        <a:t>Functional Area</a:t>
                      </a:r>
                      <a:endParaRPr sz="100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dirty="0">
                          <a:latin typeface="Open Sans"/>
                          <a:ea typeface="Open Sans"/>
                          <a:cs typeface="Open Sans"/>
                          <a:sym typeface="Open Sans"/>
                        </a:rPr>
                        <a:t>Project Description</a:t>
                      </a:r>
                      <a:endParaRPr sz="1000" dirty="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marR="0">
                        <a:lnSpc>
                          <a:spcPct val="115000"/>
                        </a:lnSpc>
                        <a:spcBef>
                          <a:spcPts val="0"/>
                        </a:spcBef>
                        <a:spcAft>
                          <a:spcPts val="0"/>
                        </a:spcAft>
                      </a:pPr>
                      <a:r>
                        <a:rPr lang="en-US" sz="1000" b="1" dirty="0">
                          <a:effectLst/>
                          <a:latin typeface="Open Sans" panose="020B0606030504020204" pitchFamily="34" charset="0"/>
                          <a:ea typeface="Open Sans" panose="020B0606030504020204" pitchFamily="34" charset="0"/>
                        </a:rPr>
                        <a:t>Project 1:</a:t>
                      </a:r>
                      <a:endParaRPr lang="en-US" sz="11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000" b="1" dirty="0">
                          <a:effectLst/>
                          <a:latin typeface="Open Sans" panose="020B0606030504020204" pitchFamily="34" charset="0"/>
                          <a:ea typeface="Open Sans" panose="020B0606030504020204" pitchFamily="34" charset="0"/>
                        </a:rPr>
                        <a:t>[Social Media Management]</a:t>
                      </a:r>
                      <a:endParaRPr lang="en-US" sz="1100" dirty="0">
                        <a:effectLst/>
                        <a:latin typeface="Arial" panose="020B0604020202020204" pitchFamily="34" charset="0"/>
                        <a:ea typeface="Arial" panose="020B0604020202020204" pitchFamily="34" charset="0"/>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a:t>
                      </a:r>
                      <a:r>
                        <a:rPr lang="en-US" sz="1000" dirty="0">
                          <a:effectLst/>
                          <a:latin typeface="Open Sans" panose="020B0606030504020204" pitchFamily="34" charset="0"/>
                          <a:ea typeface="Open Sans" panose="020B0606030504020204" pitchFamily="34" charset="0"/>
                        </a:rPr>
                        <a:t>Sales and Marketing</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latin typeface="Open Sans"/>
                          <a:ea typeface="Open Sans"/>
                          <a:cs typeface="Open Sans"/>
                          <a:sym typeface="Open Sans"/>
                        </a:rPr>
                        <a:t>[</a:t>
                      </a:r>
                      <a:r>
                        <a:rPr lang="en-US" sz="1000" dirty="0">
                          <a:latin typeface="Open Sans"/>
                          <a:ea typeface="Open Sans"/>
                          <a:cs typeface="Open Sans"/>
                          <a:sym typeface="Open Sans"/>
                        </a:rPr>
                        <a:t>Creating a centralized system for the Saudi Broadcasting Authority to manage its social media presence.</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marR="0">
                        <a:lnSpc>
                          <a:spcPct val="115000"/>
                        </a:lnSpc>
                        <a:spcBef>
                          <a:spcPts val="0"/>
                        </a:spcBef>
                        <a:spcAft>
                          <a:spcPts val="0"/>
                        </a:spcAft>
                      </a:pPr>
                      <a:r>
                        <a:rPr lang="en-US" sz="1000" b="1" dirty="0">
                          <a:effectLst/>
                          <a:latin typeface="Open Sans" panose="020B0606030504020204" pitchFamily="34" charset="0"/>
                          <a:ea typeface="Open Sans" panose="020B0606030504020204" pitchFamily="34" charset="0"/>
                        </a:rPr>
                        <a:t>Project 2:</a:t>
                      </a:r>
                      <a:endParaRPr lang="en-US" sz="11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000" b="1" dirty="0">
                          <a:effectLst/>
                          <a:latin typeface="Open Sans" panose="020B0606030504020204" pitchFamily="34" charset="0"/>
                          <a:ea typeface="Open Sans" panose="020B0606030504020204" pitchFamily="34" charset="0"/>
                        </a:rPr>
                        <a:t>[Media Entertainment Services]</a:t>
                      </a:r>
                      <a:endParaRPr lang="en-US" sz="1100" dirty="0">
                        <a:effectLst/>
                        <a:latin typeface="Arial" panose="020B0604020202020204" pitchFamily="34" charset="0"/>
                        <a:ea typeface="Arial" panose="020B0604020202020204" pitchFamily="34" charset="0"/>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a:t>
                      </a:r>
                      <a:r>
                        <a:rPr lang="en-US" sz="1000" dirty="0">
                          <a:latin typeface="Open Sans"/>
                          <a:ea typeface="Open Sans"/>
                          <a:cs typeface="Open Sans"/>
                          <a:sym typeface="Open Sans"/>
                        </a:rPr>
                        <a:t>Marketing and production</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latin typeface="Open Sans"/>
                          <a:ea typeface="Open Sans"/>
                          <a:cs typeface="Open Sans"/>
                          <a:sym typeface="Open Sans"/>
                        </a:rPr>
                        <a:t>[</a:t>
                      </a:r>
                      <a:r>
                        <a:rPr lang="en-US" sz="1000" dirty="0">
                          <a:latin typeface="Open Sans"/>
                          <a:ea typeface="Open Sans"/>
                          <a:cs typeface="Open Sans"/>
                          <a:sym typeface="Open Sans"/>
                        </a:rPr>
                        <a:t>The platform will provide an online portal for users to browse and search for the equipment they need, and to submit their request for rental.</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marR="0">
                        <a:lnSpc>
                          <a:spcPct val="115000"/>
                        </a:lnSpc>
                        <a:spcBef>
                          <a:spcPts val="0"/>
                        </a:spcBef>
                        <a:spcAft>
                          <a:spcPts val="0"/>
                        </a:spcAft>
                      </a:pPr>
                      <a:r>
                        <a:rPr lang="en-US" sz="1000" b="1" dirty="0">
                          <a:effectLst/>
                          <a:latin typeface="Open Sans" panose="020B0606030504020204" pitchFamily="34" charset="0"/>
                          <a:ea typeface="Open Sans" panose="020B0606030504020204" pitchFamily="34" charset="0"/>
                        </a:rPr>
                        <a:t>Project 3:</a:t>
                      </a:r>
                      <a:endParaRPr lang="en-US" sz="11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000" b="1" dirty="0">
                          <a:effectLst/>
                          <a:latin typeface="Open Sans" panose="020B0606030504020204" pitchFamily="34" charset="0"/>
                          <a:ea typeface="Open Sans" panose="020B0606030504020204" pitchFamily="34" charset="0"/>
                        </a:rPr>
                        <a:t>[Strengthen the Digital Advantage Program]</a:t>
                      </a:r>
                      <a:endParaRPr lang="en-US" sz="1100" dirty="0">
                        <a:effectLst/>
                        <a:latin typeface="Arial" panose="020B0604020202020204" pitchFamily="34" charset="0"/>
                        <a:ea typeface="Arial" panose="020B0604020202020204" pitchFamily="34" charset="0"/>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a:t>
                      </a:r>
                      <a:r>
                        <a:rPr lang="en-US" sz="1000" dirty="0">
                          <a:latin typeface="Open Sans"/>
                          <a:ea typeface="Open Sans"/>
                          <a:cs typeface="Open Sans"/>
                          <a:sym typeface="Open Sans"/>
                        </a:rPr>
                        <a:t>Human Resources</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latin typeface="Open Sans"/>
                          <a:ea typeface="Open Sans"/>
                          <a:cs typeface="Open Sans"/>
                          <a:sym typeface="Open Sans"/>
                        </a:rPr>
                        <a:t>[</a:t>
                      </a:r>
                      <a:r>
                        <a:rPr lang="en-US" sz="1000" dirty="0">
                          <a:latin typeface="Open Sans"/>
                          <a:ea typeface="Open Sans"/>
                          <a:cs typeface="Open Sans"/>
                          <a:sym typeface="Open Sans"/>
                        </a:rPr>
                        <a:t>Strengthen the digital advantage by improving the quality and efficiency of the organizational processes and human resources management which enables better decision-making, better customer service and increased employee engagement.</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00050">
                <a:tc>
                  <a:txBody>
                    <a:bodyPr/>
                    <a:lstStyle/>
                    <a:p>
                      <a:pPr marL="0" marR="0">
                        <a:lnSpc>
                          <a:spcPct val="115000"/>
                        </a:lnSpc>
                        <a:spcBef>
                          <a:spcPts val="0"/>
                        </a:spcBef>
                        <a:spcAft>
                          <a:spcPts val="0"/>
                        </a:spcAft>
                      </a:pPr>
                      <a:r>
                        <a:rPr lang="en-US" sz="1000" b="1" dirty="0">
                          <a:effectLst/>
                          <a:latin typeface="Open Sans" panose="020B0606030504020204" pitchFamily="34" charset="0"/>
                          <a:ea typeface="Open Sans" panose="020B0606030504020204" pitchFamily="34" charset="0"/>
                        </a:rPr>
                        <a:t>Project 4:</a:t>
                      </a:r>
                      <a:endParaRPr lang="en-US" sz="11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000" b="1" dirty="0">
                          <a:effectLst/>
                          <a:latin typeface="Open Sans" panose="020B0606030504020204" pitchFamily="34" charset="0"/>
                          <a:ea typeface="Open Sans" panose="020B0606030504020204" pitchFamily="34" charset="0"/>
                        </a:rPr>
                        <a:t>[Media Asset Management System]</a:t>
                      </a:r>
                      <a:endParaRPr lang="en-US" sz="1100" dirty="0">
                        <a:effectLst/>
                        <a:latin typeface="Arial" panose="020B0604020202020204" pitchFamily="34" charset="0"/>
                        <a:ea typeface="Arial" panose="020B0604020202020204" pitchFamily="34" charset="0"/>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a:t>
                      </a:r>
                      <a:r>
                        <a:rPr lang="en-US" sz="1000" dirty="0">
                          <a:latin typeface="Open Sans"/>
                          <a:ea typeface="Open Sans"/>
                          <a:cs typeface="Open Sans"/>
                          <a:sym typeface="Open Sans"/>
                        </a:rPr>
                        <a:t>Product</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latin typeface="Open Sans"/>
                          <a:ea typeface="Open Sans"/>
                          <a:cs typeface="Open Sans"/>
                          <a:sym typeface="Open Sans"/>
                        </a:rPr>
                        <a:t>[</a:t>
                      </a:r>
                      <a:r>
                        <a:rPr lang="en-US" sz="1000" dirty="0">
                          <a:latin typeface="Open Sans"/>
                          <a:ea typeface="Open Sans"/>
                          <a:cs typeface="Open Sans"/>
                          <a:sym typeface="Open Sans"/>
                        </a:rPr>
                        <a:t>An integrated system that includes a suite of tools to facilitate the management of digital media assets. The system provides an intuitive user interface to store, organize, manage and share media assets</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400050">
                <a:tc>
                  <a:txBody>
                    <a:bodyPr/>
                    <a:lstStyle/>
                    <a:p>
                      <a:pPr marL="0" marR="0">
                        <a:lnSpc>
                          <a:spcPct val="115000"/>
                        </a:lnSpc>
                        <a:spcBef>
                          <a:spcPts val="0"/>
                        </a:spcBef>
                        <a:spcAft>
                          <a:spcPts val="0"/>
                        </a:spcAft>
                      </a:pPr>
                      <a:r>
                        <a:rPr lang="en-US" sz="1000" b="1" dirty="0">
                          <a:effectLst/>
                          <a:latin typeface="Open Sans" panose="020B0606030504020204" pitchFamily="34" charset="0"/>
                          <a:ea typeface="Open Sans" panose="020B0606030504020204" pitchFamily="34" charset="0"/>
                        </a:rPr>
                        <a:t>Project 5:</a:t>
                      </a:r>
                      <a:endParaRPr lang="en-US" sz="11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000" b="1" dirty="0">
                          <a:effectLst/>
                          <a:latin typeface="Open Sans" panose="020B0606030504020204" pitchFamily="34" charset="0"/>
                          <a:ea typeface="Open Sans" panose="020B0606030504020204" pitchFamily="34" charset="0"/>
                        </a:rPr>
                        <a:t>[Traffic and Scheduling System]</a:t>
                      </a:r>
                      <a:endParaRPr lang="en-US" sz="1100" dirty="0">
                        <a:effectLst/>
                        <a:latin typeface="Arial" panose="020B0604020202020204" pitchFamily="34" charset="0"/>
                        <a:ea typeface="Arial" panose="020B0604020202020204" pitchFamily="34" charset="0"/>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a:t>
                      </a:r>
                      <a:r>
                        <a:rPr lang="en-US" sz="1000" dirty="0">
                          <a:latin typeface="Open Sans"/>
                          <a:ea typeface="Open Sans"/>
                          <a:cs typeface="Open Sans"/>
                          <a:sym typeface="Open Sans"/>
                        </a:rPr>
                        <a:t>Product</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latin typeface="Open Sans"/>
                          <a:ea typeface="Open Sans"/>
                          <a:cs typeface="Open Sans"/>
                          <a:sym typeface="Open Sans"/>
                        </a:rPr>
                        <a:t>[</a:t>
                      </a:r>
                      <a:r>
                        <a:rPr lang="en-US" sz="1000" dirty="0">
                          <a:latin typeface="Open Sans"/>
                          <a:ea typeface="Open Sans"/>
                          <a:cs typeface="Open Sans"/>
                          <a:sym typeface="Open Sans"/>
                        </a:rPr>
                        <a:t>Develop a system for Saudi broadcasting authorities to better manage the many aspects of managing content broadcasting.</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400050">
                <a:tc>
                  <a:txBody>
                    <a:bodyPr/>
                    <a:lstStyle/>
                    <a:p>
                      <a:pPr marL="0" marR="0">
                        <a:lnSpc>
                          <a:spcPct val="115000"/>
                        </a:lnSpc>
                        <a:spcBef>
                          <a:spcPts val="0"/>
                        </a:spcBef>
                        <a:spcAft>
                          <a:spcPts val="0"/>
                        </a:spcAft>
                      </a:pPr>
                      <a:r>
                        <a:rPr lang="en-US" sz="1000" b="1" dirty="0">
                          <a:effectLst/>
                          <a:latin typeface="Open Sans" panose="020B0606030504020204" pitchFamily="34" charset="0"/>
                          <a:ea typeface="Open Sans" panose="020B0606030504020204" pitchFamily="34" charset="0"/>
                        </a:rPr>
                        <a:t>Project 6:</a:t>
                      </a:r>
                      <a:endParaRPr lang="en-US" sz="11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000" b="1" dirty="0">
                          <a:effectLst/>
                          <a:latin typeface="Open Sans" panose="020B0606030504020204" pitchFamily="34" charset="0"/>
                          <a:ea typeface="Open Sans" panose="020B0606030504020204" pitchFamily="34" charset="0"/>
                        </a:rPr>
                        <a:t>[Preservation and Restoration Services]</a:t>
                      </a:r>
                      <a:endParaRPr lang="en-US" sz="1100" dirty="0">
                        <a:effectLst/>
                        <a:latin typeface="Arial" panose="020B0604020202020204" pitchFamily="34" charset="0"/>
                        <a:ea typeface="Arial" panose="020B0604020202020204" pitchFamily="34" charset="0"/>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a:t>
                      </a:r>
                      <a:r>
                        <a:rPr lang="en-US" sz="1000" dirty="0">
                          <a:latin typeface="Open Sans"/>
                          <a:ea typeface="Open Sans"/>
                          <a:cs typeface="Open Sans"/>
                          <a:sym typeface="Open Sans"/>
                        </a:rPr>
                        <a:t>Product</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latin typeface="Open Sans"/>
                          <a:ea typeface="Open Sans"/>
                          <a:cs typeface="Open Sans"/>
                          <a:sym typeface="Open Sans"/>
                        </a:rPr>
                        <a:t>[</a:t>
                      </a:r>
                      <a:r>
                        <a:rPr lang="en-US" sz="1000" dirty="0">
                          <a:latin typeface="Open Sans"/>
                          <a:ea typeface="Open Sans"/>
                          <a:cs typeface="Open Sans"/>
                          <a:sym typeface="Open Sans"/>
                        </a:rPr>
                        <a:t>To develop and implement a comprehensive system for the preservation and restoration of Saudi Arabia’s cultural heritage</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u="sng">
                <a:solidFill>
                  <a:schemeClr val="dk1"/>
                </a:solidFill>
                <a:latin typeface="Open Sans"/>
                <a:ea typeface="Open Sans"/>
                <a:cs typeface="Open Sans"/>
                <a:sym typeface="Open Sans"/>
              </a:rPr>
              <a:t>Step 2, Part 3: </a:t>
            </a:r>
            <a:r>
              <a:rPr lang="en" sz="1200">
                <a:solidFill>
                  <a:schemeClr val="dk1"/>
                </a:solidFill>
                <a:latin typeface="Open Sans"/>
                <a:ea typeface="Open Sans"/>
                <a:cs typeface="Open Sans"/>
                <a:sym typeface="Open Sans"/>
              </a:rPr>
              <a:t>Complete the “Data Science Road Map” below with the first four data science projects chosen for implementation.</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500"/>
          </a:p>
        </p:txBody>
      </p:sp>
      <p:sp>
        <p:nvSpPr>
          <p:cNvPr id="121" name="Google Shape;121;p18"/>
          <p:cNvSpPr/>
          <p:nvPr/>
        </p:nvSpPr>
        <p:spPr>
          <a:xfrm>
            <a:off x="4318750" y="1384452"/>
            <a:ext cx="4488000" cy="672767"/>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600" b="1" i="0" u="none" strike="noStrike" kern="0" cap="none" spc="0" normalizeH="0" baseline="0" noProof="0" dirty="0">
                <a:ln>
                  <a:noFill/>
                </a:ln>
                <a:solidFill>
                  <a:srgbClr val="000000"/>
                </a:solidFill>
                <a:effectLst/>
                <a:uLnTx/>
                <a:uFillTx/>
                <a:latin typeface="Arial"/>
                <a:cs typeface="Arial"/>
                <a:sym typeface="Arial"/>
              </a:rPr>
              <a:t>The project has a medium business value impact, high feasibility, and medium likelihood of value capture. Yet, the results will support Improving digital infrastructure and capabilities is essential for businesses to remain competitive and successful. The Digital Advantage Program provides employees with the necessary tools and will also develop the momentum to build enthusiasm and support for data science from the top management, business units and other stakeholders and generate profits that could be used to invest in other data science projects.</a:t>
            </a:r>
          </a:p>
        </p:txBody>
      </p:sp>
      <p:sp>
        <p:nvSpPr>
          <p:cNvPr id="122" name="Google Shape;122;p18"/>
          <p:cNvSpPr/>
          <p:nvPr/>
        </p:nvSpPr>
        <p:spPr>
          <a:xfrm>
            <a:off x="1120600" y="1395900"/>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100" b="1" i="0" u="none" strike="noStrike" kern="0" cap="none" spc="0" normalizeH="0" baseline="0" noProof="0" dirty="0">
                <a:ln>
                  <a:noFill/>
                </a:ln>
                <a:solidFill>
                  <a:srgbClr val="000000"/>
                </a:solidFill>
                <a:effectLst/>
                <a:uLnTx/>
                <a:uFillTx/>
                <a:latin typeface="Arial"/>
                <a:cs typeface="Arial"/>
                <a:sym typeface="Arial"/>
              </a:rPr>
              <a:t>Project 3:</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[Strengthen the Digital Advantage Program]</a:t>
            </a:r>
            <a:endParaRPr kumimoji="0" lang="en-US" sz="1700" b="0" i="0" u="none" strike="noStrike" kern="0" cap="none" spc="0" normalizeH="0" baseline="0" noProof="0" dirty="0">
              <a:ln>
                <a:noFill/>
              </a:ln>
              <a:solidFill>
                <a:srgbClr val="000000"/>
              </a:solidFill>
              <a:effectLst/>
              <a:uLnTx/>
              <a:uFillTx/>
              <a:latin typeface="Arial"/>
              <a:cs typeface="Arial"/>
              <a:sym typeface="Arial"/>
            </a:endParaRPr>
          </a:p>
        </p:txBody>
      </p:sp>
      <p:sp>
        <p:nvSpPr>
          <p:cNvPr id="123" name="Google Shape;123;p18"/>
          <p:cNvSpPr/>
          <p:nvPr/>
        </p:nvSpPr>
        <p:spPr>
          <a:xfrm>
            <a:off x="1120600" y="2195969"/>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100" b="1" i="0" u="none" strike="noStrike" kern="0" cap="none" spc="0" normalizeH="0" baseline="0" noProof="0" dirty="0">
                <a:ln>
                  <a:noFill/>
                </a:ln>
                <a:solidFill>
                  <a:srgbClr val="000000"/>
                </a:solidFill>
                <a:effectLst/>
                <a:uLnTx/>
                <a:uFillTx/>
                <a:latin typeface="Arial"/>
                <a:cs typeface="Arial"/>
                <a:sym typeface="Arial"/>
              </a:rPr>
              <a:t>Project 2:</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[Media Entertainment Services]</a:t>
            </a:r>
            <a:endParaRPr kumimoji="0" lang="en-US" sz="1700" b="0" i="0" u="none" strike="noStrike" kern="0" cap="none" spc="0" normalizeH="0" baseline="0" noProof="0" dirty="0">
              <a:ln>
                <a:noFill/>
              </a:ln>
              <a:solidFill>
                <a:srgbClr val="000000"/>
              </a:solidFill>
              <a:effectLst/>
              <a:uLnTx/>
              <a:uFillTx/>
              <a:latin typeface="Arial"/>
              <a:cs typeface="Arial"/>
              <a:sym typeface="Arial"/>
            </a:endParaRPr>
          </a:p>
        </p:txBody>
      </p:sp>
      <p:sp>
        <p:nvSpPr>
          <p:cNvPr id="124" name="Google Shape;124;p18"/>
          <p:cNvSpPr/>
          <p:nvPr/>
        </p:nvSpPr>
        <p:spPr>
          <a:xfrm>
            <a:off x="1120600" y="2965018"/>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100" b="1" i="0" u="none" strike="noStrike" kern="0" cap="none" spc="0" normalizeH="0" baseline="0" noProof="0" dirty="0">
                <a:ln>
                  <a:noFill/>
                </a:ln>
                <a:solidFill>
                  <a:srgbClr val="000000"/>
                </a:solidFill>
                <a:effectLst/>
                <a:uLnTx/>
                <a:uFillTx/>
                <a:latin typeface="Arial"/>
                <a:cs typeface="Arial"/>
                <a:sym typeface="Arial"/>
              </a:rPr>
              <a:t>Project 1:</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[Social Media Management]</a:t>
            </a:r>
            <a:endParaRPr kumimoji="0" lang="en-US" sz="17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Google Shape;125;p18"/>
          <p:cNvSpPr/>
          <p:nvPr/>
        </p:nvSpPr>
        <p:spPr>
          <a:xfrm>
            <a:off x="1120600" y="3734066"/>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100" b="1" i="0" u="none" strike="noStrike" kern="0" cap="none" spc="0" normalizeH="0" baseline="0" noProof="0" dirty="0">
                <a:ln>
                  <a:noFill/>
                </a:ln>
                <a:solidFill>
                  <a:srgbClr val="000000"/>
                </a:solidFill>
                <a:effectLst/>
                <a:uLnTx/>
                <a:uFillTx/>
                <a:latin typeface="Arial"/>
                <a:cs typeface="Arial"/>
                <a:sym typeface="Arial"/>
              </a:rPr>
              <a:t>Project 5:</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100" i="0" u="none" strike="noStrike" kern="0" cap="none" spc="0" normalizeH="0" baseline="0" noProof="0" dirty="0">
                <a:ln>
                  <a:noFill/>
                </a:ln>
                <a:solidFill>
                  <a:srgbClr val="000000"/>
                </a:solidFill>
                <a:effectLst/>
                <a:uLnTx/>
                <a:uFillTx/>
                <a:latin typeface="Arial"/>
                <a:cs typeface="Arial"/>
                <a:sym typeface="Arial"/>
              </a:rPr>
              <a:t>[Traffic and Scheduling System]</a:t>
            </a:r>
          </a:p>
        </p:txBody>
      </p:sp>
      <p:sp>
        <p:nvSpPr>
          <p:cNvPr id="126" name="Google Shape;126;p18"/>
          <p:cNvSpPr/>
          <p:nvPr/>
        </p:nvSpPr>
        <p:spPr>
          <a:xfrm>
            <a:off x="245950" y="1395900"/>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1</a:t>
            </a:r>
            <a:endParaRPr sz="2000"/>
          </a:p>
        </p:txBody>
      </p:sp>
      <p:sp>
        <p:nvSpPr>
          <p:cNvPr id="127" name="Google Shape;127;p18"/>
          <p:cNvSpPr txBox="1"/>
          <p:nvPr/>
        </p:nvSpPr>
        <p:spPr>
          <a:xfrm>
            <a:off x="245950" y="1059300"/>
            <a:ext cx="7068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t>Order</a:t>
            </a:r>
            <a:endParaRPr u="sng"/>
          </a:p>
        </p:txBody>
      </p:sp>
      <p:sp>
        <p:nvSpPr>
          <p:cNvPr id="128" name="Google Shape;128;p18"/>
          <p:cNvSpPr txBox="1"/>
          <p:nvPr/>
        </p:nvSpPr>
        <p:spPr>
          <a:xfrm>
            <a:off x="2198400" y="1059300"/>
            <a:ext cx="8748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t>Project</a:t>
            </a:r>
            <a:endParaRPr u="sng"/>
          </a:p>
        </p:txBody>
      </p:sp>
      <p:sp>
        <p:nvSpPr>
          <p:cNvPr id="129" name="Google Shape;129;p18"/>
          <p:cNvSpPr txBox="1"/>
          <p:nvPr/>
        </p:nvSpPr>
        <p:spPr>
          <a:xfrm>
            <a:off x="5692600" y="1059300"/>
            <a:ext cx="17403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t>Order Justification</a:t>
            </a:r>
            <a:endParaRPr u="sng"/>
          </a:p>
        </p:txBody>
      </p:sp>
      <p:sp>
        <p:nvSpPr>
          <p:cNvPr id="130" name="Google Shape;130;p18"/>
          <p:cNvSpPr/>
          <p:nvPr/>
        </p:nvSpPr>
        <p:spPr>
          <a:xfrm>
            <a:off x="245950" y="21959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2</a:t>
            </a:r>
            <a:endParaRPr sz="2000"/>
          </a:p>
        </p:txBody>
      </p:sp>
      <p:sp>
        <p:nvSpPr>
          <p:cNvPr id="131" name="Google Shape;131;p18"/>
          <p:cNvSpPr/>
          <p:nvPr/>
        </p:nvSpPr>
        <p:spPr>
          <a:xfrm>
            <a:off x="245950" y="296502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3</a:t>
            </a:r>
            <a:endParaRPr sz="2000"/>
          </a:p>
        </p:txBody>
      </p:sp>
      <p:sp>
        <p:nvSpPr>
          <p:cNvPr id="132" name="Google Shape;132;p18"/>
          <p:cNvSpPr/>
          <p:nvPr/>
        </p:nvSpPr>
        <p:spPr>
          <a:xfrm>
            <a:off x="245950" y="37340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4</a:t>
            </a:r>
            <a:endParaRPr sz="2000"/>
          </a:p>
        </p:txBody>
      </p:sp>
      <p:sp>
        <p:nvSpPr>
          <p:cNvPr id="134" name="Google Shape;134;p18"/>
          <p:cNvSpPr/>
          <p:nvPr/>
        </p:nvSpPr>
        <p:spPr>
          <a:xfrm>
            <a:off x="4318750" y="2195972"/>
            <a:ext cx="4488000" cy="630297"/>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600" b="1" i="0" u="none" strike="noStrike" kern="0" cap="none" spc="0" normalizeH="0" baseline="0" noProof="0" dirty="0">
                <a:ln>
                  <a:noFill/>
                </a:ln>
                <a:solidFill>
                  <a:srgbClr val="000000"/>
                </a:solidFill>
                <a:effectLst/>
                <a:uLnTx/>
                <a:uFillTx/>
                <a:latin typeface="Arial"/>
                <a:cs typeface="Arial"/>
                <a:sym typeface="Arial"/>
              </a:rPr>
              <a:t>High business value impact, high feasibility and high likelihood of value capture, the Media Entertainment Services is a strategical and highly profitable investment, increasing its sales in alignment with the organization’s targets will be creating a high business value impact. The expectation to deliver is high in a short time with low cost. This will develop the momentum to build enthusiasm and support for data science from the top management, business units and other stakeholders and generate profits that could be used to invest in other data science projects.</a:t>
            </a:r>
          </a:p>
        </p:txBody>
      </p:sp>
      <p:sp>
        <p:nvSpPr>
          <p:cNvPr id="135" name="Google Shape;135;p18"/>
          <p:cNvSpPr/>
          <p:nvPr/>
        </p:nvSpPr>
        <p:spPr>
          <a:xfrm>
            <a:off x="4318750" y="3734073"/>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600" b="1" i="0" u="none" strike="noStrike" kern="0" cap="none" spc="0" normalizeH="0" baseline="0" noProof="0" dirty="0">
                <a:ln>
                  <a:noFill/>
                </a:ln>
                <a:solidFill>
                  <a:srgbClr val="000000"/>
                </a:solidFill>
                <a:effectLst/>
                <a:uLnTx/>
                <a:uFillTx/>
                <a:latin typeface="Arial"/>
                <a:cs typeface="Arial"/>
                <a:sym typeface="Arial"/>
              </a:rPr>
              <a:t>High business value impact with a more advanced and sophisticated implementation for a better understanding to our customers to create better products and enhance customer experience. Low feasibility, and high likelihood of value capture with better understanding to more focused groups.</a:t>
            </a:r>
          </a:p>
        </p:txBody>
      </p:sp>
      <p:sp>
        <p:nvSpPr>
          <p:cNvPr id="133" name="Google Shape;133;p18"/>
          <p:cNvSpPr/>
          <p:nvPr/>
        </p:nvSpPr>
        <p:spPr>
          <a:xfrm>
            <a:off x="4318750" y="296502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600" b="1" i="0" u="none" strike="noStrike" kern="0" cap="none" spc="0" normalizeH="0" baseline="0" noProof="0" dirty="0">
                <a:ln>
                  <a:noFill/>
                </a:ln>
                <a:solidFill>
                  <a:srgbClr val="000000"/>
                </a:solidFill>
                <a:effectLst/>
                <a:uLnTx/>
                <a:uFillTx/>
                <a:latin typeface="Arial"/>
                <a:cs typeface="Arial"/>
                <a:sym typeface="Arial"/>
              </a:rPr>
              <a:t>It will help to improve customer engagement and loyalty, increase brand visibility, drive revenue growth and the high expectation to increase sales </a:t>
            </a:r>
            <a:r>
              <a:rPr kumimoji="0" lang="en-US" sz="600" b="1" i="0" u="none" strike="noStrike" kern="0" cap="none" spc="0" normalizeH="0" baseline="0" noProof="0">
                <a:ln>
                  <a:noFill/>
                </a:ln>
                <a:solidFill>
                  <a:srgbClr val="000000"/>
                </a:solidFill>
                <a:effectLst/>
                <a:uLnTx/>
                <a:uFillTx/>
                <a:latin typeface="Arial"/>
                <a:cs typeface="Arial"/>
                <a:sym typeface="Arial"/>
              </a:rPr>
              <a:t>quickly.</a:t>
            </a:r>
            <a:endParaRPr kumimoji="0" lang="en-US" sz="600" b="1"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990645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p:nvPr/>
        </p:nvSpPr>
        <p:spPr>
          <a:xfrm>
            <a:off x="736750"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[30 days]</a:t>
            </a:r>
            <a:endParaRPr sz="1200" dirty="0"/>
          </a:p>
        </p:txBody>
      </p:sp>
      <p:cxnSp>
        <p:nvCxnSpPr>
          <p:cNvPr id="141" name="Google Shape;141;p19"/>
          <p:cNvCxnSpPr>
            <a:stCxn id="142" idx="3"/>
            <a:endCxn id="143" idx="1"/>
          </p:cNvCxnSpPr>
          <p:nvPr/>
        </p:nvCxnSpPr>
        <p:spPr>
          <a:xfrm>
            <a:off x="1648704" y="4351100"/>
            <a:ext cx="5308200" cy="0"/>
          </a:xfrm>
          <a:prstGeom prst="straightConnector1">
            <a:avLst/>
          </a:prstGeom>
          <a:noFill/>
          <a:ln w="9525" cap="flat" cmpd="sng">
            <a:solidFill>
              <a:schemeClr val="dk2"/>
            </a:solidFill>
            <a:prstDash val="solid"/>
            <a:round/>
            <a:headEnd type="none" w="med" len="med"/>
            <a:tailEnd type="none" w="med" len="med"/>
          </a:ln>
        </p:spPr>
      </p:cxnSp>
      <p:sp>
        <p:nvSpPr>
          <p:cNvPr id="144" name="Google Shape;144;p19"/>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u="sng">
                <a:solidFill>
                  <a:schemeClr val="dk1"/>
                </a:solidFill>
                <a:latin typeface="Open Sans"/>
                <a:ea typeface="Open Sans"/>
                <a:cs typeface="Open Sans"/>
                <a:sym typeface="Open Sans"/>
              </a:rPr>
              <a:t>Step 2, Part 3: </a:t>
            </a:r>
            <a:r>
              <a:rPr lang="en" sz="1200">
                <a:solidFill>
                  <a:schemeClr val="dk1"/>
                </a:solidFill>
                <a:latin typeface="Open Sans"/>
                <a:ea typeface="Open Sans"/>
                <a:cs typeface="Open Sans"/>
                <a:sym typeface="Open Sans"/>
              </a:rPr>
              <a:t>Complete the “Data Science Road Map” below with the first four data science projects chosen for implementation.</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500"/>
          </a:p>
        </p:txBody>
      </p:sp>
      <p:grpSp>
        <p:nvGrpSpPr>
          <p:cNvPr id="145" name="Google Shape;145;p19"/>
          <p:cNvGrpSpPr/>
          <p:nvPr/>
        </p:nvGrpSpPr>
        <p:grpSpPr>
          <a:xfrm>
            <a:off x="890900" y="1091100"/>
            <a:ext cx="1395915" cy="3321800"/>
            <a:chOff x="890900" y="1395900"/>
            <a:chExt cx="1395915" cy="3321800"/>
          </a:xfrm>
        </p:grpSpPr>
        <p:sp>
          <p:nvSpPr>
            <p:cNvPr id="142" name="Google Shape;142;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19"/>
            <p:cNvGrpSpPr/>
            <p:nvPr/>
          </p:nvGrpSpPr>
          <p:grpSpPr>
            <a:xfrm>
              <a:off x="890900" y="1395900"/>
              <a:ext cx="1395915" cy="2778156"/>
              <a:chOff x="890894" y="1395900"/>
              <a:chExt cx="1546206" cy="2778156"/>
            </a:xfrm>
          </p:grpSpPr>
          <p:sp>
            <p:nvSpPr>
              <p:cNvPr id="147" name="Google Shape;147;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000" b="1" i="0" u="none" strike="noStrike" kern="0" cap="none" spc="0" normalizeH="0" baseline="0" noProof="0" dirty="0">
                    <a:ln>
                      <a:noFill/>
                    </a:ln>
                    <a:solidFill>
                      <a:srgbClr val="000000"/>
                    </a:solidFill>
                    <a:effectLst/>
                    <a:uLnTx/>
                    <a:uFillTx/>
                    <a:latin typeface="Arial"/>
                    <a:cs typeface="Arial"/>
                    <a:sym typeface="Arial"/>
                  </a:rPr>
                  <a:t>Project 3:</a:t>
                </a:r>
              </a:p>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Arial"/>
                    <a:cs typeface="Arial"/>
                    <a:sym typeface="Arial"/>
                  </a:rPr>
                  <a:t>[Strengthen the Digital Advantage Program]</a:t>
                </a: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148" name="Google Shape;148;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First Project</a:t>
                </a:r>
                <a:endParaRPr sz="1200"/>
              </a:p>
            </p:txBody>
          </p:sp>
          <p:sp>
            <p:nvSpPr>
              <p:cNvPr id="149" name="Google Shape;149;p19"/>
              <p:cNvSpPr/>
              <p:nvPr/>
            </p:nvSpPr>
            <p:spPr>
              <a:xfrm>
                <a:off x="890894" y="2410850"/>
                <a:ext cx="1546200" cy="1763206"/>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r>
                  <a:rPr lang="en-US" sz="900" dirty="0"/>
                  <a:t>Allowing the staff to better compete in the digital space. By providing them with access to resources such as training programs and performance management and equipped to utilize digital tools and strategies effectively.</a:t>
                </a:r>
              </a:p>
            </p:txBody>
          </p:sp>
        </p:grpSp>
      </p:grpSp>
      <p:grpSp>
        <p:nvGrpSpPr>
          <p:cNvPr id="150" name="Google Shape;150;p19"/>
          <p:cNvGrpSpPr/>
          <p:nvPr/>
        </p:nvGrpSpPr>
        <p:grpSpPr>
          <a:xfrm>
            <a:off x="2737375" y="1091100"/>
            <a:ext cx="1395915" cy="3321800"/>
            <a:chOff x="890900" y="1395900"/>
            <a:chExt cx="1395915" cy="3321800"/>
          </a:xfrm>
        </p:grpSpPr>
        <p:sp>
          <p:nvSpPr>
            <p:cNvPr id="151" name="Google Shape;151;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9"/>
            <p:cNvGrpSpPr/>
            <p:nvPr/>
          </p:nvGrpSpPr>
          <p:grpSpPr>
            <a:xfrm>
              <a:off x="890900" y="1395900"/>
              <a:ext cx="1395915" cy="2778158"/>
              <a:chOff x="890894" y="1395900"/>
              <a:chExt cx="1546206" cy="2778158"/>
            </a:xfrm>
          </p:grpSpPr>
          <p:sp>
            <p:nvSpPr>
              <p:cNvPr id="153" name="Google Shape;153;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000" b="1" i="0" u="none" strike="noStrike" kern="0" cap="none" spc="0" normalizeH="0" baseline="0" noProof="0" dirty="0">
                    <a:ln>
                      <a:noFill/>
                    </a:ln>
                    <a:solidFill>
                      <a:srgbClr val="000000"/>
                    </a:solidFill>
                    <a:effectLst/>
                    <a:uLnTx/>
                    <a:uFillTx/>
                    <a:latin typeface="Arial"/>
                    <a:cs typeface="Arial"/>
                    <a:sym typeface="Arial"/>
                  </a:rPr>
                  <a:t>Project 2:</a:t>
                </a:r>
              </a:p>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Arial"/>
                    <a:cs typeface="Arial"/>
                    <a:sym typeface="Arial"/>
                  </a:rPr>
                  <a:t>[Media Entertainment Services]</a:t>
                </a: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154" name="Google Shape;154;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Second Project</a:t>
                </a:r>
                <a:endParaRPr sz="1200"/>
              </a:p>
            </p:txBody>
          </p:sp>
          <p:sp>
            <p:nvSpPr>
              <p:cNvPr id="155" name="Google Shape;155;p19"/>
              <p:cNvSpPr/>
              <p:nvPr/>
            </p:nvSpPr>
            <p:spPr>
              <a:xfrm>
                <a:off x="890894" y="2410849"/>
                <a:ext cx="1546200" cy="1763209"/>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r>
                  <a:rPr lang="en-US" sz="900" dirty="0"/>
                  <a:t>Our goal is to increase customer loyalty and sales by predicting potential customers and creating personalized media and rental services.</a:t>
                </a:r>
              </a:p>
            </p:txBody>
          </p:sp>
        </p:grpSp>
      </p:grpSp>
      <p:grpSp>
        <p:nvGrpSpPr>
          <p:cNvPr id="156" name="Google Shape;156;p19"/>
          <p:cNvGrpSpPr/>
          <p:nvPr/>
        </p:nvGrpSpPr>
        <p:grpSpPr>
          <a:xfrm>
            <a:off x="4566175" y="1091100"/>
            <a:ext cx="1395915" cy="3321800"/>
            <a:chOff x="890900" y="1395900"/>
            <a:chExt cx="1395915" cy="3321800"/>
          </a:xfrm>
        </p:grpSpPr>
        <p:sp>
          <p:nvSpPr>
            <p:cNvPr id="157" name="Google Shape;157;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19"/>
            <p:cNvGrpSpPr/>
            <p:nvPr/>
          </p:nvGrpSpPr>
          <p:grpSpPr>
            <a:xfrm>
              <a:off x="890900" y="1395900"/>
              <a:ext cx="1395915" cy="2778160"/>
              <a:chOff x="890894" y="1395900"/>
              <a:chExt cx="1546206" cy="2778160"/>
            </a:xfrm>
          </p:grpSpPr>
          <p:sp>
            <p:nvSpPr>
              <p:cNvPr id="159" name="Google Shape;159;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000" b="1" i="0" u="none" strike="noStrike" kern="0" cap="none" spc="0" normalizeH="0" baseline="0" noProof="0" dirty="0">
                    <a:ln>
                      <a:noFill/>
                    </a:ln>
                    <a:solidFill>
                      <a:srgbClr val="000000"/>
                    </a:solidFill>
                    <a:effectLst/>
                    <a:uLnTx/>
                    <a:uFillTx/>
                    <a:latin typeface="Arial"/>
                    <a:cs typeface="Arial"/>
                    <a:sym typeface="Arial"/>
                  </a:rPr>
                  <a:t>Project 1:</a:t>
                </a:r>
              </a:p>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Arial"/>
                    <a:cs typeface="Arial"/>
                    <a:sym typeface="Arial"/>
                  </a:rPr>
                  <a:t>[Social Media Management]</a:t>
                </a:r>
              </a:p>
            </p:txBody>
          </p:sp>
          <p:sp>
            <p:nvSpPr>
              <p:cNvPr id="160" name="Google Shape;160;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Third Project</a:t>
                </a:r>
                <a:endParaRPr sz="1200"/>
              </a:p>
            </p:txBody>
          </p:sp>
          <p:sp>
            <p:nvSpPr>
              <p:cNvPr id="161" name="Google Shape;161;p19"/>
              <p:cNvSpPr/>
              <p:nvPr/>
            </p:nvSpPr>
            <p:spPr>
              <a:xfrm>
                <a:off x="890894" y="2410849"/>
                <a:ext cx="1546200" cy="1763211"/>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r>
                  <a:rPr lang="en-US" sz="900" dirty="0"/>
                  <a:t>To develop a sophisticated analytical approach that can be used to predict eligible customers for audiovisual content investments, and to use this approach to increase sales.</a:t>
                </a:r>
              </a:p>
            </p:txBody>
          </p:sp>
        </p:grpSp>
      </p:grpSp>
      <p:grpSp>
        <p:nvGrpSpPr>
          <p:cNvPr id="162" name="Google Shape;162;p19"/>
          <p:cNvGrpSpPr/>
          <p:nvPr/>
        </p:nvGrpSpPr>
        <p:grpSpPr>
          <a:xfrm>
            <a:off x="6318775" y="1091100"/>
            <a:ext cx="1395915" cy="3321800"/>
            <a:chOff x="890900" y="1395900"/>
            <a:chExt cx="1395915" cy="3321800"/>
          </a:xfrm>
        </p:grpSpPr>
        <p:sp>
          <p:nvSpPr>
            <p:cNvPr id="143" name="Google Shape;143;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19"/>
            <p:cNvGrpSpPr/>
            <p:nvPr/>
          </p:nvGrpSpPr>
          <p:grpSpPr>
            <a:xfrm>
              <a:off x="890900" y="1395900"/>
              <a:ext cx="1395915" cy="2778156"/>
              <a:chOff x="890894" y="1395900"/>
              <a:chExt cx="1546206" cy="2778156"/>
            </a:xfrm>
          </p:grpSpPr>
          <p:sp>
            <p:nvSpPr>
              <p:cNvPr id="164" name="Google Shape;164;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000" b="1" i="0" u="none" strike="noStrike" kern="0" cap="none" spc="0" normalizeH="0" baseline="0" noProof="0" dirty="0">
                    <a:ln>
                      <a:noFill/>
                    </a:ln>
                    <a:solidFill>
                      <a:srgbClr val="000000"/>
                    </a:solidFill>
                    <a:effectLst/>
                    <a:uLnTx/>
                    <a:uFillTx/>
                    <a:latin typeface="Arial"/>
                    <a:cs typeface="Arial"/>
                    <a:sym typeface="Arial"/>
                  </a:rPr>
                  <a:t>Project 5:</a:t>
                </a:r>
              </a:p>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000" i="0" u="none" strike="noStrike" kern="0" cap="none" spc="0" normalizeH="0" baseline="0" noProof="0" dirty="0">
                    <a:ln>
                      <a:noFill/>
                    </a:ln>
                    <a:solidFill>
                      <a:srgbClr val="000000"/>
                    </a:solidFill>
                    <a:effectLst/>
                    <a:uLnTx/>
                    <a:uFillTx/>
                    <a:latin typeface="Arial"/>
                    <a:cs typeface="Arial"/>
                    <a:sym typeface="Arial"/>
                  </a:rPr>
                  <a:t>[Traffic and Scheduling System]</a:t>
                </a:r>
              </a:p>
            </p:txBody>
          </p:sp>
          <p:sp>
            <p:nvSpPr>
              <p:cNvPr id="165" name="Google Shape;165;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Fourth Project</a:t>
                </a:r>
                <a:endParaRPr sz="1200"/>
              </a:p>
            </p:txBody>
          </p:sp>
          <p:sp>
            <p:nvSpPr>
              <p:cNvPr id="166" name="Google Shape;166;p19"/>
              <p:cNvSpPr/>
              <p:nvPr/>
            </p:nvSpPr>
            <p:spPr>
              <a:xfrm>
                <a:off x="890894" y="2410849"/>
                <a:ext cx="1546200" cy="1763207"/>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srgbClr val="000000"/>
                    </a:solidFill>
                    <a:effectLst/>
                    <a:uLnTx/>
                    <a:uFillTx/>
                    <a:latin typeface="Arial"/>
                    <a:cs typeface="Arial"/>
                    <a:sym typeface="Arial"/>
                  </a:rPr>
                  <a:t>Digital services and  AI is used to approach and attract potential customers, resulting in a more focused business conduct, a tailored products to meet every segment according to the targeted customer groups.</a:t>
                </a:r>
              </a:p>
            </p:txBody>
          </p:sp>
        </p:grpSp>
      </p:grpSp>
      <p:cxnSp>
        <p:nvCxnSpPr>
          <p:cNvPr id="167" name="Google Shape;167;p19"/>
          <p:cNvCxnSpPr>
            <a:cxnSpLocks/>
            <a:stCxn id="149" idx="2"/>
            <a:endCxn id="142" idx="0"/>
          </p:cNvCxnSpPr>
          <p:nvPr/>
        </p:nvCxnSpPr>
        <p:spPr>
          <a:xfrm flipH="1">
            <a:off x="1588854" y="3869256"/>
            <a:ext cx="1" cy="420044"/>
          </a:xfrm>
          <a:prstGeom prst="straightConnector1">
            <a:avLst/>
          </a:prstGeom>
          <a:noFill/>
          <a:ln w="9525" cap="flat" cmpd="sng">
            <a:solidFill>
              <a:schemeClr val="dk2"/>
            </a:solidFill>
            <a:prstDash val="solid"/>
            <a:round/>
            <a:headEnd type="none" w="med" len="med"/>
            <a:tailEnd type="none" w="med" len="med"/>
          </a:ln>
        </p:spPr>
      </p:cxnSp>
      <p:cxnSp>
        <p:nvCxnSpPr>
          <p:cNvPr id="168" name="Google Shape;168;p19"/>
          <p:cNvCxnSpPr>
            <a:cxnSpLocks/>
            <a:stCxn id="155" idx="2"/>
          </p:cNvCxnSpPr>
          <p:nvPr/>
        </p:nvCxnSpPr>
        <p:spPr>
          <a:xfrm>
            <a:off x="3435330" y="3869258"/>
            <a:ext cx="12" cy="420192"/>
          </a:xfrm>
          <a:prstGeom prst="straightConnector1">
            <a:avLst/>
          </a:prstGeom>
          <a:noFill/>
          <a:ln w="9525" cap="flat" cmpd="sng">
            <a:solidFill>
              <a:schemeClr val="dk2"/>
            </a:solidFill>
            <a:prstDash val="solid"/>
            <a:round/>
            <a:headEnd type="none" w="med" len="med"/>
            <a:tailEnd type="none" w="med" len="med"/>
          </a:ln>
        </p:spPr>
      </p:cxnSp>
      <p:cxnSp>
        <p:nvCxnSpPr>
          <p:cNvPr id="169" name="Google Shape;169;p19"/>
          <p:cNvCxnSpPr>
            <a:cxnSpLocks/>
            <a:stCxn id="161" idx="2"/>
          </p:cNvCxnSpPr>
          <p:nvPr/>
        </p:nvCxnSpPr>
        <p:spPr>
          <a:xfrm>
            <a:off x="5264130" y="3869260"/>
            <a:ext cx="0" cy="420190"/>
          </a:xfrm>
          <a:prstGeom prst="straightConnector1">
            <a:avLst/>
          </a:prstGeom>
          <a:noFill/>
          <a:ln w="9525" cap="flat" cmpd="sng">
            <a:solidFill>
              <a:schemeClr val="dk2"/>
            </a:solidFill>
            <a:prstDash val="solid"/>
            <a:round/>
            <a:headEnd type="none" w="med" len="med"/>
            <a:tailEnd type="none" w="med" len="med"/>
          </a:ln>
        </p:spPr>
      </p:cxnSp>
      <p:cxnSp>
        <p:nvCxnSpPr>
          <p:cNvPr id="170" name="Google Shape;170;p19"/>
          <p:cNvCxnSpPr>
            <a:cxnSpLocks/>
            <a:stCxn id="166" idx="2"/>
          </p:cNvCxnSpPr>
          <p:nvPr/>
        </p:nvCxnSpPr>
        <p:spPr>
          <a:xfrm>
            <a:off x="7016730" y="3869256"/>
            <a:ext cx="12" cy="420194"/>
          </a:xfrm>
          <a:prstGeom prst="straightConnector1">
            <a:avLst/>
          </a:prstGeom>
          <a:noFill/>
          <a:ln w="9525" cap="flat" cmpd="sng">
            <a:solidFill>
              <a:schemeClr val="dk2"/>
            </a:solidFill>
            <a:prstDash val="solid"/>
            <a:round/>
            <a:headEnd type="none" w="med" len="med"/>
            <a:tailEnd type="none" w="med" len="med"/>
          </a:ln>
        </p:spPr>
      </p:cxnSp>
      <p:sp>
        <p:nvSpPr>
          <p:cNvPr id="173" name="Google Shape;173;p19"/>
          <p:cNvSpPr txBox="1"/>
          <p:nvPr/>
        </p:nvSpPr>
        <p:spPr>
          <a:xfrm>
            <a:off x="2583350"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[30 days]</a:t>
            </a:r>
            <a:endParaRPr sz="1200" dirty="0"/>
          </a:p>
        </p:txBody>
      </p:sp>
      <p:sp>
        <p:nvSpPr>
          <p:cNvPr id="174" name="Google Shape;174;p19"/>
          <p:cNvSpPr txBox="1"/>
          <p:nvPr/>
        </p:nvSpPr>
        <p:spPr>
          <a:xfrm>
            <a:off x="4412125"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[60 days]</a:t>
            </a:r>
            <a:endParaRPr sz="1200" dirty="0"/>
          </a:p>
        </p:txBody>
      </p:sp>
      <p:sp>
        <p:nvSpPr>
          <p:cNvPr id="175" name="Google Shape;175;p19"/>
          <p:cNvSpPr txBox="1"/>
          <p:nvPr/>
        </p:nvSpPr>
        <p:spPr>
          <a:xfrm>
            <a:off x="6164750"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[80 days]</a:t>
            </a:r>
            <a:endParaRPr sz="1200" dirty="0"/>
          </a:p>
        </p:txBody>
      </p:sp>
    </p:spTree>
    <p:extLst>
      <p:ext uri="{BB962C8B-B14F-4D97-AF65-F5344CB8AC3E}">
        <p14:creationId xmlns:p14="http://schemas.microsoft.com/office/powerpoint/2010/main" val="134772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graphicFrame>
        <p:nvGraphicFramePr>
          <p:cNvPr id="180" name="Google Shape;180;p20"/>
          <p:cNvGraphicFramePr/>
          <p:nvPr/>
        </p:nvGraphicFramePr>
        <p:xfrm>
          <a:off x="214350" y="1024400"/>
          <a:ext cx="8589625" cy="3290889"/>
        </p:xfrm>
        <a:graphic>
          <a:graphicData uri="http://schemas.openxmlformats.org/drawingml/2006/table">
            <a:tbl>
              <a:tblPr>
                <a:noFill/>
                <a:tableStyleId>{7B33E20B-FB17-4BFF-8D7F-3647E2731627}</a:tableStyleId>
              </a:tblPr>
              <a:tblGrid>
                <a:gridCol w="948125">
                  <a:extLst>
                    <a:ext uri="{9D8B030D-6E8A-4147-A177-3AD203B41FA5}">
                      <a16:colId xmlns:a16="http://schemas.microsoft.com/office/drawing/2014/main" val="20000"/>
                    </a:ext>
                  </a:extLst>
                </a:gridCol>
                <a:gridCol w="1972675">
                  <a:extLst>
                    <a:ext uri="{9D8B030D-6E8A-4147-A177-3AD203B41FA5}">
                      <a16:colId xmlns:a16="http://schemas.microsoft.com/office/drawing/2014/main" val="20001"/>
                    </a:ext>
                  </a:extLst>
                </a:gridCol>
                <a:gridCol w="1142875">
                  <a:extLst>
                    <a:ext uri="{9D8B030D-6E8A-4147-A177-3AD203B41FA5}">
                      <a16:colId xmlns:a16="http://schemas.microsoft.com/office/drawing/2014/main" val="20002"/>
                    </a:ext>
                  </a:extLst>
                </a:gridCol>
                <a:gridCol w="995925">
                  <a:extLst>
                    <a:ext uri="{9D8B030D-6E8A-4147-A177-3AD203B41FA5}">
                      <a16:colId xmlns:a16="http://schemas.microsoft.com/office/drawing/2014/main" val="20003"/>
                    </a:ext>
                  </a:extLst>
                </a:gridCol>
                <a:gridCol w="1202000">
                  <a:extLst>
                    <a:ext uri="{9D8B030D-6E8A-4147-A177-3AD203B41FA5}">
                      <a16:colId xmlns:a16="http://schemas.microsoft.com/office/drawing/2014/main" val="20004"/>
                    </a:ext>
                  </a:extLst>
                </a:gridCol>
                <a:gridCol w="1232375">
                  <a:extLst>
                    <a:ext uri="{9D8B030D-6E8A-4147-A177-3AD203B41FA5}">
                      <a16:colId xmlns:a16="http://schemas.microsoft.com/office/drawing/2014/main" val="20005"/>
                    </a:ext>
                  </a:extLst>
                </a:gridCol>
                <a:gridCol w="1095650">
                  <a:extLst>
                    <a:ext uri="{9D8B030D-6E8A-4147-A177-3AD203B41FA5}">
                      <a16:colId xmlns:a16="http://schemas.microsoft.com/office/drawing/2014/main" val="20006"/>
                    </a:ext>
                  </a:extLst>
                </a:gridCol>
              </a:tblGrid>
              <a:tr h="312850">
                <a:tc>
                  <a:txBody>
                    <a:bodyPr/>
                    <a:lstStyle/>
                    <a:p>
                      <a:pPr marL="0" lvl="0" indent="0" algn="ctr" rtl="0">
                        <a:lnSpc>
                          <a:spcPct val="115000"/>
                        </a:lnSpc>
                        <a:spcBef>
                          <a:spcPts val="0"/>
                        </a:spcBef>
                        <a:spcAft>
                          <a:spcPts val="0"/>
                        </a:spcAft>
                        <a:buNone/>
                      </a:pPr>
                      <a:r>
                        <a:rPr lang="en" sz="1100" b="1">
                          <a:latin typeface="Open Sans"/>
                          <a:ea typeface="Open Sans"/>
                          <a:cs typeface="Open Sans"/>
                          <a:sym typeface="Open Sans"/>
                        </a:rPr>
                        <a:t>Order</a:t>
                      </a:r>
                      <a:endParaRPr sz="110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10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Direct Alignment with Strategic Goals?</a:t>
                      </a:r>
                      <a:endParaRPr sz="12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Cost</a:t>
                      </a:r>
                      <a:endParaRPr sz="1200"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Complexity of Implementation</a:t>
                      </a:r>
                      <a:endParaRPr sz="1200"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Certainty of Value Capture</a:t>
                      </a:r>
                      <a:endParaRPr sz="1200"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Magnitude of Benefit</a:t>
                      </a:r>
                      <a:endParaRPr sz="12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lvl="0" indent="0" algn="ctr" rtl="0">
                        <a:lnSpc>
                          <a:spcPct val="115000"/>
                        </a:lnSpc>
                        <a:spcBef>
                          <a:spcPts val="0"/>
                        </a:spcBef>
                        <a:spcAft>
                          <a:spcPts val="0"/>
                        </a:spcAft>
                        <a:buNone/>
                      </a:pPr>
                      <a:endParaRPr sz="1100" b="1">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100" b="1">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1=Low; 5=High</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1=High; 5=Low</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1=High; 5=Low</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1=Low; 5=High</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1=Small; 5=Large</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lvl="0" indent="0" algn="ctr" rtl="0">
                        <a:lnSpc>
                          <a:spcPct val="115000"/>
                        </a:lnSpc>
                        <a:spcBef>
                          <a:spcPts val="0"/>
                        </a:spcBef>
                        <a:spcAft>
                          <a:spcPts val="0"/>
                        </a:spcAft>
                        <a:buNone/>
                      </a:pPr>
                      <a:r>
                        <a:rPr lang="en" sz="1600" b="1">
                          <a:latin typeface="Open Sans"/>
                          <a:ea typeface="Open Sans"/>
                          <a:cs typeface="Open Sans"/>
                          <a:sym typeface="Open Sans"/>
                        </a:rPr>
                        <a:t>First</a:t>
                      </a:r>
                      <a:endParaRPr sz="1600" b="1">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600" b="1" dirty="0">
                          <a:latin typeface="Open Sans"/>
                          <a:ea typeface="Open Sans"/>
                          <a:cs typeface="Open Sans"/>
                          <a:sym typeface="Open Sans"/>
                        </a:rPr>
                        <a:t>Project 3:</a:t>
                      </a:r>
                      <a:endParaRPr sz="1600" b="1" dirty="0">
                        <a:latin typeface="Open Sans"/>
                        <a:ea typeface="Open Sans"/>
                        <a:cs typeface="Open Sans"/>
                        <a:sym typeface="Open Sans"/>
                      </a:endParaRPr>
                    </a:p>
                    <a:p>
                      <a:pPr marL="0" lvl="0" indent="0" algn="l" rtl="0">
                        <a:lnSpc>
                          <a:spcPct val="115000"/>
                        </a:lnSpc>
                        <a:spcBef>
                          <a:spcPts val="0"/>
                        </a:spcBef>
                        <a:spcAft>
                          <a:spcPts val="0"/>
                        </a:spcAft>
                        <a:buNone/>
                      </a:pPr>
                      <a:r>
                        <a:rPr lang="en" sz="1600" b="1" dirty="0">
                          <a:latin typeface="Open Sans"/>
                          <a:ea typeface="Open Sans"/>
                          <a:cs typeface="Open Sans"/>
                          <a:sym typeface="Open Sans"/>
                        </a:rPr>
                        <a:t>[</a:t>
                      </a:r>
                      <a:r>
                        <a:rPr lang="en-US" sz="1600" b="1" dirty="0">
                          <a:latin typeface="Open Sans"/>
                          <a:ea typeface="Open Sans"/>
                          <a:cs typeface="Open Sans"/>
                          <a:sym typeface="Open Sans"/>
                        </a:rPr>
                        <a:t>Strengthen the Digital Advantage Program</a:t>
                      </a:r>
                      <a:r>
                        <a:rPr lang="en" sz="1600" b="1" dirty="0">
                          <a:latin typeface="Open Sans"/>
                          <a:ea typeface="Open Sans"/>
                          <a:cs typeface="Open Sans"/>
                          <a:sym typeface="Open Sans"/>
                        </a:rPr>
                        <a:t>]</a:t>
                      </a:r>
                      <a:endParaRPr sz="16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4</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a:t>4</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a:t>5</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a:t>3</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a:t>4</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lvl="0" indent="0" algn="ctr" rtl="0">
                        <a:lnSpc>
                          <a:spcPct val="115000"/>
                        </a:lnSpc>
                        <a:spcBef>
                          <a:spcPts val="0"/>
                        </a:spcBef>
                        <a:spcAft>
                          <a:spcPts val="0"/>
                        </a:spcAft>
                        <a:buNone/>
                      </a:pPr>
                      <a:r>
                        <a:rPr lang="en" sz="1600" b="1">
                          <a:latin typeface="Open Sans"/>
                          <a:ea typeface="Open Sans"/>
                          <a:cs typeface="Open Sans"/>
                          <a:sym typeface="Open Sans"/>
                        </a:rPr>
                        <a:t>Second</a:t>
                      </a:r>
                      <a:endParaRPr sz="1600" b="1">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600" b="1" dirty="0">
                          <a:latin typeface="Open Sans"/>
                          <a:ea typeface="Open Sans"/>
                          <a:cs typeface="Open Sans"/>
                          <a:sym typeface="Open Sans"/>
                        </a:rPr>
                        <a:t>Project 1: </a:t>
                      </a:r>
                      <a:endParaRPr sz="1600" b="1" dirty="0">
                        <a:latin typeface="Open Sans"/>
                        <a:ea typeface="Open Sans"/>
                        <a:cs typeface="Open Sans"/>
                        <a:sym typeface="Open Sans"/>
                      </a:endParaRPr>
                    </a:p>
                    <a:p>
                      <a:pPr marL="0" lvl="0" indent="0" algn="l" rtl="0">
                        <a:lnSpc>
                          <a:spcPct val="115000"/>
                        </a:lnSpc>
                        <a:spcBef>
                          <a:spcPts val="0"/>
                        </a:spcBef>
                        <a:spcAft>
                          <a:spcPts val="0"/>
                        </a:spcAft>
                        <a:buNone/>
                      </a:pPr>
                      <a:r>
                        <a:rPr lang="en" sz="1600" b="1" dirty="0">
                          <a:latin typeface="Open Sans"/>
                          <a:ea typeface="Open Sans"/>
                          <a:cs typeface="Open Sans"/>
                          <a:sym typeface="Open Sans"/>
                        </a:rPr>
                        <a:t>[</a:t>
                      </a:r>
                      <a:r>
                        <a:rPr lang="en-US" sz="1600" b="1" dirty="0">
                          <a:latin typeface="Open Sans"/>
                          <a:ea typeface="Open Sans"/>
                          <a:cs typeface="Open Sans"/>
                          <a:sym typeface="Open Sans"/>
                        </a:rPr>
                        <a:t>Social Media Management</a:t>
                      </a:r>
                      <a:r>
                        <a:rPr lang="en" sz="1600" b="1" dirty="0">
                          <a:latin typeface="Open Sans"/>
                          <a:ea typeface="Open Sans"/>
                          <a:cs typeface="Open Sans"/>
                          <a:sym typeface="Open Sans"/>
                        </a:rPr>
                        <a:t>]</a:t>
                      </a:r>
                      <a:endParaRPr sz="16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5</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3</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3</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5</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5</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81" name="Google Shape;181;p20"/>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Our Highest-Priority Data Science Projects </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p:nvPr/>
        </p:nvSpPr>
        <p:spPr>
          <a:xfrm>
            <a:off x="1039275" y="2535600"/>
            <a:ext cx="2126400" cy="510300"/>
          </a:xfrm>
          <a:prstGeom prst="rect">
            <a:avLst/>
          </a:prstGeom>
          <a:noFill/>
          <a:ln>
            <a:noFill/>
          </a:ln>
        </p:spPr>
        <p:txBody>
          <a:bodyPr spcFirstLastPara="1" wrap="square" lIns="91425" tIns="91425" rIns="91425" bIns="91425" anchor="t" anchorCtr="0">
            <a:noAutofit/>
          </a:bodyPr>
          <a:lstStyle/>
          <a:p>
            <a:pPr marL="114300" lvl="0" indent="-196850" algn="l" rtl="0">
              <a:spcBef>
                <a:spcPts val="0"/>
              </a:spcBef>
              <a:spcAft>
                <a:spcPts val="0"/>
              </a:spcAft>
              <a:buSzPts val="1300"/>
              <a:buFont typeface="Lato"/>
              <a:buChar char="●"/>
            </a:pPr>
            <a:r>
              <a:rPr lang="en" sz="1300" dirty="0">
                <a:latin typeface="Lato"/>
                <a:ea typeface="Lato"/>
                <a:cs typeface="Lato"/>
                <a:sym typeface="Lato"/>
              </a:rPr>
              <a:t>Data Science</a:t>
            </a:r>
          </a:p>
          <a:p>
            <a:pPr marL="114300" lvl="0" indent="-196850" algn="l" rtl="0">
              <a:spcBef>
                <a:spcPts val="0"/>
              </a:spcBef>
              <a:spcAft>
                <a:spcPts val="0"/>
              </a:spcAft>
              <a:buSzPts val="1300"/>
              <a:buFont typeface="Lato"/>
              <a:buChar char="●"/>
            </a:pPr>
            <a:r>
              <a:rPr lang="en" sz="1300" dirty="0">
                <a:latin typeface="Lato"/>
                <a:ea typeface="Lato"/>
                <a:cs typeface="Lato"/>
                <a:sym typeface="Lato"/>
              </a:rPr>
              <a:t>Machince Learning Eng.</a:t>
            </a:r>
          </a:p>
          <a:p>
            <a:pPr marL="114300" lvl="0" indent="-196850" algn="l" rtl="0">
              <a:spcBef>
                <a:spcPts val="0"/>
              </a:spcBef>
              <a:spcAft>
                <a:spcPts val="0"/>
              </a:spcAft>
              <a:buSzPts val="1300"/>
              <a:buFont typeface="Lato"/>
              <a:buChar char="●"/>
            </a:pPr>
            <a:r>
              <a:rPr lang="en" sz="1300" dirty="0">
                <a:latin typeface="Lato"/>
                <a:ea typeface="Lato"/>
                <a:cs typeface="Lato"/>
                <a:sym typeface="Lato"/>
              </a:rPr>
              <a:t>Data Analyst</a:t>
            </a:r>
          </a:p>
          <a:p>
            <a:pPr marL="114300" lvl="0" indent="-196850" algn="l" rtl="0">
              <a:spcBef>
                <a:spcPts val="0"/>
              </a:spcBef>
              <a:spcAft>
                <a:spcPts val="0"/>
              </a:spcAft>
              <a:buSzPts val="1300"/>
              <a:buFont typeface="Lato"/>
              <a:buChar char="●"/>
            </a:pPr>
            <a:endParaRPr lang="en" sz="1300" dirty="0">
              <a:latin typeface="Lato"/>
              <a:ea typeface="Lato"/>
              <a:cs typeface="Lato"/>
              <a:sym typeface="Lato"/>
            </a:endParaRPr>
          </a:p>
          <a:p>
            <a:pPr marL="114300" lvl="0" indent="-196850" algn="l" rtl="0">
              <a:spcBef>
                <a:spcPts val="0"/>
              </a:spcBef>
              <a:spcAft>
                <a:spcPts val="0"/>
              </a:spcAft>
              <a:buSzPts val="1300"/>
              <a:buFont typeface="Lato"/>
              <a:buChar char="●"/>
            </a:pPr>
            <a:endParaRPr lang="en" sz="1300" dirty="0">
              <a:latin typeface="Lato"/>
              <a:ea typeface="Lato"/>
              <a:cs typeface="Lato"/>
              <a:sym typeface="Lato"/>
            </a:endParaRPr>
          </a:p>
          <a:p>
            <a:pPr marL="114300" lvl="0" indent="-114300" algn="l" rtl="0">
              <a:spcBef>
                <a:spcPts val="0"/>
              </a:spcBef>
              <a:spcAft>
                <a:spcPts val="0"/>
              </a:spcAft>
              <a:buNone/>
            </a:pPr>
            <a:endParaRPr sz="1300" dirty="0">
              <a:latin typeface="Lato"/>
              <a:ea typeface="Lato"/>
              <a:cs typeface="Lato"/>
              <a:sym typeface="Lato"/>
            </a:endParaRPr>
          </a:p>
        </p:txBody>
      </p:sp>
      <p:sp>
        <p:nvSpPr>
          <p:cNvPr id="187" name="Google Shape;187;p21"/>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Initial Structure of the Data Science Team</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
        <p:nvSpPr>
          <p:cNvPr id="188" name="Google Shape;188;p21"/>
          <p:cNvSpPr txBox="1"/>
          <p:nvPr/>
        </p:nvSpPr>
        <p:spPr>
          <a:xfrm>
            <a:off x="3515125" y="993900"/>
            <a:ext cx="1314000" cy="531600"/>
          </a:xfrm>
          <a:prstGeom prst="rect">
            <a:avLst/>
          </a:prstGeom>
          <a:solidFill>
            <a:srgbClr val="B6D7A8"/>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Data Science Leader</a:t>
            </a:r>
            <a:endParaRPr>
              <a:latin typeface="Lato"/>
              <a:ea typeface="Lato"/>
              <a:cs typeface="Lato"/>
              <a:sym typeface="Lato"/>
            </a:endParaRPr>
          </a:p>
        </p:txBody>
      </p:sp>
      <p:cxnSp>
        <p:nvCxnSpPr>
          <p:cNvPr id="189" name="Google Shape;189;p21"/>
          <p:cNvCxnSpPr>
            <a:stCxn id="188" idx="2"/>
            <a:endCxn id="190" idx="0"/>
          </p:cNvCxnSpPr>
          <p:nvPr/>
        </p:nvCxnSpPr>
        <p:spPr>
          <a:xfrm rot="5400000">
            <a:off x="2767075" y="454650"/>
            <a:ext cx="334200" cy="24759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90" name="Google Shape;190;p21"/>
          <p:cNvSpPr txBox="1"/>
          <p:nvPr/>
        </p:nvSpPr>
        <p:spPr>
          <a:xfrm>
            <a:off x="1039275" y="1859700"/>
            <a:ext cx="1314000" cy="531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Team 1</a:t>
            </a:r>
            <a:endParaRPr>
              <a:latin typeface="Lato"/>
              <a:ea typeface="Lato"/>
              <a:cs typeface="Lato"/>
              <a:sym typeface="Lato"/>
            </a:endParaRPr>
          </a:p>
        </p:txBody>
      </p:sp>
      <p:sp>
        <p:nvSpPr>
          <p:cNvPr id="191" name="Google Shape;191;p21"/>
          <p:cNvSpPr txBox="1"/>
          <p:nvPr/>
        </p:nvSpPr>
        <p:spPr>
          <a:xfrm>
            <a:off x="6036625" y="1859700"/>
            <a:ext cx="1314000" cy="531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Team 3</a:t>
            </a:r>
            <a:endParaRPr>
              <a:latin typeface="Lato"/>
              <a:ea typeface="Lato"/>
              <a:cs typeface="Lato"/>
              <a:sym typeface="Lato"/>
            </a:endParaRPr>
          </a:p>
        </p:txBody>
      </p:sp>
      <p:sp>
        <p:nvSpPr>
          <p:cNvPr id="192" name="Google Shape;192;p21"/>
          <p:cNvSpPr txBox="1"/>
          <p:nvPr/>
        </p:nvSpPr>
        <p:spPr>
          <a:xfrm>
            <a:off x="6012325" y="2535600"/>
            <a:ext cx="2044500" cy="510300"/>
          </a:xfrm>
          <a:prstGeom prst="rect">
            <a:avLst/>
          </a:prstGeom>
          <a:noFill/>
          <a:ln>
            <a:noFill/>
          </a:ln>
        </p:spPr>
        <p:txBody>
          <a:bodyPr spcFirstLastPara="1" wrap="square" lIns="91425" tIns="91425" rIns="91425" bIns="91425" anchor="t" anchorCtr="0">
            <a:noAutofit/>
          </a:bodyPr>
          <a:lstStyle/>
          <a:p>
            <a:pPr marL="114300" lvl="0" indent="-196850" algn="l" rtl="0">
              <a:spcBef>
                <a:spcPts val="0"/>
              </a:spcBef>
              <a:spcAft>
                <a:spcPts val="0"/>
              </a:spcAft>
              <a:buSzPts val="1300"/>
              <a:buFont typeface="Lato"/>
              <a:buChar char="●"/>
            </a:pPr>
            <a:r>
              <a:rPr lang="en" sz="1300" dirty="0">
                <a:latin typeface="Lato"/>
                <a:ea typeface="Lato"/>
                <a:cs typeface="Lato"/>
                <a:sym typeface="Lato"/>
              </a:rPr>
              <a:t>Data Science</a:t>
            </a:r>
          </a:p>
          <a:p>
            <a:pPr marL="114300" lvl="0" indent="-196850" algn="l" rtl="0">
              <a:spcBef>
                <a:spcPts val="0"/>
              </a:spcBef>
              <a:spcAft>
                <a:spcPts val="0"/>
              </a:spcAft>
              <a:buSzPts val="1300"/>
              <a:buFont typeface="Lato"/>
              <a:buChar char="●"/>
            </a:pPr>
            <a:r>
              <a:rPr lang="en" sz="1300" dirty="0">
                <a:latin typeface="Lato"/>
                <a:ea typeface="Lato"/>
                <a:cs typeface="Lato"/>
                <a:sym typeface="Lato"/>
              </a:rPr>
              <a:t>Machine Learning Eng.</a:t>
            </a:r>
          </a:p>
          <a:p>
            <a:pPr marL="114300" lvl="0" indent="-196850" algn="l" rtl="0">
              <a:spcBef>
                <a:spcPts val="0"/>
              </a:spcBef>
              <a:spcAft>
                <a:spcPts val="0"/>
              </a:spcAft>
              <a:buSzPts val="1300"/>
              <a:buFont typeface="Lato"/>
              <a:buChar char="●"/>
            </a:pPr>
            <a:r>
              <a:rPr lang="en" sz="1300" dirty="0">
                <a:latin typeface="Lato"/>
                <a:ea typeface="Lato"/>
                <a:cs typeface="Lato"/>
                <a:sym typeface="Lato"/>
              </a:rPr>
              <a:t>Data Analyst</a:t>
            </a:r>
            <a:endParaRPr sz="1300" dirty="0">
              <a:latin typeface="Lato"/>
              <a:ea typeface="Lato"/>
              <a:cs typeface="Lato"/>
              <a:sym typeface="Lato"/>
            </a:endParaRPr>
          </a:p>
        </p:txBody>
      </p:sp>
      <p:cxnSp>
        <p:nvCxnSpPr>
          <p:cNvPr id="193" name="Google Shape;193;p21"/>
          <p:cNvCxnSpPr>
            <a:stCxn id="191" idx="0"/>
            <a:endCxn id="188" idx="2"/>
          </p:cNvCxnSpPr>
          <p:nvPr/>
        </p:nvCxnSpPr>
        <p:spPr>
          <a:xfrm rot="5400000" flipH="1">
            <a:off x="5265775" y="431850"/>
            <a:ext cx="334200" cy="25215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94" name="Google Shape;194;p21"/>
          <p:cNvSpPr txBox="1"/>
          <p:nvPr/>
        </p:nvSpPr>
        <p:spPr>
          <a:xfrm>
            <a:off x="3539425" y="1859700"/>
            <a:ext cx="1314000" cy="531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Team 2</a:t>
            </a:r>
            <a:endParaRPr>
              <a:latin typeface="Lato"/>
              <a:ea typeface="Lato"/>
              <a:cs typeface="Lato"/>
              <a:sym typeface="Lato"/>
            </a:endParaRPr>
          </a:p>
        </p:txBody>
      </p:sp>
      <p:sp>
        <p:nvSpPr>
          <p:cNvPr id="195" name="Google Shape;195;p21"/>
          <p:cNvSpPr txBox="1"/>
          <p:nvPr/>
        </p:nvSpPr>
        <p:spPr>
          <a:xfrm>
            <a:off x="3515125" y="2535600"/>
            <a:ext cx="2044500" cy="510300"/>
          </a:xfrm>
          <a:prstGeom prst="rect">
            <a:avLst/>
          </a:prstGeom>
          <a:noFill/>
          <a:ln>
            <a:noFill/>
          </a:ln>
        </p:spPr>
        <p:txBody>
          <a:bodyPr spcFirstLastPara="1" wrap="square" lIns="91425" tIns="91425" rIns="91425" bIns="91425" anchor="t" anchorCtr="0">
            <a:noAutofit/>
          </a:bodyPr>
          <a:lstStyle/>
          <a:p>
            <a:pPr marL="114300" lvl="0" indent="-196850" algn="l" rtl="0">
              <a:spcBef>
                <a:spcPts val="0"/>
              </a:spcBef>
              <a:spcAft>
                <a:spcPts val="0"/>
              </a:spcAft>
              <a:buSzPts val="1300"/>
              <a:buFont typeface="Lato"/>
              <a:buChar char="●"/>
            </a:pPr>
            <a:r>
              <a:rPr lang="en" sz="1300" dirty="0">
                <a:latin typeface="Lato"/>
                <a:ea typeface="Lato"/>
                <a:cs typeface="Lato"/>
                <a:sym typeface="Lato"/>
              </a:rPr>
              <a:t>Data Science</a:t>
            </a:r>
          </a:p>
          <a:p>
            <a:pPr marL="114300" lvl="0" indent="-196850" algn="l" rtl="0">
              <a:spcBef>
                <a:spcPts val="0"/>
              </a:spcBef>
              <a:spcAft>
                <a:spcPts val="0"/>
              </a:spcAft>
              <a:buSzPts val="1300"/>
              <a:buFont typeface="Lato"/>
              <a:buChar char="●"/>
            </a:pPr>
            <a:r>
              <a:rPr lang="en" sz="1300" dirty="0">
                <a:latin typeface="Lato"/>
                <a:ea typeface="Lato"/>
                <a:cs typeface="Lato"/>
                <a:sym typeface="Lato"/>
              </a:rPr>
              <a:t>Data Eng.</a:t>
            </a:r>
          </a:p>
          <a:p>
            <a:pPr marL="114300" lvl="0" indent="-196850" algn="l" rtl="0">
              <a:spcBef>
                <a:spcPts val="0"/>
              </a:spcBef>
              <a:spcAft>
                <a:spcPts val="0"/>
              </a:spcAft>
              <a:buSzPts val="1300"/>
              <a:buFont typeface="Lato"/>
              <a:buChar char="●"/>
            </a:pPr>
            <a:r>
              <a:rPr lang="en" sz="1300" dirty="0">
                <a:latin typeface="Lato"/>
                <a:ea typeface="Lato"/>
                <a:cs typeface="Lato"/>
                <a:sym typeface="Lato"/>
              </a:rPr>
              <a:t>Data Visual Eng.</a:t>
            </a:r>
            <a:endParaRPr sz="1300" dirty="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1627</Words>
  <Application>Microsoft Office PowerPoint</Application>
  <PresentationFormat>On-screen Show (16:9)</PresentationFormat>
  <Paragraphs>214</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Open Sans</vt:lpstr>
      <vt:lpstr>Lato</vt:lpstr>
      <vt:lpstr>Raleway</vt:lpstr>
      <vt:lpstr>Arial</vt:lpstr>
      <vt:lpstr>Roboto</vt:lpstr>
      <vt:lpstr>DSBL</vt:lpstr>
      <vt:lpstr>PowerPoint Presentation</vt:lpstr>
      <vt:lpstr>Media Industry The Digital Transformation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Change Your Vision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Abdulmalik Alasiri</dc:creator>
  <cp:lastModifiedBy>Abdulmalik Alasiri</cp:lastModifiedBy>
  <cp:revision>11</cp:revision>
  <dcterms:modified xsi:type="dcterms:W3CDTF">2023-02-12T19:26:58Z</dcterms:modified>
</cp:coreProperties>
</file>