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7" r:id="rId3"/>
    <p:sldId id="258" r:id="rId4"/>
    <p:sldId id="259" r:id="rId5"/>
    <p:sldId id="260" r:id="rId6"/>
    <p:sldId id="261" r:id="rId7"/>
    <p:sldId id="262" r:id="rId8"/>
    <p:sldId id="313" r:id="rId9"/>
    <p:sldId id="314" r:id="rId10"/>
    <p:sldId id="321" r:id="rId11"/>
    <p:sldId id="315" r:id="rId12"/>
    <p:sldId id="316" r:id="rId13"/>
    <p:sldId id="317" r:id="rId14"/>
    <p:sldId id="263" r:id="rId15"/>
    <p:sldId id="319" r:id="rId16"/>
    <p:sldId id="318" r:id="rId17"/>
    <p:sldId id="265" r:id="rId18"/>
    <p:sldId id="266" r:id="rId19"/>
    <p:sldId id="267" r:id="rId20"/>
    <p:sldId id="269" r:id="rId21"/>
    <p:sldId id="320" r:id="rId22"/>
    <p:sldId id="268" r:id="rId23"/>
  </p:sldIdLst>
  <p:sldSz cx="9144000" cy="5143500" type="screen16x9"/>
  <p:notesSz cx="6858000" cy="9144000"/>
  <p:embeddedFontLst>
    <p:embeddedFont>
      <p:font typeface="Arimo" charset="0"/>
      <p:regular r:id="rId25"/>
      <p:bold r:id="rId26"/>
      <p:italic r:id="rId27"/>
      <p:boldItalic r:id="rId28"/>
    </p:embeddedFont>
    <p:embeddedFont>
      <p:font typeface="Bebas Neue"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0E445B9-8E14-4ACE-A291-05BCB3750F0C}">
  <a:tblStyle styleId="{F0E445B9-8E14-4ACE-A291-05BCB3750F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2" d="100"/>
          <a:sy n="122" d="100"/>
        </p:scale>
        <p:origin x="-322" y="18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979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59" r:id="rId8"/>
    <p:sldLayoutId id="2147483660" r:id="rId9"/>
    <p:sldLayoutId id="2147483661" r:id="rId10"/>
    <p:sldLayoutId id="2147483662" r:id="rId11"/>
    <p:sldLayoutId id="2147483664" r:id="rId12"/>
    <p:sldLayoutId id="2147483669" r:id="rId13"/>
    <p:sldLayoutId id="2147483672"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1.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slide" Target="slide1.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slide" Target="slide1.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slide" Target="slide5.xm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slide" Target="slide1.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slide" Target="slide19.xml"/><Relationship Id="rId9" Type="http://schemas.openxmlformats.org/officeDocument/2006/relationships/image" Target="../media/image17.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slide" Target="slide1.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slide" Target="slide1.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slide" Target="slide1.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slide" Target="slide1.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1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9.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152400" y="2006109"/>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txBox="1">
            <a:spLocks noGrp="1"/>
          </p:cNvSpPr>
          <p:nvPr>
            <p:ph type="subTitle" idx="1"/>
          </p:nvPr>
        </p:nvSpPr>
        <p:spPr>
          <a:xfrm>
            <a:off x="669500" y="682079"/>
            <a:ext cx="4691845"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r>
              <a:rPr lang="en" sz="2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rường Đại học Yersin Đà Lạt</a:t>
            </a:r>
            <a:endParaRPr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306538" y="120482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mtClean="0">
                <a:solidFill>
                  <a:schemeClr val="lt2"/>
                </a:solidFill>
                <a:latin typeface="Bebas Neue"/>
                <a:sym typeface="Bebas Neue"/>
              </a:rPr>
              <a:t>Group 5</a:t>
            </a:r>
            <a:endParaRPr>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4835210" y="755648"/>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414179" y="1083692"/>
            <a:ext cx="2547492" cy="307777"/>
          </a:xfrm>
          <a:prstGeom prst="rect">
            <a:avLst/>
          </a:prstGeom>
        </p:spPr>
        <p:txBody>
          <a:bodyPr wrap="none">
            <a:spAutoFit/>
          </a:bodyPr>
          <a:lstStyle/>
          <a:p>
            <a:r>
              <a:rPr lang="en-US" b="1">
                <a:solidFill>
                  <a:schemeClr val="tx2">
                    <a:lumMod val="40000"/>
                    <a:lumOff val="60000"/>
                  </a:schemeClr>
                </a:solidFill>
              </a:rPr>
              <a:t>Khoa Công Nghệ Thông Tin</a:t>
            </a:r>
          </a:p>
        </p:txBody>
      </p:sp>
      <p:sp>
        <p:nvSpPr>
          <p:cNvPr id="90" name="Rectangle 89"/>
          <p:cNvSpPr/>
          <p:nvPr/>
        </p:nvSpPr>
        <p:spPr>
          <a:xfrm>
            <a:off x="256708" y="2092409"/>
            <a:ext cx="3781892" cy="307777"/>
          </a:xfrm>
          <a:prstGeom prst="rect">
            <a:avLst/>
          </a:prstGeom>
        </p:spPr>
        <p:txBody>
          <a:bodyPr wrap="square">
            <a:spAutoFit/>
          </a:bodyPr>
          <a:lstStyle/>
          <a:p>
            <a:r>
              <a:rPr lang="en-US" b="1" smtClean="0">
                <a:solidFill>
                  <a:schemeClr val="tx2">
                    <a:lumMod val="40000"/>
                    <a:lumOff val="60000"/>
                  </a:schemeClr>
                </a:solidFill>
              </a:rPr>
              <a:t>Đồ Án Môn Học : CÔNG NGHỆ PHẦN MỀM</a:t>
            </a:r>
            <a:endParaRPr lang="en-US" b="1">
              <a:solidFill>
                <a:schemeClr val="tx2">
                  <a:lumMod val="40000"/>
                  <a:lumOff val="60000"/>
                </a:schemeClr>
              </a:solidFill>
            </a:endParaRPr>
          </a:p>
        </p:txBody>
      </p:sp>
      <p:sp>
        <p:nvSpPr>
          <p:cNvPr id="92" name="Rectangle 91"/>
          <p:cNvSpPr/>
          <p:nvPr/>
        </p:nvSpPr>
        <p:spPr>
          <a:xfrm>
            <a:off x="231655" y="2602455"/>
            <a:ext cx="2456269" cy="276999"/>
          </a:xfrm>
          <a:prstGeom prst="rect">
            <a:avLst/>
          </a:prstGeom>
        </p:spPr>
        <p:txBody>
          <a:bodyPr wrap="square">
            <a:spAutoFit/>
          </a:bodyPr>
          <a:lstStyle/>
          <a:p>
            <a:r>
              <a:rPr lang="en-US" sz="1200" b="1">
                <a:solidFill>
                  <a:schemeClr val="tx2">
                    <a:lumMod val="40000"/>
                    <a:lumOff val="60000"/>
                  </a:schemeClr>
                </a:solidFill>
              </a:rPr>
              <a:t>GVHD : Dương Văn Hải</a:t>
            </a:r>
          </a:p>
        </p:txBody>
      </p:sp>
      <p:sp>
        <p:nvSpPr>
          <p:cNvPr id="6" name="Rectangle 5"/>
          <p:cNvSpPr/>
          <p:nvPr/>
        </p:nvSpPr>
        <p:spPr>
          <a:xfrm>
            <a:off x="282474" y="3091843"/>
            <a:ext cx="1140056" cy="369332"/>
          </a:xfrm>
          <a:prstGeom prst="rect">
            <a:avLst/>
          </a:prstGeom>
        </p:spPr>
        <p:txBody>
          <a:bodyPr wrap="none">
            <a:spAutoFit/>
          </a:bodyPr>
          <a:lstStyle/>
          <a:p>
            <a:r>
              <a:rPr lang="en-US" sz="1800" b="1" spc="5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Nhóm 5 </a:t>
            </a:r>
            <a:endParaRPr lang="en-US" sz="1800" b="1"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7" name="Rectangle 6"/>
          <p:cNvSpPr/>
          <p:nvPr/>
        </p:nvSpPr>
        <p:spPr>
          <a:xfrm>
            <a:off x="295000" y="3477692"/>
            <a:ext cx="1306768" cy="600164"/>
          </a:xfrm>
          <a:prstGeom prst="rect">
            <a:avLst/>
          </a:prstGeom>
        </p:spPr>
        <p:txBody>
          <a:bodyPr wrap="none">
            <a:spAutoFit/>
          </a:bodyPr>
          <a:lstStyle/>
          <a:p>
            <a:r>
              <a:rPr lang="en-US" sz="1100" b="1" smtClean="0">
                <a:solidFill>
                  <a:schemeClr val="accent6">
                    <a:lumMod val="85000"/>
                  </a:schemeClr>
                </a:solidFill>
              </a:rPr>
              <a:t>Nguyễn Bảo Việt</a:t>
            </a:r>
          </a:p>
          <a:p>
            <a:r>
              <a:rPr lang="en-US" sz="1100" b="1" smtClean="0">
                <a:solidFill>
                  <a:schemeClr val="accent6">
                    <a:lumMod val="85000"/>
                  </a:schemeClr>
                </a:solidFill>
              </a:rPr>
              <a:t>Lê Hoài Thanh </a:t>
            </a:r>
          </a:p>
          <a:p>
            <a:r>
              <a:rPr lang="en-US" sz="1100" b="1" smtClean="0">
                <a:solidFill>
                  <a:schemeClr val="accent6">
                    <a:lumMod val="85000"/>
                  </a:schemeClr>
                </a:solidFill>
              </a:rPr>
              <a:t>Phùng Văn Tiến</a:t>
            </a:r>
            <a:endParaRPr lang="en-US" sz="1100" b="1">
              <a:solidFill>
                <a:schemeClr val="accent6">
                  <a:lumMod val="85000"/>
                </a:schemeClr>
              </a:solidFill>
            </a:endParaRPr>
          </a:p>
        </p:txBody>
      </p:sp>
      <p:sp>
        <p:nvSpPr>
          <p:cNvPr id="91" name="Google Shape;238;p34"/>
          <p:cNvSpPr/>
          <p:nvPr/>
        </p:nvSpPr>
        <p:spPr>
          <a:xfrm>
            <a:off x="2419270" y="4097235"/>
            <a:ext cx="3989400" cy="491700"/>
          </a:xfrm>
          <a:prstGeom prst="roundRect">
            <a:avLst>
              <a:gd name="adj" fmla="val 50000"/>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i="1" smtClean="0">
                <a:ln w="10160">
                  <a:solidFill>
                    <a:schemeClr val="accent1"/>
                  </a:solidFill>
                  <a:prstDash val="solid"/>
                </a:ln>
                <a:solidFill>
                  <a:srgbClr val="FFFFFF"/>
                </a:solidFill>
                <a:effectLst>
                  <a:outerShdw blurRad="38100" dist="32000" dir="5400000" algn="tl">
                    <a:srgbClr val="000000">
                      <a:alpha val="30000"/>
                    </a:srgbClr>
                  </a:outerShdw>
                </a:effectLst>
              </a:rPr>
              <a:t>Phần mềm quản lý quán CaFe</a:t>
            </a:r>
            <a:endParaRPr i="1">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1647899" y="942340"/>
            <a:ext cx="5320748" cy="969423"/>
          </a:xfrm>
          <a:prstGeom prst="rect">
            <a:avLst/>
          </a:prstGeom>
        </p:spPr>
        <p:txBody>
          <a:bodyPr spcFirstLastPara="1" wrap="square" lIns="91425" tIns="91425" rIns="91425" bIns="91425" anchor="ctr" anchorCtr="0">
            <a:noAutofit/>
          </a:bodyPr>
          <a:lstStyle/>
          <a:p>
            <a:pPr algn="l"/>
            <a:r>
              <a:rPr lang="en-US" sz="1000"/>
              <a:t>-Sau khi khách hàng thanh toán xong app sẽ hiện thị </a:t>
            </a:r>
            <a:r>
              <a:rPr lang="en-US" sz="1000" smtClean="0"/>
              <a:t>tên bàn, </a:t>
            </a:r>
            <a:r>
              <a:rPr lang="en-US" sz="1000"/>
              <a:t>giá tiền </a:t>
            </a:r>
            <a:r>
              <a:rPr lang="en-US" sz="1000" smtClean="0"/>
              <a:t>và </a:t>
            </a:r>
          </a:p>
          <a:p>
            <a:pPr algn="l"/>
            <a:r>
              <a:rPr lang="en-US" sz="1000" smtClean="0"/>
              <a:t>tổng </a:t>
            </a:r>
            <a:r>
              <a:rPr lang="en-US" sz="1000"/>
              <a:t>tiền cần trả. Khi khách hàng đã thanh toán xong chỗ ngồi trên app </a:t>
            </a:r>
            <a:r>
              <a:rPr lang="en-US" sz="1000" smtClean="0"/>
              <a:t>sẽ </a:t>
            </a:r>
          </a:p>
          <a:p>
            <a:pPr algn="l"/>
            <a:r>
              <a:rPr lang="en-US" sz="1000" smtClean="0"/>
              <a:t>về </a:t>
            </a:r>
            <a:r>
              <a:rPr lang="en-US" sz="1000"/>
              <a:t>trạng thái 'Trống'.</a:t>
            </a:r>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r>
              <a:rPr lang="en-US" sz="2000">
                <a:latin typeface="+mj-lt"/>
              </a:rPr>
              <a:t>Thanh toán hóa đơn</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4200" y="1780854"/>
            <a:ext cx="5319640" cy="2813112"/>
          </a:xfrm>
          <a:prstGeom prst="rect">
            <a:avLst/>
          </a:prstGeom>
        </p:spPr>
      </p:pic>
    </p:spTree>
    <p:extLst>
      <p:ext uri="{BB962C8B-B14F-4D97-AF65-F5344CB8AC3E}">
        <p14:creationId xmlns:p14="http://schemas.microsoft.com/office/powerpoint/2010/main" val="181683359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1647899" y="1076278"/>
            <a:ext cx="3076501" cy="1045623"/>
          </a:xfrm>
          <a:prstGeom prst="rect">
            <a:avLst/>
          </a:prstGeom>
        </p:spPr>
        <p:txBody>
          <a:bodyPr spcFirstLastPara="1" wrap="square" lIns="91425" tIns="91425" rIns="91425" bIns="91425" anchor="ctr" anchorCtr="0">
            <a:noAutofit/>
          </a:bodyPr>
          <a:lstStyle/>
          <a:p>
            <a:pPr algn="l"/>
            <a:r>
              <a:rPr lang="en-US" sz="1000" smtClean="0"/>
              <a:t>- App </a:t>
            </a:r>
            <a:r>
              <a:rPr lang="en-US" sz="1000"/>
              <a:t>có thể quản lý được </a:t>
            </a:r>
            <a:r>
              <a:rPr lang="en-US" sz="1000" smtClean="0"/>
              <a:t>menu</a:t>
            </a:r>
          </a:p>
          <a:p>
            <a:pPr algn="l"/>
            <a:endParaRPr lang="en-US" sz="1000"/>
          </a:p>
          <a:p>
            <a:pPr algn="l"/>
            <a:r>
              <a:rPr lang="en-US" sz="1000" smtClean="0"/>
              <a:t>+ Thêm</a:t>
            </a:r>
            <a:r>
              <a:rPr lang="en-US" sz="1000"/>
              <a:t>, sửa, xóa, cập nhật </a:t>
            </a:r>
            <a:r>
              <a:rPr lang="en-US" sz="1000" smtClean="0"/>
              <a:t>menu</a:t>
            </a:r>
          </a:p>
          <a:p>
            <a:pPr algn="l"/>
            <a:endParaRPr lang="en-US" sz="1000"/>
          </a:p>
          <a:p>
            <a:pPr algn="l"/>
            <a:r>
              <a:rPr lang="en-US" sz="1000" smtClean="0"/>
              <a:t>+ Tìm </a:t>
            </a:r>
            <a:r>
              <a:rPr lang="en-US" sz="1000"/>
              <a:t>thức uống</a:t>
            </a:r>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04</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r>
              <a:rPr lang="en-US" sz="2000">
                <a:latin typeface="+mj-lt"/>
              </a:rPr>
              <a:t>Chỉnh sửa MENU</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0745" y="1885950"/>
            <a:ext cx="5121279" cy="2698566"/>
          </a:xfrm>
          <a:prstGeom prst="rect">
            <a:avLst/>
          </a:prstGeom>
        </p:spPr>
      </p:pic>
    </p:spTree>
    <p:extLst>
      <p:ext uri="{BB962C8B-B14F-4D97-AF65-F5344CB8AC3E}">
        <p14:creationId xmlns:p14="http://schemas.microsoft.com/office/powerpoint/2010/main" val="277880067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1647899" y="998361"/>
            <a:ext cx="5320748" cy="1247573"/>
          </a:xfrm>
          <a:prstGeom prst="rect">
            <a:avLst/>
          </a:prstGeom>
        </p:spPr>
        <p:txBody>
          <a:bodyPr spcFirstLastPara="1" wrap="square" lIns="91425" tIns="91425" rIns="91425" bIns="91425" anchor="ctr" anchorCtr="0">
            <a:noAutofit/>
          </a:bodyPr>
          <a:lstStyle/>
          <a:p>
            <a:pPr algn="l"/>
            <a:r>
              <a:rPr lang="en-US" sz="1000" smtClean="0"/>
              <a:t>- App </a:t>
            </a:r>
            <a:r>
              <a:rPr lang="en-US" sz="1000"/>
              <a:t>có thể quản lý, phân loại nhận </a:t>
            </a:r>
            <a:r>
              <a:rPr lang="en-US" sz="1000" smtClean="0"/>
              <a:t>viên</a:t>
            </a:r>
          </a:p>
          <a:p>
            <a:pPr algn="l"/>
            <a:endParaRPr lang="en-US" sz="1000"/>
          </a:p>
          <a:p>
            <a:pPr algn="l"/>
            <a:r>
              <a:rPr lang="en-US" sz="1000"/>
              <a:t> </a:t>
            </a:r>
            <a:r>
              <a:rPr lang="en-US" sz="1000" smtClean="0"/>
              <a:t>+ Thêm</a:t>
            </a:r>
            <a:r>
              <a:rPr lang="en-US" sz="1000"/>
              <a:t>, sửa, xóa, cập nhật nhân viên</a:t>
            </a:r>
          </a:p>
          <a:p>
            <a:pPr algn="l"/>
            <a:r>
              <a:rPr lang="en-US" sz="1000"/>
              <a:t> </a:t>
            </a:r>
            <a:r>
              <a:rPr lang="en-US" sz="1000" smtClean="0"/>
              <a:t>+ Xem </a:t>
            </a:r>
            <a:r>
              <a:rPr lang="en-US" sz="1000"/>
              <a:t>được thông tin cá nhân của nhân viên</a:t>
            </a:r>
          </a:p>
          <a:p>
            <a:pPr algn="l"/>
            <a:r>
              <a:rPr lang="en-US" sz="1000" smtClean="0"/>
              <a:t> + công </a:t>
            </a:r>
            <a:r>
              <a:rPr lang="en-US" sz="1000"/>
              <a:t>việc nhân viên</a:t>
            </a:r>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05</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r>
              <a:rPr lang="en-US" sz="2000">
                <a:latin typeface="+mj-lt"/>
              </a:rPr>
              <a:t>Chỉnh sửa nhân viên</a:t>
            </a:r>
            <a:endParaRPr sz="2000">
              <a:latin typeface="+mj-l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8811" y="1890827"/>
            <a:ext cx="5095012" cy="2692228"/>
          </a:xfrm>
          <a:prstGeom prst="rect">
            <a:avLst/>
          </a:prstGeom>
        </p:spPr>
      </p:pic>
    </p:spTree>
    <p:extLst>
      <p:ext uri="{BB962C8B-B14F-4D97-AF65-F5344CB8AC3E}">
        <p14:creationId xmlns:p14="http://schemas.microsoft.com/office/powerpoint/2010/main" val="2778800679"/>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295983" y="2059469"/>
            <a:ext cx="2847901" cy="1247573"/>
          </a:xfrm>
          <a:prstGeom prst="rect">
            <a:avLst/>
          </a:prstGeom>
        </p:spPr>
        <p:txBody>
          <a:bodyPr spcFirstLastPara="1" wrap="square" lIns="91425" tIns="91425" rIns="91425" bIns="91425" anchor="ctr" anchorCtr="0">
            <a:noAutofit/>
          </a:bodyPr>
          <a:lstStyle/>
          <a:p>
            <a:pPr marL="114300" indent="0" algn="l"/>
            <a:r>
              <a:rPr lang="en-US" sz="1000" smtClean="0"/>
              <a:t>Quản </a:t>
            </a:r>
            <a:r>
              <a:rPr lang="en-US" sz="1000"/>
              <a:t>lý Account để đăng nhập vào </a:t>
            </a:r>
            <a:r>
              <a:rPr lang="en-US" sz="1000" smtClean="0"/>
              <a:t>app</a:t>
            </a:r>
          </a:p>
          <a:p>
            <a:pPr algn="l">
              <a:buFontTx/>
              <a:buChar char="-"/>
            </a:pPr>
            <a:endParaRPr lang="en-US" sz="1000"/>
          </a:p>
          <a:p>
            <a:pPr algn="l"/>
            <a:r>
              <a:rPr lang="en-US" sz="1000"/>
              <a:t> </a:t>
            </a:r>
            <a:r>
              <a:rPr lang="en-US" sz="1000" smtClean="0"/>
              <a:t>+ Thêm </a:t>
            </a:r>
            <a:r>
              <a:rPr lang="en-US" sz="1000"/>
              <a:t>sửa xóa update account</a:t>
            </a:r>
          </a:p>
          <a:p>
            <a:pPr algn="l"/>
            <a:r>
              <a:rPr lang="en-US" sz="1000" smtClean="0"/>
              <a:t> - Quản </a:t>
            </a:r>
            <a:r>
              <a:rPr lang="en-US" sz="1000"/>
              <a:t>lý doanh thu quán các ngày</a:t>
            </a:r>
          </a:p>
          <a:p>
            <a:pPr algn="l"/>
            <a:r>
              <a:rPr lang="en-US" sz="1000" smtClean="0"/>
              <a:t> - </a:t>
            </a:r>
            <a:r>
              <a:rPr lang="en-US" sz="1000"/>
              <a:t>Lưu trữ thông tin nhân viên, thức ăn, tài khoản đăng nhập, thông tin </a:t>
            </a:r>
            <a:r>
              <a:rPr lang="en-US" sz="1000" smtClean="0"/>
              <a:t>hóa</a:t>
            </a:r>
          </a:p>
          <a:p>
            <a:pPr algn="l"/>
            <a:r>
              <a:rPr lang="en-US" sz="1000" smtClean="0"/>
              <a:t>đơn</a:t>
            </a:r>
            <a:endParaRPr lang="en-US" sz="1000"/>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06</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r>
              <a:rPr lang="en-US" sz="2000">
                <a:latin typeface="+mj-lt"/>
              </a:rPr>
              <a:t>Chỉnh sửa Account</a:t>
            </a:r>
            <a:endParaRPr sz="2000">
              <a:latin typeface="+mj-l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6142" y="1521837"/>
            <a:ext cx="5291605" cy="2801679"/>
          </a:xfrm>
          <a:prstGeom prst="rect">
            <a:avLst/>
          </a:prstGeom>
        </p:spPr>
      </p:pic>
    </p:spTree>
    <p:extLst>
      <p:ext uri="{BB962C8B-B14F-4D97-AF65-F5344CB8AC3E}">
        <p14:creationId xmlns:p14="http://schemas.microsoft.com/office/powerpoint/2010/main" val="2331611070"/>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8930" y="1597803"/>
            <a:ext cx="2230500" cy="443400"/>
          </a:xfrm>
          <a:prstGeom prst="rect">
            <a:avLst/>
          </a:prstGeom>
        </p:spPr>
        <p:txBody>
          <a:bodyPr spcFirstLastPara="1" wrap="square" lIns="91425" tIns="91425" rIns="91425" bIns="91425" anchor="t" anchorCtr="0">
            <a:noAutofit/>
          </a:bodyPr>
          <a:lstStyle/>
          <a:p>
            <a:pPr lvl="0"/>
            <a:r>
              <a:rPr lang="en-US" sz="1600" b="1">
                <a:latin typeface="+mj-lt"/>
              </a:rPr>
              <a:t>Thực thể chỗ ngồi</a:t>
            </a:r>
            <a:endParaRPr lang="en-US" sz="1600">
              <a:latin typeface="+mj-lt"/>
            </a:endParaRPr>
          </a:p>
        </p:txBody>
      </p:sp>
      <p:sp>
        <p:nvSpPr>
          <p:cNvPr id="689" name="Google Shape;689;p41"/>
          <p:cNvSpPr txBox="1">
            <a:spLocks noGrp="1"/>
          </p:cNvSpPr>
          <p:nvPr>
            <p:ph type="title" idx="2"/>
          </p:nvPr>
        </p:nvSpPr>
        <p:spPr>
          <a:xfrm>
            <a:off x="5477553" y="2511494"/>
            <a:ext cx="2230500" cy="443400"/>
          </a:xfrm>
          <a:prstGeom prst="rect">
            <a:avLst/>
          </a:prstGeom>
        </p:spPr>
        <p:txBody>
          <a:bodyPr spcFirstLastPara="1" wrap="square" lIns="91425" tIns="91425" rIns="91425" bIns="91425" anchor="t" anchorCtr="0">
            <a:noAutofit/>
          </a:bodyPr>
          <a:lstStyle/>
          <a:p>
            <a:pPr lvl="0"/>
            <a:r>
              <a:rPr lang="en-US" sz="1800" b="1">
                <a:latin typeface="+mj-lt"/>
              </a:rPr>
              <a:t>Thực thể đồ ăn</a:t>
            </a:r>
            <a:endParaRPr lang="en-US" sz="1800">
              <a:latin typeface="+mj-lt"/>
            </a:endParaRPr>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200" i="1">
                <a:latin typeface="+mj-lt"/>
              </a:rPr>
              <a:t>Liệt kê các thực thể chính</a:t>
            </a:r>
            <a:endParaRPr sz="3200">
              <a:latin typeface="+mj-lt"/>
            </a:endParaRPr>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753158" y="230077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flipV="1">
            <a:off x="5239075" y="1910863"/>
            <a:ext cx="0" cy="1201262"/>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185161" y="185695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259084" y="1568655"/>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5185161" y="310644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5" y="2017480"/>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985428" y="259194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Picture 60"/>
          <p:cNvPicPr/>
          <p:nvPr/>
        </p:nvPicPr>
        <p:blipFill>
          <a:blip r:embed="rId6"/>
          <a:stretch>
            <a:fillRect/>
          </a:stretch>
        </p:blipFill>
        <p:spPr>
          <a:xfrm>
            <a:off x="1752600" y="2289543"/>
            <a:ext cx="3223636" cy="898914"/>
          </a:xfrm>
          <a:prstGeom prst="rect">
            <a:avLst/>
          </a:prstGeom>
        </p:spPr>
      </p:pic>
      <p:pic>
        <p:nvPicPr>
          <p:cNvPr id="64" name="Picture 63"/>
          <p:cNvPicPr/>
          <p:nvPr/>
        </p:nvPicPr>
        <p:blipFill>
          <a:blip r:embed="rId7"/>
          <a:stretch>
            <a:fillRect/>
          </a:stretch>
        </p:blipFill>
        <p:spPr>
          <a:xfrm>
            <a:off x="5109128" y="3260366"/>
            <a:ext cx="3149956" cy="10735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8930" y="1597803"/>
            <a:ext cx="2230500" cy="443400"/>
          </a:xfrm>
          <a:prstGeom prst="rect">
            <a:avLst/>
          </a:prstGeom>
        </p:spPr>
        <p:txBody>
          <a:bodyPr spcFirstLastPara="1" wrap="square" lIns="91425" tIns="91425" rIns="91425" bIns="91425" anchor="t" anchorCtr="0">
            <a:noAutofit/>
          </a:bodyPr>
          <a:lstStyle/>
          <a:p>
            <a:pPr lvl="0"/>
            <a:r>
              <a:rPr lang="en-US" sz="1600" b="1">
                <a:latin typeface="+mj-lt"/>
              </a:rPr>
              <a:t>Thực thể thực đơn</a:t>
            </a:r>
            <a:endParaRPr lang="en-US" sz="1600">
              <a:latin typeface="+mj-lt"/>
            </a:endParaRPr>
          </a:p>
        </p:txBody>
      </p:sp>
      <p:sp>
        <p:nvSpPr>
          <p:cNvPr id="689" name="Google Shape;689;p41"/>
          <p:cNvSpPr txBox="1">
            <a:spLocks noGrp="1"/>
          </p:cNvSpPr>
          <p:nvPr>
            <p:ph type="title" idx="2"/>
          </p:nvPr>
        </p:nvSpPr>
        <p:spPr>
          <a:xfrm>
            <a:off x="5477553" y="2511494"/>
            <a:ext cx="2230500" cy="443400"/>
          </a:xfrm>
          <a:prstGeom prst="rect">
            <a:avLst/>
          </a:prstGeom>
        </p:spPr>
        <p:txBody>
          <a:bodyPr spcFirstLastPara="1" wrap="square" lIns="91425" tIns="91425" rIns="91425" bIns="91425" anchor="t" anchorCtr="0">
            <a:noAutofit/>
          </a:bodyPr>
          <a:lstStyle/>
          <a:p>
            <a:pPr lvl="0"/>
            <a:r>
              <a:rPr lang="en-US" sz="1600" b="1">
                <a:latin typeface="+mj-lt"/>
              </a:rPr>
              <a:t>Thực thể hóa đơn</a:t>
            </a:r>
            <a:endParaRPr lang="en-US" sz="1600">
              <a:latin typeface="+mj-lt"/>
            </a:endParaRPr>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200" i="1">
                <a:latin typeface="+mj-lt"/>
              </a:rPr>
              <a:t>Liệt kê các thực thể chính</a:t>
            </a:r>
            <a:endParaRPr sz="3200">
              <a:latin typeface="+mj-lt"/>
            </a:endParaRPr>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753158" y="230077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flipV="1">
            <a:off x="5239075" y="1910863"/>
            <a:ext cx="0" cy="1201262"/>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185161" y="185695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259084" y="1568655"/>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5185161" y="310644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5" y="2017480"/>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985428" y="259194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6"/>
          <a:stretch>
            <a:fillRect/>
          </a:stretch>
        </p:blipFill>
        <p:spPr>
          <a:xfrm>
            <a:off x="1638950" y="2300775"/>
            <a:ext cx="2945470" cy="959592"/>
          </a:xfrm>
          <a:prstGeom prst="rect">
            <a:avLst/>
          </a:prstGeom>
        </p:spPr>
      </p:pic>
      <p:pic>
        <p:nvPicPr>
          <p:cNvPr id="60" name="Picture 59"/>
          <p:cNvPicPr/>
          <p:nvPr/>
        </p:nvPicPr>
        <p:blipFill>
          <a:blip r:embed="rId7"/>
          <a:stretch>
            <a:fillRect/>
          </a:stretch>
        </p:blipFill>
        <p:spPr>
          <a:xfrm>
            <a:off x="5239075" y="3307693"/>
            <a:ext cx="3097681" cy="936090"/>
          </a:xfrm>
          <a:prstGeom prst="rect">
            <a:avLst/>
          </a:prstGeom>
        </p:spPr>
      </p:pic>
    </p:spTree>
    <p:extLst>
      <p:ext uri="{BB962C8B-B14F-4D97-AF65-F5344CB8AC3E}">
        <p14:creationId xmlns:p14="http://schemas.microsoft.com/office/powerpoint/2010/main" val="293490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8930" y="1597803"/>
            <a:ext cx="2640670" cy="443400"/>
          </a:xfrm>
          <a:prstGeom prst="rect">
            <a:avLst/>
          </a:prstGeom>
        </p:spPr>
        <p:txBody>
          <a:bodyPr spcFirstLastPara="1" wrap="square" lIns="91425" tIns="91425" rIns="91425" bIns="91425" anchor="t" anchorCtr="0">
            <a:noAutofit/>
          </a:bodyPr>
          <a:lstStyle/>
          <a:p>
            <a:pPr lvl="0"/>
            <a:r>
              <a:rPr lang="en-US" sz="1600" b="1">
                <a:latin typeface="+mj-lt"/>
              </a:rPr>
              <a:t>Thực thể chi tiết hóa đơn</a:t>
            </a:r>
            <a:endParaRPr lang="en-US" sz="1600">
              <a:latin typeface="+mj-lt"/>
            </a:endParaRPr>
          </a:p>
        </p:txBody>
      </p:sp>
      <p:sp>
        <p:nvSpPr>
          <p:cNvPr id="689" name="Google Shape;689;p41"/>
          <p:cNvSpPr txBox="1">
            <a:spLocks noGrp="1"/>
          </p:cNvSpPr>
          <p:nvPr>
            <p:ph type="title" idx="2"/>
          </p:nvPr>
        </p:nvSpPr>
        <p:spPr>
          <a:xfrm>
            <a:off x="5477553" y="2511494"/>
            <a:ext cx="2230500" cy="443400"/>
          </a:xfrm>
          <a:prstGeom prst="rect">
            <a:avLst/>
          </a:prstGeom>
        </p:spPr>
        <p:txBody>
          <a:bodyPr spcFirstLastPara="1" wrap="square" lIns="91425" tIns="91425" rIns="91425" bIns="91425" anchor="t" anchorCtr="0">
            <a:noAutofit/>
          </a:bodyPr>
          <a:lstStyle/>
          <a:p>
            <a:pPr lvl="0"/>
            <a:r>
              <a:rPr lang="en-US" sz="1800" b="1">
                <a:latin typeface="+mj-lt"/>
              </a:rPr>
              <a:t>Thực thể account</a:t>
            </a:r>
            <a:endParaRPr lang="en-US" sz="1800">
              <a:latin typeface="+mj-lt"/>
            </a:endParaRPr>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200" i="1">
                <a:latin typeface="+mj-lt"/>
              </a:rPr>
              <a:t>Liệt kê các thực thể chính</a:t>
            </a:r>
            <a:endParaRPr sz="3200">
              <a:latin typeface="+mj-lt"/>
            </a:endParaRPr>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753158" y="230077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flipV="1">
            <a:off x="5239075" y="1910863"/>
            <a:ext cx="0" cy="1201262"/>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185161" y="185695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259084" y="1568655"/>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5185161" y="310644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5" y="2017480"/>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985428" y="259194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Picture 58"/>
          <p:cNvPicPr/>
          <p:nvPr/>
        </p:nvPicPr>
        <p:blipFill>
          <a:blip r:embed="rId6"/>
          <a:stretch>
            <a:fillRect/>
          </a:stretch>
        </p:blipFill>
        <p:spPr>
          <a:xfrm>
            <a:off x="1668177" y="2271519"/>
            <a:ext cx="3203750" cy="988847"/>
          </a:xfrm>
          <a:prstGeom prst="rect">
            <a:avLst/>
          </a:prstGeom>
        </p:spPr>
      </p:pic>
      <p:pic>
        <p:nvPicPr>
          <p:cNvPr id="60" name="Picture 59"/>
          <p:cNvPicPr/>
          <p:nvPr/>
        </p:nvPicPr>
        <p:blipFill>
          <a:blip r:embed="rId7"/>
          <a:stretch>
            <a:fillRect/>
          </a:stretch>
        </p:blipFill>
        <p:spPr>
          <a:xfrm>
            <a:off x="5288874" y="3311725"/>
            <a:ext cx="2782902" cy="908091"/>
          </a:xfrm>
          <a:prstGeom prst="rect">
            <a:avLst/>
          </a:prstGeom>
        </p:spPr>
      </p:pic>
    </p:spTree>
    <p:extLst>
      <p:ext uri="{BB962C8B-B14F-4D97-AF65-F5344CB8AC3E}">
        <p14:creationId xmlns:p14="http://schemas.microsoft.com/office/powerpoint/2010/main" val="293490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2000" i="1">
                <a:latin typeface="+mj-lt"/>
              </a:rPr>
              <a:t>Mô hình cơ sở dữ liệu Diagram</a:t>
            </a:r>
            <a:endParaRPr sz="2000">
              <a:latin typeface="+mj-lt"/>
            </a:endParaRPr>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grpSp>
        <p:nvGrpSpPr>
          <p:cNvPr id="797" name="Google Shape;797;p43"/>
          <p:cNvGrpSpPr/>
          <p:nvPr/>
        </p:nvGrpSpPr>
        <p:grpSpPr>
          <a:xfrm>
            <a:off x="856764" y="1774710"/>
            <a:ext cx="3866275" cy="2059706"/>
            <a:chOff x="233350" y="949250"/>
            <a:chExt cx="7137300" cy="3802300"/>
          </a:xfrm>
        </p:grpSpPr>
        <p:sp>
          <p:nvSpPr>
            <p:cNvPr id="798" name="Google Shape;798;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3"/>
          <p:cNvSpPr/>
          <p:nvPr/>
        </p:nvSpPr>
        <p:spPr>
          <a:xfrm>
            <a:off x="1598500" y="1597875"/>
            <a:ext cx="522000" cy="52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13325" y="2047575"/>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789450" y="2208375"/>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3722725" y="2300850"/>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4089850" y="2127975"/>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3818275" y="2045175"/>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484200" y="3060075"/>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2006200" y="3060075"/>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2639463" y="2653150"/>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2800275" y="2501700"/>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789450" y="2822925"/>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981603" y="21038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655" y="1117110"/>
            <a:ext cx="1592657" cy="10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7405" y="1121514"/>
            <a:ext cx="1581699" cy="108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9104" y="1128299"/>
            <a:ext cx="476250"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354" y="1081354"/>
            <a:ext cx="1455446" cy="115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243" y="2796743"/>
            <a:ext cx="1722040" cy="774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3556" y="2844734"/>
            <a:ext cx="542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259" y="2768419"/>
            <a:ext cx="1634370" cy="110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9203" y="2210461"/>
            <a:ext cx="1143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8584" y="2640060"/>
            <a:ext cx="1715228" cy="98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5354" y="2232172"/>
            <a:ext cx="1809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0" name="Google Shape;900;p44"/>
          <p:cNvSpPr txBox="1">
            <a:spLocks noGrp="1"/>
          </p:cNvSpPr>
          <p:nvPr>
            <p:ph type="subTitle" idx="3"/>
          </p:nvPr>
        </p:nvSpPr>
        <p:spPr>
          <a:xfrm>
            <a:off x="1411485" y="726785"/>
            <a:ext cx="3024141" cy="432370"/>
          </a:xfrm>
          <a:prstGeom prst="rect">
            <a:avLst/>
          </a:prstGeom>
        </p:spPr>
        <p:txBody>
          <a:bodyPr spcFirstLastPara="1" wrap="square" lIns="91425" tIns="91425" rIns="91425" bIns="91425" anchor="t" anchorCtr="0">
            <a:noAutofit/>
          </a:bodyPr>
          <a:lstStyle/>
          <a:p>
            <a:pPr lvl="0"/>
            <a:r>
              <a:rPr lang="en-US" b="1"/>
              <a:t>Lược Đồ Use Case Tổng Quan</a:t>
            </a:r>
            <a:endParaRPr lang="en-US"/>
          </a:p>
        </p:txBody>
      </p:sp>
      <p:sp>
        <p:nvSpPr>
          <p:cNvPr id="938" name="Google Shape;938;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939" name="Google Shape;939;p44"/>
          <p:cNvSpPr/>
          <p:nvPr/>
        </p:nvSpPr>
        <p:spPr>
          <a:xfrm rot="7198710">
            <a:off x="7805611" y="1453101"/>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753963" y="156889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476119" y="402724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24513" y="2599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994438" y="748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685758">
            <a:off x="4929228" y="19626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968" name="Google Shape;968;p4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Picture 88"/>
          <p:cNvPicPr/>
          <p:nvPr/>
        </p:nvPicPr>
        <p:blipFill>
          <a:blip r:embed="rId6">
            <a:extLst>
              <a:ext uri="{28A0092B-C50C-407E-A947-70E740481C1C}">
                <a14:useLocalDpi xmlns:a14="http://schemas.microsoft.com/office/drawing/2010/main" val="0"/>
              </a:ext>
            </a:extLst>
          </a:blip>
          <a:srcRect/>
          <a:stretch>
            <a:fillRect/>
          </a:stretch>
        </p:blipFill>
        <p:spPr bwMode="auto">
          <a:xfrm>
            <a:off x="1970027" y="1328093"/>
            <a:ext cx="5131126" cy="288790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94" name="Google Shape;994;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24" name="Google Shape;1024;p4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25" name="Google Shape;1025;p4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155735" y="98771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975" y="1138117"/>
            <a:ext cx="525107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634857" y="1276350"/>
            <a:ext cx="7715400" cy="3345300"/>
          </a:xfrm>
          <a:prstGeom prst="rect">
            <a:avLst/>
          </a:prstGeom>
        </p:spPr>
        <p:txBody>
          <a:bodyPr spcFirstLastPara="1" wrap="square" lIns="91425" tIns="91425" rIns="91425" bIns="91425" anchor="t" anchorCtr="0">
            <a:noAutofit/>
          </a:bodyPr>
          <a:lstStyle/>
          <a:p>
            <a:pPr marL="114300" indent="0">
              <a:buNone/>
            </a:pPr>
            <a:r>
              <a:rPr lang="en-US"/>
              <a:t>Trong cuộc sống hiện nay, không khó để có thể tìm kiểm được một quán nước, một quán cafe, ngoài nhu cầu vui chơi, giải khát, quán cafe cũng là một chỗ lý tưởng cho việc học nhóm. và để đáp ứng nhu cầu đó của con người thì ngày nay việc kinh doanh quán cafe không còn quá xa lạ với mọi người.Các quán cafe mọc lên như nấm, đủ thể loại, đủ hình thức để thu hút khách hàng.</a:t>
            </a:r>
          </a:p>
          <a:p>
            <a:pPr marL="114300" indent="0">
              <a:buNone/>
            </a:pPr>
            <a:r>
              <a:rPr lang="en-US"/>
              <a:t>Ngoài ra , thức uống cũng là một phần quan trọng dẫn đến lượng khách đến quán nhiều hay ít.Có rất nhiều yếu tố để phát triển một quán cafe nhưng bên cạnh đó, yếu tố quản lý quán cafe như thế nào? làm sao để quản lý một cách nhanh chóng mà vẫn hiệu quả, tốn ít thời gian?. thì phần mềm quản lý quán cafe được ra đời nhằm đáp ứng tất cả những nhu cùa trên và giúp cho người sử dụng đỡ tốn công sức và thời gian.</a:t>
            </a:r>
          </a:p>
          <a:p>
            <a:pPr marL="114300" indent="0">
              <a:buNone/>
            </a:pPr>
            <a:r>
              <a:rPr lang="en-US"/>
              <a:t>Đồ án này được viết trên Microsoft Sql Server và Visual Studio 2019. Tuy chưa được hoàn chỉnh nhưng nó cũng bám khá sát vào vấn đề. </a:t>
            </a: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Rectangle 24"/>
          <p:cNvSpPr/>
          <p:nvPr/>
        </p:nvSpPr>
        <p:spPr>
          <a:xfrm>
            <a:off x="3276600" y="663254"/>
            <a:ext cx="1814920" cy="338554"/>
          </a:xfrm>
          <a:prstGeom prst="rect">
            <a:avLst/>
          </a:prstGeom>
        </p:spPr>
        <p:txBody>
          <a:bodyPr wrap="none">
            <a:spAutoFit/>
          </a:bodyPr>
          <a:lstStyle/>
          <a:p>
            <a:r>
              <a:rPr lang="en-US" sz="1600" b="1">
                <a:solidFill>
                  <a:schemeClr val="tx2">
                    <a:lumMod val="75000"/>
                  </a:schemeClr>
                </a:solidFill>
              </a:rPr>
              <a:t>TÓM TẮT ĐỒ ÁN</a:t>
            </a:r>
            <a:endParaRPr lang="en-US" sz="1600">
              <a:solidFill>
                <a:schemeClr val="tx2">
                  <a:lumMod val="75000"/>
                </a:schemeClr>
              </a:solidFill>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2400" b="1" smtClean="0">
                <a:latin typeface="+mj-lt"/>
              </a:rPr>
              <a:t>Chức năng use case</a:t>
            </a:r>
            <a:endParaRPr lang="en-US" sz="2400">
              <a:latin typeface="+mj-lt"/>
            </a:endParaRPr>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 name="Picture 96"/>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285491"/>
            <a:ext cx="3780473" cy="3257868"/>
          </a:xfrm>
          <a:prstGeom prst="rect">
            <a:avLst/>
          </a:prstGeom>
          <a:noFill/>
          <a:ln>
            <a:noFill/>
          </a:ln>
        </p:spPr>
      </p:pic>
      <p:sp>
        <p:nvSpPr>
          <p:cNvPr id="98" name="Google Shape;1086;p47"/>
          <p:cNvSpPr txBox="1">
            <a:spLocks noGrp="1"/>
          </p:cNvSpPr>
          <p:nvPr>
            <p:ph type="title" idx="6"/>
          </p:nvPr>
        </p:nvSpPr>
        <p:spPr>
          <a:xfrm>
            <a:off x="533400" y="1205126"/>
            <a:ext cx="2320416" cy="605700"/>
          </a:xfrm>
          <a:prstGeom prst="rect">
            <a:avLst/>
          </a:prstGeom>
        </p:spPr>
        <p:txBody>
          <a:bodyPr spcFirstLastPara="1" wrap="square" lIns="91425" tIns="91425" rIns="91425" bIns="91425" anchor="t" anchorCtr="0">
            <a:noAutofit/>
          </a:bodyPr>
          <a:lstStyle/>
          <a:p>
            <a:pPr lvl="0"/>
            <a:r>
              <a:rPr lang="en-US" sz="1600" b="1" smtClean="0">
                <a:latin typeface="+mj-lt"/>
              </a:rPr>
              <a:t>Chức năng đồ uống</a:t>
            </a:r>
            <a:endParaRPr lang="en-US" sz="160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6" name="Google Shape;1086;p47"/>
          <p:cNvSpPr txBox="1">
            <a:spLocks noGrp="1"/>
          </p:cNvSpPr>
          <p:nvPr>
            <p:ph type="title" idx="6"/>
          </p:nvPr>
        </p:nvSpPr>
        <p:spPr>
          <a:xfrm>
            <a:off x="669500" y="537864"/>
            <a:ext cx="7715400" cy="605700"/>
          </a:xfrm>
          <a:prstGeom prst="rect">
            <a:avLst/>
          </a:prstGeom>
        </p:spPr>
        <p:txBody>
          <a:bodyPr spcFirstLastPara="1" wrap="square" lIns="91425" tIns="91425" rIns="91425" bIns="91425" anchor="t" anchorCtr="0">
            <a:noAutofit/>
          </a:bodyPr>
          <a:lstStyle/>
          <a:p>
            <a:pPr lvl="0"/>
            <a:r>
              <a:rPr lang="en-US" sz="2400" b="1">
                <a:latin typeface="+mj-lt"/>
              </a:rPr>
              <a:t>ACTIVITY DIAGRAMS</a:t>
            </a:r>
            <a:endParaRPr lang="en-US" sz="2400">
              <a:latin typeface="+mj-lt"/>
            </a:endParaRPr>
          </a:p>
        </p:txBody>
      </p:sp>
      <p:sp>
        <p:nvSpPr>
          <p:cNvPr id="1119" name="Google Shape;1119;p47"/>
          <p:cNvSpPr/>
          <p:nvPr/>
        </p:nvSpPr>
        <p:spPr>
          <a:xfrm>
            <a:off x="8686800" y="108965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199786" y="71840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86;p47"/>
          <p:cNvSpPr txBox="1">
            <a:spLocks noGrp="1"/>
          </p:cNvSpPr>
          <p:nvPr>
            <p:ph type="title" idx="6"/>
          </p:nvPr>
        </p:nvSpPr>
        <p:spPr>
          <a:xfrm>
            <a:off x="533400" y="1190565"/>
            <a:ext cx="4343400" cy="605700"/>
          </a:xfrm>
          <a:prstGeom prst="rect">
            <a:avLst/>
          </a:prstGeom>
        </p:spPr>
        <p:txBody>
          <a:bodyPr spcFirstLastPara="1" wrap="square" lIns="91425" tIns="91425" rIns="91425" bIns="91425" anchor="t" anchorCtr="0">
            <a:noAutofit/>
          </a:bodyPr>
          <a:lstStyle/>
          <a:p>
            <a:r>
              <a:rPr lang="en-US" sz="1400">
                <a:latin typeface="+mj-lt"/>
              </a:rPr>
              <a:t>Đây là khi chúng ta đăng nhập vào hệ thống</a:t>
            </a:r>
          </a:p>
        </p:txBody>
      </p:sp>
      <p:pic>
        <p:nvPicPr>
          <p:cNvPr id="33" name="Picture 32"/>
          <p:cNvPicPr/>
          <p:nvPr/>
        </p:nvPicPr>
        <p:blipFill>
          <a:blip r:embed="rId6">
            <a:extLst>
              <a:ext uri="{28A0092B-C50C-407E-A947-70E740481C1C}">
                <a14:useLocalDpi xmlns:a14="http://schemas.microsoft.com/office/drawing/2010/main" val="0"/>
              </a:ext>
            </a:extLst>
          </a:blip>
          <a:srcRect/>
          <a:stretch>
            <a:fillRect/>
          </a:stretch>
        </p:blipFill>
        <p:spPr bwMode="auto">
          <a:xfrm>
            <a:off x="311310" y="1581150"/>
            <a:ext cx="4260690" cy="2714393"/>
          </a:xfrm>
          <a:prstGeom prst="rect">
            <a:avLst/>
          </a:prstGeom>
          <a:noFill/>
          <a:ln>
            <a:noFill/>
          </a:ln>
        </p:spPr>
      </p:pic>
      <p:sp>
        <p:nvSpPr>
          <p:cNvPr id="34" name="Google Shape;1086;p47"/>
          <p:cNvSpPr txBox="1">
            <a:spLocks noGrp="1"/>
          </p:cNvSpPr>
          <p:nvPr>
            <p:ph type="title" idx="6"/>
          </p:nvPr>
        </p:nvSpPr>
        <p:spPr>
          <a:xfrm>
            <a:off x="4800600" y="1205126"/>
            <a:ext cx="4343400" cy="605700"/>
          </a:xfrm>
          <a:prstGeom prst="rect">
            <a:avLst/>
          </a:prstGeom>
        </p:spPr>
        <p:txBody>
          <a:bodyPr spcFirstLastPara="1" wrap="square" lIns="91425" tIns="91425" rIns="91425" bIns="91425" anchor="t" anchorCtr="0">
            <a:noAutofit/>
          </a:bodyPr>
          <a:lstStyle/>
          <a:p>
            <a:r>
              <a:rPr lang="en-US" sz="1400">
                <a:latin typeface="+mj-lt"/>
              </a:rPr>
              <a:t>Đây là khi chúng ta đăng xuất khỏi hệ thống</a:t>
            </a:r>
          </a:p>
        </p:txBody>
      </p:sp>
      <p:pic>
        <p:nvPicPr>
          <p:cNvPr id="35" name="Picture 34"/>
          <p:cNvPicPr/>
          <p:nvPr/>
        </p:nvPicPr>
        <p:blipFill>
          <a:blip r:embed="rId7">
            <a:extLst>
              <a:ext uri="{28A0092B-C50C-407E-A947-70E740481C1C}">
                <a14:useLocalDpi xmlns:a14="http://schemas.microsoft.com/office/drawing/2010/main" val="0"/>
              </a:ext>
            </a:extLst>
          </a:blip>
          <a:srcRect/>
          <a:stretch>
            <a:fillRect/>
          </a:stretch>
        </p:blipFill>
        <p:spPr bwMode="auto">
          <a:xfrm>
            <a:off x="4790317" y="1581150"/>
            <a:ext cx="3950396" cy="2714393"/>
          </a:xfrm>
          <a:prstGeom prst="rect">
            <a:avLst/>
          </a:prstGeom>
          <a:noFill/>
          <a:ln>
            <a:noFill/>
          </a:ln>
        </p:spPr>
      </p:pic>
    </p:spTree>
    <p:extLst>
      <p:ext uri="{BB962C8B-B14F-4D97-AF65-F5344CB8AC3E}">
        <p14:creationId xmlns:p14="http://schemas.microsoft.com/office/powerpoint/2010/main" val="244217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2895600" y="2038350"/>
            <a:ext cx="3508050" cy="1469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                   </a:t>
            </a:r>
            <a:r>
              <a:rPr lang="en" smtClean="0">
                <a:solidFill>
                  <a:schemeClr val="lt2"/>
                </a:solidFill>
              </a:rPr>
              <a:t>for your</a:t>
            </a:r>
            <a:br>
              <a:rPr lang="en" smtClean="0">
                <a:solidFill>
                  <a:schemeClr val="lt2"/>
                </a:solidFill>
              </a:rPr>
            </a:br>
            <a:r>
              <a:rPr lang="en" smtClean="0">
                <a:solidFill>
                  <a:schemeClr val="lt2"/>
                </a:solidFill>
              </a:rPr>
              <a:t>       </a:t>
            </a:r>
            <a:r>
              <a:rPr lang="en" smtClean="0"/>
              <a:t>Attention</a:t>
            </a:r>
            <a:endParaRPr/>
          </a:p>
        </p:txBody>
      </p:sp>
      <p:sp>
        <p:nvSpPr>
          <p:cNvPr id="1054" name="Google Shape;1054;p46"/>
          <p:cNvSpPr/>
          <p:nvPr/>
        </p:nvSpPr>
        <p:spPr>
          <a:xfrm>
            <a:off x="2485105" y="2082362"/>
            <a:ext cx="1905048" cy="512287"/>
          </a:xfrm>
          <a:prstGeom prst="rect">
            <a:avLst/>
          </a:prstGeom>
        </p:spPr>
        <p:txBody>
          <a:bodyPr>
            <a:prstTxWarp prst="textPlain">
              <a:avLst/>
            </a:prstTxWarp>
          </a:bodyPr>
          <a:lstStyle/>
          <a:p>
            <a:pPr lvl="0" algn="ctr"/>
            <a:r>
              <a:rPr lang="en-US" smtClean="0">
                <a:ln w="9525" cap="flat" cmpd="sng">
                  <a:solidFill>
                    <a:schemeClr val="dk1"/>
                  </a:solidFill>
                  <a:prstDash val="solid"/>
                  <a:round/>
                  <a:headEnd type="none" w="sm" len="sm"/>
                  <a:tailEnd type="none" w="sm" len="sm"/>
                </a:ln>
                <a:noFill/>
                <a:latin typeface="Bebas Neue"/>
              </a:rPr>
              <a:t>Thank you</a:t>
            </a:r>
            <a:endParaRPr b="0" i="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2002761" y="959807"/>
            <a:ext cx="4822801" cy="707886"/>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pPr algn="ctr"/>
            <a:r>
              <a:rPr lang="en-US" sz="2000" b="1" spc="150" smtClean="0">
                <a:ln w="11430"/>
                <a:solidFill>
                  <a:srgbClr val="F8F8F8"/>
                </a:solidFill>
                <a:effectLst>
                  <a:outerShdw blurRad="25400" algn="tl" rotWithShape="0">
                    <a:srgbClr val="000000">
                      <a:alpha val="43000"/>
                    </a:srgbClr>
                  </a:outerShdw>
                </a:effectLst>
              </a:rPr>
              <a:t>Sau đây nhóm em mình xin chạy demo sản phẩm</a:t>
            </a:r>
            <a:endParaRPr lang="en-US" sz="2000" b="1" spc="150">
              <a:ln w="11430"/>
              <a:solidFill>
                <a:srgbClr val="F8F8F8"/>
              </a:solidFill>
              <a:effectLst>
                <a:outerShdw blurRad="25400" algn="tl" rotWithShape="0">
                  <a:srgbClr val="000000">
                    <a:alpha val="4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smtClean="0">
                <a:latin typeface="+mj-lt"/>
              </a:rPr>
              <a:t>T</a:t>
            </a:r>
            <a:r>
              <a:rPr lang="en" sz="1800" smtClean="0">
                <a:latin typeface="+mj-lt"/>
              </a:rPr>
              <a:t>heo khảo sát</a:t>
            </a:r>
            <a:endParaRPr sz="1800">
              <a:latin typeface="+mj-lt"/>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Picture 40" descr="PHÂN TÍCH THỊ TRƯỜNG CÀ PHÊ VIỆT NAM NĂM 2016"/>
          <p:cNvPicPr/>
          <p:nvPr/>
        </p:nvPicPr>
        <p:blipFill>
          <a:blip r:embed="rId6">
            <a:extLst>
              <a:ext uri="{28A0092B-C50C-407E-A947-70E740481C1C}">
                <a14:useLocalDpi xmlns:a14="http://schemas.microsoft.com/office/drawing/2010/main" val="0"/>
              </a:ext>
            </a:extLst>
          </a:blip>
          <a:srcRect/>
          <a:stretch>
            <a:fillRect/>
          </a:stretch>
        </p:blipFill>
        <p:spPr bwMode="auto">
          <a:xfrm>
            <a:off x="2559202" y="1357155"/>
            <a:ext cx="4084098" cy="2429089"/>
          </a:xfrm>
          <a:prstGeom prst="rect">
            <a:avLst/>
          </a:prstGeom>
          <a:noFill/>
          <a:ln>
            <a:noFill/>
          </a:ln>
        </p:spPr>
      </p:pic>
      <p:sp>
        <p:nvSpPr>
          <p:cNvPr id="44" name="Google Shape;354;p36"/>
          <p:cNvSpPr txBox="1">
            <a:spLocks/>
          </p:cNvSpPr>
          <p:nvPr/>
        </p:nvSpPr>
        <p:spPr>
          <a:xfrm>
            <a:off x="381000" y="1392298"/>
            <a:ext cx="1928943"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1100" smtClean="0">
                <a:latin typeface="+mj-lt"/>
              </a:rPr>
              <a:t>Đa số khách hàng đều chọn cách uống tại quán thay vì mang đi..</a:t>
            </a:r>
            <a:endParaRPr lang="en-US" sz="1100">
              <a:latin typeface="+mj-lt"/>
            </a:endParaRPr>
          </a:p>
        </p:txBody>
      </p:sp>
      <p:sp>
        <p:nvSpPr>
          <p:cNvPr id="2" name="Rectangle 1"/>
          <p:cNvSpPr/>
          <p:nvPr/>
        </p:nvSpPr>
        <p:spPr>
          <a:xfrm>
            <a:off x="7788178" y="174971"/>
            <a:ext cx="641521" cy="307777"/>
          </a:xfrm>
          <a:prstGeom prst="rect">
            <a:avLst/>
          </a:prstGeom>
        </p:spPr>
        <p:txBody>
          <a:bodyPr wrap="none">
            <a:spAutoFit/>
          </a:bodyPr>
          <a:lstStyle/>
          <a:p>
            <a:pPr lvl="0" algn="r"/>
            <a:r>
              <a:rPr lang="en-US">
                <a:solidFill>
                  <a:schemeClr val="lt2"/>
                </a:solidFill>
                <a:latin typeface="Bebas Neue"/>
                <a:sym typeface="Bebas Neue"/>
              </a:rPr>
              <a:t>Group 5</a:t>
            </a:r>
            <a:endParaRPr lang="en-US">
              <a:solidFill>
                <a:schemeClr val="lt2"/>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2932055" y="3028463"/>
            <a:ext cx="3095700" cy="87210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r>
              <a:rPr lang="en-US" sz="1200"/>
              <a:t>thì phần mềm quản lý quán cafe được ra đời nhằm đáp ứng tất cả những nhu </a:t>
            </a:r>
            <a:r>
              <a:rPr lang="en-US" sz="1200" smtClean="0"/>
              <a:t>cầu </a:t>
            </a:r>
            <a:r>
              <a:rPr lang="en-US" sz="1200"/>
              <a:t>trên và giúp cho người sử dụng đỡ tốn công sức và thời gian.</a:t>
            </a:r>
            <a:endParaRPr sz="1200"/>
          </a:p>
        </p:txBody>
      </p:sp>
      <p:sp>
        <p:nvSpPr>
          <p:cNvPr id="398" name="Google Shape;398;p37"/>
          <p:cNvSpPr txBox="1">
            <a:spLocks noGrp="1"/>
          </p:cNvSpPr>
          <p:nvPr>
            <p:ph type="title"/>
          </p:nvPr>
        </p:nvSpPr>
        <p:spPr>
          <a:xfrm>
            <a:off x="2679114" y="1481013"/>
            <a:ext cx="3878558" cy="1269600"/>
          </a:xfrm>
          <a:prstGeom prst="rect">
            <a:avLst/>
          </a:prstGeom>
        </p:spPr>
        <p:txBody>
          <a:bodyPr spcFirstLastPara="1" wrap="square" lIns="91425" tIns="91425" rIns="91425" bIns="91425" anchor="ctr" anchorCtr="0">
            <a:noAutofit/>
          </a:bodyPr>
          <a:lstStyle/>
          <a:p>
            <a:pPr lvl="0"/>
            <a:r>
              <a:rPr lang="en-US" sz="1200">
                <a:latin typeface="+mj-lt"/>
              </a:rPr>
              <a:t>Có rất nhiều yếu tố để phát triển một quán cafe nhưng bên cạnh đó, yếu tố quản lý quán cafe như thế nào? làm sao để quản lý một cách nhanh chóng mà vẫn hiệu quả, tốn ít thời gian?</a:t>
            </a:r>
            <a:endParaRPr sz="1200">
              <a:latin typeface="+mj-lt"/>
            </a:endParaRPr>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99" name="Google Shape;398;p37"/>
          <p:cNvSpPr txBox="1">
            <a:spLocks/>
          </p:cNvSpPr>
          <p:nvPr/>
        </p:nvSpPr>
        <p:spPr>
          <a:xfrm>
            <a:off x="2663700" y="1185166"/>
            <a:ext cx="3429000" cy="4752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Bebas Neue"/>
              <a:buNone/>
              <a:defRPr sz="107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sz="1200" smtClean="0">
                <a:latin typeface="+mj-lt"/>
              </a:rPr>
              <a:t>Vậy phải làm gì để đáp ứng và thu hút khách ?</a:t>
            </a:r>
            <a:endParaRPr lang="vi-VN" sz="1200">
              <a:latin typeface="+mj-lt"/>
            </a:endParaRPr>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50516" y="979015"/>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488244" y="1326423"/>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669500" y="2619588"/>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444450" y="2975492"/>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387920" y="2403695"/>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336948" y="3094769"/>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75690" y="1054158"/>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3200400" y="490575"/>
            <a:ext cx="2562300" cy="453832"/>
          </a:xfrm>
          <a:prstGeom prst="rect">
            <a:avLst/>
          </a:prstGeom>
        </p:spPr>
        <p:txBody>
          <a:bodyPr spcFirstLastPara="1" wrap="square" lIns="91425" tIns="91425" rIns="91425" bIns="91425" anchor="t" anchorCtr="0">
            <a:noAutofit/>
          </a:bodyPr>
          <a:lstStyle/>
          <a:p>
            <a:pPr lvl="1"/>
            <a:r>
              <a:rPr lang="en-US" sz="20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Nhiệm vụ đề tài</a:t>
            </a:r>
          </a:p>
        </p:txBody>
      </p:sp>
      <p:sp>
        <p:nvSpPr>
          <p:cNvPr id="506" name="Google Shape;506;p38"/>
          <p:cNvSpPr txBox="1">
            <a:spLocks noGrp="1"/>
          </p:cNvSpPr>
          <p:nvPr>
            <p:ph type="title"/>
          </p:nvPr>
        </p:nvSpPr>
        <p:spPr>
          <a:xfrm>
            <a:off x="1724579" y="1010886"/>
            <a:ext cx="1406426" cy="315696"/>
          </a:xfrm>
          <a:prstGeom prst="rect">
            <a:avLst/>
          </a:prstGeom>
        </p:spPr>
        <p:txBody>
          <a:bodyPr spcFirstLastPara="1" wrap="square" lIns="91425" tIns="91425" rIns="91425" bIns="91425" anchor="t" anchorCtr="0">
            <a:noAutofit/>
          </a:bodyPr>
          <a:lstStyle/>
          <a:p>
            <a:pPr lvl="0"/>
            <a:r>
              <a:rPr lang="en-US" sz="1200" b="1">
                <a:latin typeface="+mj-lt"/>
              </a:rPr>
              <a:t>Thu thập tài liệu</a:t>
            </a:r>
            <a:endParaRPr sz="1200">
              <a:latin typeface="+mj-lt"/>
            </a:endParaRPr>
          </a:p>
        </p:txBody>
      </p:sp>
      <p:sp>
        <p:nvSpPr>
          <p:cNvPr id="507" name="Google Shape;507;p38"/>
          <p:cNvSpPr txBox="1">
            <a:spLocks noGrp="1"/>
          </p:cNvSpPr>
          <p:nvPr>
            <p:ph type="subTitle" idx="1"/>
          </p:nvPr>
        </p:nvSpPr>
        <p:spPr>
          <a:xfrm>
            <a:off x="1380847" y="1434381"/>
            <a:ext cx="2777505" cy="1108213"/>
          </a:xfrm>
          <a:prstGeom prst="rect">
            <a:avLst/>
          </a:prstGeom>
        </p:spPr>
        <p:txBody>
          <a:bodyPr spcFirstLastPara="1" wrap="square" lIns="91425" tIns="91425" rIns="91425" bIns="91425" anchor="t" anchorCtr="0">
            <a:noAutofit/>
          </a:bodyPr>
          <a:lstStyle/>
          <a:p>
            <a:r>
              <a:rPr lang="en-US" sz="1100"/>
              <a:t>khảo sát tình hình thực tiễn, thu </a:t>
            </a:r>
            <a:r>
              <a:rPr lang="en-US" sz="1100" smtClean="0"/>
              <a:t>thập</a:t>
            </a:r>
          </a:p>
          <a:p>
            <a:r>
              <a:rPr lang="en-US" sz="1100" smtClean="0"/>
              <a:t>dữ liệu. Tham </a:t>
            </a:r>
            <a:r>
              <a:rPr lang="en-US" sz="1100"/>
              <a:t>khảo các phần </a:t>
            </a:r>
            <a:r>
              <a:rPr lang="en-US" sz="1100" smtClean="0"/>
              <a:t>mềm </a:t>
            </a:r>
          </a:p>
          <a:p>
            <a:r>
              <a:rPr lang="en-US" sz="1100" smtClean="0"/>
              <a:t>đang </a:t>
            </a:r>
            <a:r>
              <a:rPr lang="en-US" sz="1100"/>
              <a:t>được sử dụng phổ biến . Tìm hiểu </a:t>
            </a:r>
            <a:endParaRPr lang="en-US" sz="1100" smtClean="0"/>
          </a:p>
          <a:p>
            <a:r>
              <a:rPr lang="en-US" sz="1100" smtClean="0"/>
              <a:t>công </a:t>
            </a:r>
            <a:r>
              <a:rPr lang="en-US" sz="1100"/>
              <a:t>cụ. ngôn ngữ lập trình, các kiến </a:t>
            </a:r>
            <a:endParaRPr lang="en-US" sz="1100" smtClean="0"/>
          </a:p>
          <a:p>
            <a:r>
              <a:rPr lang="en-US" sz="1100" smtClean="0"/>
              <a:t>thức </a:t>
            </a:r>
            <a:r>
              <a:rPr lang="en-US" sz="1100"/>
              <a:t>cơ bản liên quan đến đề tài</a:t>
            </a:r>
          </a:p>
        </p:txBody>
      </p:sp>
      <p:sp>
        <p:nvSpPr>
          <p:cNvPr id="508" name="Google Shape;508;p38"/>
          <p:cNvSpPr txBox="1">
            <a:spLocks noGrp="1"/>
          </p:cNvSpPr>
          <p:nvPr>
            <p:ph type="title" idx="2"/>
          </p:nvPr>
        </p:nvSpPr>
        <p:spPr>
          <a:xfrm>
            <a:off x="875690" y="1236512"/>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676400" y="1370181"/>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70774" y="978020"/>
            <a:ext cx="1739726" cy="315696"/>
          </a:xfrm>
          <a:prstGeom prst="rect">
            <a:avLst/>
          </a:prstGeom>
        </p:spPr>
        <p:txBody>
          <a:bodyPr spcFirstLastPara="1" wrap="square" lIns="91425" tIns="91425" rIns="91425" bIns="91425" anchor="t" anchorCtr="0">
            <a:noAutofit/>
          </a:bodyPr>
          <a:lstStyle/>
          <a:p>
            <a:pPr lvl="0"/>
            <a:r>
              <a:rPr lang="en-US" sz="1200" b="1">
                <a:latin typeface="+mj-lt"/>
              </a:rPr>
              <a:t>Nghiên Cứu Vấn Đề</a:t>
            </a:r>
            <a:endParaRPr sz="1200">
              <a:latin typeface="+mj-lt"/>
            </a:endParaRPr>
          </a:p>
        </p:txBody>
      </p:sp>
      <p:sp>
        <p:nvSpPr>
          <p:cNvPr id="511" name="Google Shape;511;p38"/>
          <p:cNvSpPr txBox="1">
            <a:spLocks noGrp="1"/>
          </p:cNvSpPr>
          <p:nvPr>
            <p:ph type="subTitle" idx="4"/>
          </p:nvPr>
        </p:nvSpPr>
        <p:spPr>
          <a:xfrm>
            <a:off x="5394775" y="1276868"/>
            <a:ext cx="2230500" cy="1112421"/>
          </a:xfrm>
          <a:prstGeom prst="rect">
            <a:avLst/>
          </a:prstGeom>
        </p:spPr>
        <p:txBody>
          <a:bodyPr spcFirstLastPara="1" wrap="square" lIns="91425" tIns="91425" rIns="91425" bIns="91425" anchor="t" anchorCtr="0">
            <a:noAutofit/>
          </a:bodyPr>
          <a:lstStyle/>
          <a:p>
            <a:pPr marL="0" lvl="0" indent="0"/>
            <a:r>
              <a:rPr lang="en-US" sz="1100"/>
              <a:t>Nắm rõ vai trò chức năng của các công cụ, ngôn ngữ lập trình ( Visual Studio 2019, Microsoft SQL Sever, ngôn ngữ C#,…). Tìm hiểu các mô hình khác để tìm ra phương án thích hợp</a:t>
            </a:r>
            <a:endParaRPr sz="1100"/>
          </a:p>
        </p:txBody>
      </p:sp>
      <p:sp>
        <p:nvSpPr>
          <p:cNvPr id="512" name="Google Shape;512;p38"/>
          <p:cNvSpPr txBox="1">
            <a:spLocks noGrp="1"/>
          </p:cNvSpPr>
          <p:nvPr>
            <p:ph type="title" idx="5"/>
          </p:nvPr>
        </p:nvSpPr>
        <p:spPr>
          <a:xfrm>
            <a:off x="4650516" y="1161369"/>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454888" y="2619588"/>
            <a:ext cx="1635026" cy="291804"/>
          </a:xfrm>
          <a:prstGeom prst="rect">
            <a:avLst/>
          </a:prstGeom>
        </p:spPr>
        <p:txBody>
          <a:bodyPr spcFirstLastPara="1" wrap="square" lIns="91425" tIns="91425" rIns="91425" bIns="91425" anchor="t" anchorCtr="0">
            <a:noAutofit/>
          </a:bodyPr>
          <a:lstStyle/>
          <a:p>
            <a:pPr lvl="0"/>
            <a:r>
              <a:rPr lang="en-US" sz="1100" b="1">
                <a:latin typeface="+mj-lt"/>
              </a:rPr>
              <a:t>Xây Dựng Phần Mềm</a:t>
            </a:r>
            <a:endParaRPr sz="1100">
              <a:latin typeface="+mj-lt"/>
            </a:endParaRPr>
          </a:p>
        </p:txBody>
      </p:sp>
      <p:sp>
        <p:nvSpPr>
          <p:cNvPr id="514" name="Google Shape;514;p38"/>
          <p:cNvSpPr txBox="1">
            <a:spLocks noGrp="1"/>
          </p:cNvSpPr>
          <p:nvPr>
            <p:ph type="subTitle" idx="7"/>
          </p:nvPr>
        </p:nvSpPr>
        <p:spPr>
          <a:xfrm>
            <a:off x="1478588" y="2974569"/>
            <a:ext cx="2230500" cy="563400"/>
          </a:xfrm>
          <a:prstGeom prst="rect">
            <a:avLst/>
          </a:prstGeom>
        </p:spPr>
        <p:txBody>
          <a:bodyPr spcFirstLastPara="1" wrap="square" lIns="91425" tIns="91425" rIns="91425" bIns="91425" anchor="t" anchorCtr="0">
            <a:noAutofit/>
          </a:bodyPr>
          <a:lstStyle/>
          <a:p>
            <a:pPr marL="0" lvl="0" indent="0"/>
            <a:r>
              <a:rPr lang="en-US" sz="1100"/>
              <a:t>dựa vào các kiến thức đã học, đã tìm hiểu, xây dựng phần mềm dựa vào các công cụ  và ngôn ngữ lập trình đã chọn</a:t>
            </a:r>
            <a:endParaRPr sz="1100"/>
          </a:p>
        </p:txBody>
      </p:sp>
      <p:sp>
        <p:nvSpPr>
          <p:cNvPr id="515" name="Google Shape;515;p38"/>
          <p:cNvSpPr txBox="1">
            <a:spLocks noGrp="1"/>
          </p:cNvSpPr>
          <p:nvPr>
            <p:ph type="title" idx="8"/>
          </p:nvPr>
        </p:nvSpPr>
        <p:spPr>
          <a:xfrm>
            <a:off x="669500" y="2801942"/>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256494" y="2728591"/>
            <a:ext cx="1829814" cy="362786"/>
          </a:xfrm>
          <a:prstGeom prst="rect">
            <a:avLst/>
          </a:prstGeom>
        </p:spPr>
        <p:txBody>
          <a:bodyPr spcFirstLastPara="1" wrap="square" lIns="91425" tIns="91425" rIns="91425" bIns="91425" anchor="t" anchorCtr="0">
            <a:noAutofit/>
          </a:bodyPr>
          <a:lstStyle/>
          <a:p>
            <a:pPr lvl="0"/>
            <a:r>
              <a:rPr lang="en-US" sz="1100" b="1">
                <a:latin typeface="+mj-lt"/>
              </a:rPr>
              <a:t>Kiểm Thử Chương Trình</a:t>
            </a:r>
            <a:endParaRPr sz="1100">
              <a:latin typeface="+mj-lt"/>
            </a:endParaRPr>
          </a:p>
        </p:txBody>
      </p:sp>
      <p:sp>
        <p:nvSpPr>
          <p:cNvPr id="517" name="Google Shape;517;p38"/>
          <p:cNvSpPr txBox="1">
            <a:spLocks noGrp="1"/>
          </p:cNvSpPr>
          <p:nvPr>
            <p:ph type="subTitle" idx="13"/>
          </p:nvPr>
        </p:nvSpPr>
        <p:spPr>
          <a:xfrm>
            <a:off x="5256773" y="3114141"/>
            <a:ext cx="2230500" cy="563400"/>
          </a:xfrm>
          <a:prstGeom prst="rect">
            <a:avLst/>
          </a:prstGeom>
        </p:spPr>
        <p:txBody>
          <a:bodyPr spcFirstLastPara="1" wrap="square" lIns="91425" tIns="91425" rIns="91425" bIns="91425" anchor="t" anchorCtr="0">
            <a:noAutofit/>
          </a:bodyPr>
          <a:lstStyle/>
          <a:p>
            <a:pPr marL="0" lvl="0" indent="0"/>
            <a:r>
              <a:rPr lang="en-US" sz="1100"/>
              <a:t>chạy demo, kiểm thử chương trình. Xem xét, đánh giá hiệu quả của từng chức năng. Sửa lỗi và hoàn thiện bài làm</a:t>
            </a:r>
            <a:endParaRPr sz="1100"/>
          </a:p>
        </p:txBody>
      </p:sp>
      <p:sp>
        <p:nvSpPr>
          <p:cNvPr id="518" name="Google Shape;518;p38"/>
          <p:cNvSpPr txBox="1">
            <a:spLocks noGrp="1"/>
          </p:cNvSpPr>
          <p:nvPr>
            <p:ph type="title" idx="14"/>
          </p:nvPr>
        </p:nvSpPr>
        <p:spPr>
          <a:xfrm>
            <a:off x="4387920" y="2586049"/>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8227280" y="940774"/>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97568" y="378582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67860" y="320632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600575" y="1479350"/>
            <a:ext cx="3810000" cy="6045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C</a:t>
            </a:r>
            <a:r>
              <a:rPr lang="en" sz="24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ác chức năng đưa ra</a:t>
            </a:r>
            <a:endParaRPr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556" name="Google Shape;556;p39"/>
          <p:cNvSpPr txBox="1">
            <a:spLocks noGrp="1"/>
          </p:cNvSpPr>
          <p:nvPr>
            <p:ph type="subTitle" idx="1"/>
          </p:nvPr>
        </p:nvSpPr>
        <p:spPr>
          <a:xfrm>
            <a:off x="3942019" y="2496410"/>
            <a:ext cx="2397300" cy="456575"/>
          </a:xfrm>
          <a:prstGeom prst="rect">
            <a:avLst/>
          </a:prstGeom>
        </p:spPr>
        <p:txBody>
          <a:bodyPr spcFirstLastPara="1" wrap="square" lIns="91425" tIns="91425" rIns="91425" bIns="91425" anchor="t" anchorCtr="0">
            <a:noAutofit/>
          </a:bodyPr>
          <a:lstStyle/>
          <a:p>
            <a:pPr marL="0" indent="0" algn="l"/>
            <a:r>
              <a:rPr lang="en-US" sz="1100" b="1"/>
              <a:t>Chức Năng 1 :</a:t>
            </a:r>
            <a:r>
              <a:rPr lang="en-US" sz="1100"/>
              <a:t> Thông tin chỗ ngồi</a:t>
            </a:r>
          </a:p>
          <a:p>
            <a:pPr marL="0" lvl="0" indent="0" algn="l" rtl="0">
              <a:spcBef>
                <a:spcPts val="0"/>
              </a:spcBef>
              <a:spcAft>
                <a:spcPts val="0"/>
              </a:spcAft>
              <a:buNone/>
            </a:pPr>
            <a:endParaRPr sz="1100"/>
          </a:p>
        </p:txBody>
      </p:sp>
      <p:sp>
        <p:nvSpPr>
          <p:cNvPr id="557" name="Google Shape;557;p39"/>
          <p:cNvSpPr/>
          <p:nvPr/>
        </p:nvSpPr>
        <p:spPr>
          <a:xfrm>
            <a:off x="3241644" y="379403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3688460" y="4249637"/>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6;p39"/>
          <p:cNvSpPr txBox="1">
            <a:spLocks/>
          </p:cNvSpPr>
          <p:nvPr/>
        </p:nvSpPr>
        <p:spPr>
          <a:xfrm>
            <a:off x="3832091" y="3067743"/>
            <a:ext cx="2594193" cy="4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algn="l"/>
            <a:r>
              <a:rPr lang="en-US" sz="1100" b="1"/>
              <a:t>Chức năng 3</a:t>
            </a:r>
            <a:r>
              <a:rPr lang="en-US" sz="1100" b="1" smtClean="0"/>
              <a:t>:</a:t>
            </a:r>
            <a:r>
              <a:rPr lang="en-US" sz="1100" smtClean="0"/>
              <a:t> </a:t>
            </a:r>
            <a:r>
              <a:rPr lang="en-US" sz="1100"/>
              <a:t>Thanh toán hóa đơn</a:t>
            </a:r>
          </a:p>
        </p:txBody>
      </p:sp>
      <p:sp>
        <p:nvSpPr>
          <p:cNvPr id="88" name="Google Shape;556;p39"/>
          <p:cNvSpPr txBox="1">
            <a:spLocks/>
          </p:cNvSpPr>
          <p:nvPr/>
        </p:nvSpPr>
        <p:spPr>
          <a:xfrm>
            <a:off x="6506640" y="2485813"/>
            <a:ext cx="2552810" cy="4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algn="l"/>
            <a:r>
              <a:rPr lang="en-US" sz="1100" b="1"/>
              <a:t>Chức năng 2</a:t>
            </a:r>
            <a:r>
              <a:rPr lang="en-US" sz="1100" b="1" smtClean="0"/>
              <a:t>:</a:t>
            </a:r>
            <a:r>
              <a:rPr lang="en-US" sz="1100" smtClean="0"/>
              <a:t> </a:t>
            </a:r>
            <a:r>
              <a:rPr lang="en-US" sz="1100"/>
              <a:t>Trạng thái chỗ ngồi</a:t>
            </a:r>
          </a:p>
        </p:txBody>
      </p:sp>
      <p:sp>
        <p:nvSpPr>
          <p:cNvPr id="89" name="Google Shape;556;p39"/>
          <p:cNvSpPr txBox="1">
            <a:spLocks/>
          </p:cNvSpPr>
          <p:nvPr/>
        </p:nvSpPr>
        <p:spPr>
          <a:xfrm>
            <a:off x="6494115" y="2996777"/>
            <a:ext cx="2596650" cy="4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algn="l"/>
            <a:r>
              <a:rPr lang="en-US" sz="1100" b="1"/>
              <a:t>Chức năng </a:t>
            </a:r>
            <a:r>
              <a:rPr lang="en-US" sz="1100" b="1" smtClean="0"/>
              <a:t>4:</a:t>
            </a:r>
            <a:r>
              <a:rPr lang="en-US" sz="1100" smtClean="0"/>
              <a:t> </a:t>
            </a:r>
            <a:r>
              <a:rPr lang="en-US" sz="1100"/>
              <a:t>Chỉnh sửa MENU</a:t>
            </a:r>
          </a:p>
        </p:txBody>
      </p:sp>
      <p:sp>
        <p:nvSpPr>
          <p:cNvPr id="90" name="Google Shape;556;p39"/>
          <p:cNvSpPr txBox="1">
            <a:spLocks/>
          </p:cNvSpPr>
          <p:nvPr/>
        </p:nvSpPr>
        <p:spPr>
          <a:xfrm>
            <a:off x="6584395" y="3705967"/>
            <a:ext cx="2397300" cy="4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r>
              <a:rPr lang="en-US" sz="1100" b="1"/>
              <a:t>Chức năng 6:</a:t>
            </a:r>
            <a:r>
              <a:rPr lang="en-US" sz="1100"/>
              <a:t>Chỉnh sửa Account</a:t>
            </a:r>
          </a:p>
        </p:txBody>
      </p:sp>
      <p:sp>
        <p:nvSpPr>
          <p:cNvPr id="91" name="Google Shape;556;p39"/>
          <p:cNvSpPr txBox="1">
            <a:spLocks/>
          </p:cNvSpPr>
          <p:nvPr/>
        </p:nvSpPr>
        <p:spPr>
          <a:xfrm>
            <a:off x="3890539" y="3759334"/>
            <a:ext cx="2693856" cy="45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algn="l"/>
            <a:r>
              <a:rPr lang="en-US" sz="1100" b="1"/>
              <a:t>Chức năng </a:t>
            </a:r>
            <a:r>
              <a:rPr lang="en-US" sz="1100" b="1" smtClean="0"/>
              <a:t>5:</a:t>
            </a:r>
            <a:r>
              <a:rPr lang="en-US" sz="1100" smtClean="0"/>
              <a:t> </a:t>
            </a:r>
            <a:r>
              <a:rPr lang="en-US" sz="1100"/>
              <a:t>Chỉnh sửa </a:t>
            </a:r>
            <a:r>
              <a:rPr lang="en-US" sz="1100" smtClean="0"/>
              <a:t>nhân viên</a:t>
            </a:r>
            <a:endParaRPr lang="en-US" sz="110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1"/>
            <a:ext cx="1186053" cy="116215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6568874" y="3051158"/>
            <a:ext cx="2595442" cy="152536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114300" indent="0" algn="l"/>
            <a:r>
              <a:rPr lang="en-US" sz="1000" smtClean="0"/>
              <a:t>Khi </a:t>
            </a:r>
            <a:r>
              <a:rPr lang="en-US" sz="1000"/>
              <a:t>khách hàng vào quán nhân viên sẽ hỏi xem xem </a:t>
            </a:r>
            <a:r>
              <a:rPr lang="en-US" sz="1000" smtClean="0"/>
              <a:t>nhu </a:t>
            </a:r>
            <a:r>
              <a:rPr lang="en-US" sz="1000"/>
              <a:t>cầu </a:t>
            </a:r>
            <a:r>
              <a:rPr lang="en-US" sz="1000" smtClean="0"/>
              <a:t>chỗ ngồi</a:t>
            </a:r>
          </a:p>
          <a:p>
            <a:pPr marL="114300" indent="0" algn="l"/>
            <a:r>
              <a:rPr lang="en-US" sz="1000" smtClean="0"/>
              <a:t>của </a:t>
            </a:r>
            <a:r>
              <a:rPr lang="en-US" sz="1000"/>
              <a:t>khách hàng là gì chẳng  </a:t>
            </a:r>
            <a:r>
              <a:rPr lang="en-US" sz="1000" smtClean="0"/>
              <a:t>hạng như </a:t>
            </a:r>
            <a:r>
              <a:rPr lang="en-US" sz="1000"/>
              <a:t>cần một chỗ yên tĩnh để có thể học bài hay </a:t>
            </a:r>
            <a:r>
              <a:rPr lang="en-US" sz="1000" smtClean="0"/>
              <a:t>thư giãn</a:t>
            </a:r>
            <a:r>
              <a:rPr lang="en-US" sz="1000"/>
              <a:t>, một chỗ rộng rãi để có thể ngồi tán gẫu với </a:t>
            </a:r>
            <a:r>
              <a:rPr lang="en-US" sz="1000" smtClean="0"/>
              <a:t>bạn bè </a:t>
            </a:r>
            <a:r>
              <a:rPr lang="en-US" sz="1000"/>
              <a:t>hay cần một chỗ có view đẹp để chụp hình. </a:t>
            </a:r>
            <a:r>
              <a:rPr lang="en-US" sz="1000" smtClean="0"/>
              <a:t>Sau khi </a:t>
            </a:r>
            <a:r>
              <a:rPr lang="en-US" sz="1000"/>
              <a:t>có câu trả lời nhân viên sẽ xem trên app rằng </a:t>
            </a:r>
            <a:r>
              <a:rPr lang="en-US" sz="1000" smtClean="0"/>
              <a:t>cònchỗ </a:t>
            </a:r>
            <a:r>
              <a:rPr lang="en-US" sz="1000"/>
              <a:t>ngồi đáp ứng được nhu cầu đó hay không.</a:t>
            </a:r>
          </a:p>
        </p:txBody>
      </p:sp>
      <p:sp>
        <p:nvSpPr>
          <p:cNvPr id="648" name="Google Shape;648;p40"/>
          <p:cNvSpPr txBox="1">
            <a:spLocks noGrp="1"/>
          </p:cNvSpPr>
          <p:nvPr>
            <p:ph type="title" idx="2"/>
          </p:nvPr>
        </p:nvSpPr>
        <p:spPr>
          <a:xfrm>
            <a:off x="380941" y="951212"/>
            <a:ext cx="1186111" cy="6299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5715000" y="836269"/>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117444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446678" y="153795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pPr lvl="0"/>
            <a:r>
              <a:rPr lang="en-US" sz="2000" b="1" smtClean="0">
                <a:latin typeface="+mj-lt"/>
              </a:rPr>
              <a:t>Thông tin chỗ ngồi</a:t>
            </a:r>
            <a:endParaRPr sz="2000">
              <a:latin typeface="+mj-l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8943" y="1756857"/>
            <a:ext cx="5311252" cy="2819400"/>
          </a:xfrm>
          <a:prstGeom prst="rect">
            <a:avLst/>
          </a:prstGeom>
        </p:spPr>
      </p:pic>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1647899" y="1063957"/>
            <a:ext cx="4448101" cy="820503"/>
          </a:xfrm>
          <a:prstGeom prst="rect">
            <a:avLst/>
          </a:prstGeom>
        </p:spPr>
        <p:txBody>
          <a:bodyPr spcFirstLastPara="1" wrap="square" lIns="91425" tIns="91425" rIns="91425" bIns="91425" anchor="ctr" anchorCtr="0">
            <a:noAutofit/>
          </a:bodyPr>
          <a:lstStyle/>
          <a:p>
            <a:pPr algn="l"/>
            <a:r>
              <a:rPr lang="en-US" sz="1000"/>
              <a:t>-Sau khi chọn chô ngồi xong khách hàng sẽ được cho xem menu </a:t>
            </a:r>
            <a:r>
              <a:rPr lang="en-US" sz="1000" smtClean="0"/>
              <a:t>của</a:t>
            </a:r>
          </a:p>
          <a:p>
            <a:pPr algn="l"/>
            <a:r>
              <a:rPr lang="en-US" sz="1000" smtClean="0"/>
              <a:t>quán </a:t>
            </a:r>
            <a:r>
              <a:rPr lang="en-US" sz="1000"/>
              <a:t>để chọn món với nhân viên, khi chọn món xong chỗ ngồi trong </a:t>
            </a:r>
            <a:r>
              <a:rPr lang="en-US" sz="1000" smtClean="0"/>
              <a:t>app</a:t>
            </a:r>
          </a:p>
          <a:p>
            <a:pPr algn="l"/>
            <a:r>
              <a:rPr lang="en-US" sz="1000" smtClean="0"/>
              <a:t>sẽ </a:t>
            </a:r>
            <a:r>
              <a:rPr lang="en-US" sz="1000"/>
              <a:t>hiện thị rằng 'đã có người'.</a:t>
            </a:r>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pPr lvl="0"/>
            <a:r>
              <a:rPr lang="en-US" sz="2000">
                <a:latin typeface="+mj-lt"/>
              </a:rPr>
              <a:t>Trạng thái chỗ ngồi</a:t>
            </a:r>
            <a:endParaRPr sz="2000">
              <a:latin typeface="+mj-l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1942685"/>
            <a:ext cx="4876258" cy="2588490"/>
          </a:xfrm>
          <a:prstGeom prst="rect">
            <a:avLst/>
          </a:prstGeom>
        </p:spPr>
      </p:pic>
      <p:sp>
        <p:nvSpPr>
          <p:cNvPr id="3" name="Right Arrow 2"/>
          <p:cNvSpPr/>
          <p:nvPr/>
        </p:nvSpPr>
        <p:spPr>
          <a:xfrm>
            <a:off x="1647899" y="2392700"/>
            <a:ext cx="1095301" cy="33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2261476"/>
            <a:ext cx="1447800" cy="1910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80067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380999" y="64760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txBox="1">
            <a:spLocks noGrp="1"/>
          </p:cNvSpPr>
          <p:nvPr>
            <p:ph type="subTitle" idx="1"/>
          </p:nvPr>
        </p:nvSpPr>
        <p:spPr>
          <a:xfrm>
            <a:off x="1647899" y="942340"/>
            <a:ext cx="5320748" cy="969423"/>
          </a:xfrm>
          <a:prstGeom prst="rect">
            <a:avLst/>
          </a:prstGeom>
        </p:spPr>
        <p:txBody>
          <a:bodyPr spcFirstLastPara="1" wrap="square" lIns="91425" tIns="91425" rIns="91425" bIns="91425" anchor="ctr" anchorCtr="0">
            <a:noAutofit/>
          </a:bodyPr>
          <a:lstStyle/>
          <a:p>
            <a:pPr algn="l"/>
            <a:r>
              <a:rPr lang="en-US" sz="1000"/>
              <a:t>-Sau khi khách hàng thanh toán xong app sẽ hiện thị </a:t>
            </a:r>
            <a:r>
              <a:rPr lang="en-US" sz="1000" smtClean="0"/>
              <a:t>tên bàn, </a:t>
            </a:r>
            <a:r>
              <a:rPr lang="en-US" sz="1000"/>
              <a:t>giá tiền </a:t>
            </a:r>
            <a:r>
              <a:rPr lang="en-US" sz="1000" smtClean="0"/>
              <a:t>và </a:t>
            </a:r>
          </a:p>
          <a:p>
            <a:pPr algn="l"/>
            <a:r>
              <a:rPr lang="en-US" sz="1000" smtClean="0"/>
              <a:t>tổng </a:t>
            </a:r>
            <a:r>
              <a:rPr lang="en-US" sz="1000"/>
              <a:t>tiền cần trả. Khi khách hàng đã thanh toán xong chỗ ngồi trên app </a:t>
            </a:r>
            <a:r>
              <a:rPr lang="en-US" sz="1000" smtClean="0"/>
              <a:t>sẽ </a:t>
            </a:r>
          </a:p>
          <a:p>
            <a:pPr algn="l"/>
            <a:r>
              <a:rPr lang="en-US" sz="1000" smtClean="0"/>
              <a:t>về </a:t>
            </a:r>
            <a:r>
              <a:rPr lang="en-US" sz="1000"/>
              <a:t>trạng thái 'Trống'.</a:t>
            </a:r>
          </a:p>
        </p:txBody>
      </p:sp>
      <p:sp>
        <p:nvSpPr>
          <p:cNvPr id="648" name="Google Shape;648;p40"/>
          <p:cNvSpPr txBox="1">
            <a:spLocks noGrp="1"/>
          </p:cNvSpPr>
          <p:nvPr>
            <p:ph type="title" idx="2"/>
          </p:nvPr>
        </p:nvSpPr>
        <p:spPr>
          <a:xfrm>
            <a:off x="380941" y="95121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lvl="0" algn="r"/>
            <a:r>
              <a:rPr lang="en-US">
                <a:solidFill>
                  <a:schemeClr val="lt2"/>
                </a:solidFill>
                <a:latin typeface="Bebas Neue"/>
                <a:sym typeface="Bebas Neue"/>
              </a:rPr>
              <a:t>Group 5</a:t>
            </a:r>
            <a:endParaRPr lang="en-US">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6;p38"/>
          <p:cNvSpPr txBox="1">
            <a:spLocks noGrp="1"/>
          </p:cNvSpPr>
          <p:nvPr>
            <p:ph type="title"/>
          </p:nvPr>
        </p:nvSpPr>
        <p:spPr>
          <a:xfrm>
            <a:off x="1828800" y="829784"/>
            <a:ext cx="3581400" cy="315696"/>
          </a:xfrm>
          <a:prstGeom prst="rect">
            <a:avLst/>
          </a:prstGeom>
        </p:spPr>
        <p:txBody>
          <a:bodyPr spcFirstLastPara="1" wrap="square" lIns="91425" tIns="91425" rIns="91425" bIns="91425" anchor="t" anchorCtr="0">
            <a:noAutofit/>
          </a:bodyPr>
          <a:lstStyle/>
          <a:p>
            <a:r>
              <a:rPr lang="en-US" sz="2000">
                <a:latin typeface="+mj-lt"/>
              </a:rPr>
              <a:t>Thanh toán hóa đơn</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3621" y="1725675"/>
            <a:ext cx="5433956" cy="2882286"/>
          </a:xfrm>
          <a:prstGeom prst="rect">
            <a:avLst/>
          </a:prstGeom>
        </p:spPr>
      </p:pic>
    </p:spTree>
    <p:extLst>
      <p:ext uri="{BB962C8B-B14F-4D97-AF65-F5344CB8AC3E}">
        <p14:creationId xmlns:p14="http://schemas.microsoft.com/office/powerpoint/2010/main" val="2778800679"/>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1141</Words>
  <Application>Microsoft Office PowerPoint</Application>
  <PresentationFormat>On-screen Show (16:9)</PresentationFormat>
  <Paragraphs>190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Roboto Condensed Light</vt:lpstr>
      <vt:lpstr>Arimo</vt:lpstr>
      <vt:lpstr>Times New Roman</vt:lpstr>
      <vt:lpstr>Bebas Neue</vt:lpstr>
      <vt:lpstr>Anaheim</vt:lpstr>
      <vt:lpstr>Data Analysis for Business by Slidesgo</vt:lpstr>
      <vt:lpstr>PowerPoint Presentation</vt:lpstr>
      <vt:lpstr>PowerPoint Presentation</vt:lpstr>
      <vt:lpstr>Theo khảo sát</vt:lpstr>
      <vt:lpstr>Có rất nhiều yếu tố để phát triển một quán cafe nhưng bên cạnh đó, yếu tố quản lý quán cafe như thế nào? làm sao để quản lý một cách nhanh chóng mà vẫn hiệu quả, tốn ít thời gian?</vt:lpstr>
      <vt:lpstr>Nhiệm vụ đề tài</vt:lpstr>
      <vt:lpstr>Các chức năng đưa ra</vt:lpstr>
      <vt:lpstr>01</vt:lpstr>
      <vt:lpstr>02</vt:lpstr>
      <vt:lpstr>03</vt:lpstr>
      <vt:lpstr>03</vt:lpstr>
      <vt:lpstr>04</vt:lpstr>
      <vt:lpstr>05</vt:lpstr>
      <vt:lpstr>06</vt:lpstr>
      <vt:lpstr>Thực thể chỗ ngồi</vt:lpstr>
      <vt:lpstr>Thực thể thực đơn</vt:lpstr>
      <vt:lpstr>Thực thể chi tiết hóa đơn</vt:lpstr>
      <vt:lpstr>Mô hình cơ sở dữ liệu Diagram</vt:lpstr>
      <vt:lpstr>PowerPoint Presentation</vt:lpstr>
      <vt:lpstr>PowerPoint Presentation</vt:lpstr>
      <vt:lpstr>Chức năng use case</vt:lpstr>
      <vt:lpstr>ACTIVITY DIAGRAMS</vt:lpstr>
      <vt:lpstr>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yersin đà lạt</dc:title>
  <dc:creator>DELL</dc:creator>
  <cp:lastModifiedBy>Admin</cp:lastModifiedBy>
  <cp:revision>15</cp:revision>
  <dcterms:modified xsi:type="dcterms:W3CDTF">2021-11-23T03:24:40Z</dcterms:modified>
</cp:coreProperties>
</file>