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FD2D-36C6-41CD-BC71-1C859565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330A07-3DCE-4EFB-9671-6ADA3C39F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8CF51-02D4-423C-97C9-FF99BDF4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04239-F1C9-4283-9BBF-94EC2D1C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EBBAA-8E67-492F-A395-5071CFA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08845-CC56-4E3D-BFC3-13190B06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86403-3B98-496A-89EB-62C6128E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1B667-0618-436A-B761-A2553C35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7E07-5E72-45EC-B3B4-6B1CA68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F3E5-8DF6-4CD7-AB2A-C24BCF8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6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EEE99D-44A6-4630-9824-8AF41E2D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77F01-334E-408D-A013-0616D4C7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AD694-F865-4F91-BBED-C2DCD3C2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C3ADB-E7B9-46FE-A98D-8042DF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B6A74-591E-4F5D-86DA-6F514939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2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DCE47-F029-40D7-B6B5-FF7FEE86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8FF23-C29D-4292-9E42-50B36E3B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0D09E-7524-400E-B127-143C622B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B7029-8DA3-4BF3-BD60-0C31C57C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C5F91-FC3D-40B8-A960-B48DC35B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2323E-0EC0-4FA7-9116-74B53AA6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150DA-7A9C-421D-8B3E-55A8DB11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A1624-C8DF-4B0F-ACF0-AB235A8C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D0083-40D5-4FDE-B144-3CB8795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D6E7A-5FF3-44B5-A07A-C9F7679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609C-94B4-4353-AC6F-D4A5A958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7BB88-AF5A-4E4A-A7FD-5F5DCEA2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A61D-28D2-4E86-BA52-C1F823E3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7A54A-6A3D-496E-BBFD-C922DD31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CD327-4EF5-4BEA-971D-6ED27E2D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098FD-5DEE-4EB0-BCE9-167CECB9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5895B-DDEC-4AEE-8B09-97C1541D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FB149-00EE-448D-B34B-9A850A75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DF361-B517-408A-8A73-404C69AB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B4A18-7CB8-4772-A704-C68B5E2DA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1EA72-6768-49D1-ACC4-ED6F504A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451CD-2054-44D5-AC68-E69B8366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6E75AC-7980-4AD9-B926-A7831DA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93EE9C-CC00-4CA2-A973-53C8648B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33AA2-293C-4C2B-B166-6850B1ED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10A73-766E-494F-A185-A607166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0B1D3-F713-4FF0-8D4E-14FF4FD0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F7DE3-E8CD-41B1-9CA6-D3DBED06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F14D7-4E9F-4094-9019-76ED6075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9555B8-19BC-40BD-B6CC-F83532CB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EB6D9-02AB-41FD-B83D-89DC908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000A-6184-4F42-9DEF-2C6525D5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B9E49-41B9-4564-9C36-E0537447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488CD-55F3-4424-8D56-BAA25AD1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F803B-63B9-45CF-91C4-434C2BBE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344C7-A844-4ECD-8BB1-A060033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A5D07-3C6A-482C-B674-29EBB781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804F-7A96-428D-8EE7-F45746E1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D04B3F-6A3A-4E0A-A0B2-62D6C554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32FEE-8F17-458D-96BB-4B54051C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545A-19DA-4D2F-9080-F152A92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CCEE5-0B3E-4593-AE8F-14151B17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25A87-F875-4047-936D-59A1CC3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99EEDA-0517-4E10-A8DF-6F3F6BDB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4F5F1-FB3B-4828-A7F4-BCD84E09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44A4-B455-4251-BBC2-3CB075FAA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086A-692B-4139-9FF5-BFEDC7C03F85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E41B2-48F9-4268-862C-A6C5DDCC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F6DC9-7D35-4F91-B1EE-3D335D01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EDD4-D8C1-48B5-AE91-1A34B2CE8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7DF9E6-0121-474B-83A6-6B6518928877}"/>
              </a:ext>
            </a:extLst>
          </p:cNvPr>
          <p:cNvGrpSpPr/>
          <p:nvPr/>
        </p:nvGrpSpPr>
        <p:grpSpPr>
          <a:xfrm>
            <a:off x="5281745" y="882229"/>
            <a:ext cx="1864995" cy="1487856"/>
            <a:chOff x="3750906" y="802433"/>
            <a:chExt cx="2080727" cy="148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6888A7-73C4-4986-A104-FDB003D40324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Connect to WRDS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Download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Save to files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FFE94B-47D6-411F-BC69-9ECCF04ED7D3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Data Download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851A19-60C2-42CE-A1F0-FE1F43C24B66}"/>
              </a:ext>
            </a:extLst>
          </p:cNvPr>
          <p:cNvGrpSpPr/>
          <p:nvPr/>
        </p:nvGrpSpPr>
        <p:grpSpPr>
          <a:xfrm>
            <a:off x="7917509" y="880568"/>
            <a:ext cx="1864994" cy="1487856"/>
            <a:chOff x="3750906" y="802433"/>
            <a:chExt cx="2080727" cy="14878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AC0B74-3E7A-4167-B142-234B3F5F72F9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Generate factors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Save to files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B9C9C-33CC-4F8E-A9C0-510E990D277B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Factors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A56FD-AFE7-424C-B4B3-082585BF90EE}"/>
              </a:ext>
            </a:extLst>
          </p:cNvPr>
          <p:cNvGrpSpPr/>
          <p:nvPr/>
        </p:nvGrpSpPr>
        <p:grpSpPr>
          <a:xfrm>
            <a:off x="2101644" y="2883756"/>
            <a:ext cx="1864994" cy="1487856"/>
            <a:chOff x="3750906" y="802433"/>
            <a:chExt cx="2080727" cy="14878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0B600-838A-4EF3-B179-3D7DAD9931FC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Create characteristics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Postprocessing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Save to a file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0DBDC5-2698-47CD-9439-B82452A322D7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Characteristics (FUNDA)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44426F-BD66-4E83-B54F-5F9E6C8450AE}"/>
              </a:ext>
            </a:extLst>
          </p:cNvPr>
          <p:cNvGrpSpPr/>
          <p:nvPr/>
        </p:nvGrpSpPr>
        <p:grpSpPr>
          <a:xfrm>
            <a:off x="4231006" y="2878226"/>
            <a:ext cx="1864994" cy="1487856"/>
            <a:chOff x="3750906" y="802433"/>
            <a:chExt cx="2080727" cy="148785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5E62FF-0A81-4D5A-BC7F-F308407E2722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Create characteristics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Postprocessing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Save to a file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D84B8D-EFEF-4888-B1B4-2868C1112955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Characteristics (FUNDQ)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B2BB06-CDEA-49A0-82A5-85F3C0C569F7}"/>
              </a:ext>
            </a:extLst>
          </p:cNvPr>
          <p:cNvGrpSpPr/>
          <p:nvPr/>
        </p:nvGrpSpPr>
        <p:grpSpPr>
          <a:xfrm>
            <a:off x="6360368" y="2873938"/>
            <a:ext cx="1864994" cy="1487856"/>
            <a:chOff x="3750906" y="802433"/>
            <a:chExt cx="2080727" cy="14878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60AE0A-629F-4F14-931C-AE86A3B044F0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Create characteristics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Postprocessing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Save to a file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1F04DB-6324-4401-BA62-7063A934AC51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Characteristics (CRSPM)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DE01CE-0C60-4A5D-8DAB-DF532843A295}"/>
              </a:ext>
            </a:extLst>
          </p:cNvPr>
          <p:cNvGrpSpPr/>
          <p:nvPr/>
        </p:nvGrpSpPr>
        <p:grpSpPr>
          <a:xfrm>
            <a:off x="8489730" y="2872278"/>
            <a:ext cx="1864994" cy="1487856"/>
            <a:chOff x="3750906" y="802433"/>
            <a:chExt cx="2080727" cy="14878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15EBD-A4E6-4B21-8C88-AE5438686993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Load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Create characteristics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Postprocessing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Save to a file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411510-DE9B-4A5C-8ADE-582A72BF10CF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Characteristics (CRSPD)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7768A7-19AE-4A43-8DCB-186AF61F86CA}"/>
              </a:ext>
            </a:extLst>
          </p:cNvPr>
          <p:cNvGrpSpPr/>
          <p:nvPr/>
        </p:nvGrpSpPr>
        <p:grpSpPr>
          <a:xfrm>
            <a:off x="5281745" y="4863986"/>
            <a:ext cx="1864994" cy="1789061"/>
            <a:chOff x="3750906" y="802433"/>
            <a:chExt cx="2080727" cy="14878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C2E10B6-56C5-499D-941F-F246D05BCCE8}"/>
                </a:ext>
              </a:extLst>
            </p:cNvPr>
            <p:cNvSpPr/>
            <p:nvPr/>
          </p:nvSpPr>
          <p:spPr>
            <a:xfrm>
              <a:off x="3750906" y="1077310"/>
              <a:ext cx="2080727" cy="121297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Merge data from FUNDA, FUNDQ, CRSPM, and CRSPD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Create characteristics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Postprocessing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Save to a file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BC16B0A-EC72-491F-871D-0495D3637CCD}"/>
                </a:ext>
              </a:extLst>
            </p:cNvPr>
            <p:cNvSpPr/>
            <p:nvPr/>
          </p:nvSpPr>
          <p:spPr>
            <a:xfrm>
              <a:off x="3750906" y="802433"/>
              <a:ext cx="2080727" cy="274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Characteristics (Merge)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8283530-8469-4E62-A7C0-7C9F88C34A8C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rot="5400000">
            <a:off x="4367357" y="1036869"/>
            <a:ext cx="513671" cy="318010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907C2CF-9221-4022-B17B-835118081B9F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5400000">
            <a:off x="5434803" y="2098785"/>
            <a:ext cx="508141" cy="105074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850411-14F5-4F92-B78C-890EF584C44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rot="16200000" flipH="1">
            <a:off x="6501628" y="2082700"/>
            <a:ext cx="503853" cy="10786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4A765A3-1220-473B-95A3-4CE2886207A6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rot="16200000" flipH="1">
            <a:off x="7567139" y="1017189"/>
            <a:ext cx="502193" cy="320798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380414-FF4D-4873-B479-F0545F94FE1A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7146740" y="1761935"/>
            <a:ext cx="770769" cy="1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0DF43FA-715F-4B8D-A1D7-812316E0FD02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rot="5400000">
            <a:off x="7818679" y="1842611"/>
            <a:ext cx="505514" cy="1557141"/>
          </a:xfrm>
          <a:prstGeom prst="bentConnector3">
            <a:avLst>
              <a:gd name="adj1" fmla="val 31287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6498EE7-72D2-4AAC-810B-14CEFAAB3FD7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8884189" y="2334240"/>
            <a:ext cx="503854" cy="572221"/>
          </a:xfrm>
          <a:prstGeom prst="bentConnector3">
            <a:avLst>
              <a:gd name="adj1" fmla="val 31226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B7ABCB8-C3C1-48EF-BED6-457B1B82CA4C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rot="16200000" flipH="1">
            <a:off x="4378004" y="3027748"/>
            <a:ext cx="492374" cy="31801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C25FA67-6E86-4C29-A619-97E521E9382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rot="16200000" flipH="1">
            <a:off x="5439920" y="4089664"/>
            <a:ext cx="497904" cy="10507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C5C5AE8A-A474-4C62-AB60-6796A5238CA2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6502458" y="4073579"/>
            <a:ext cx="502192" cy="10786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9654D5E-C99F-4E57-928C-C9EBDD9577A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7566309" y="3008068"/>
            <a:ext cx="503852" cy="32079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화살표: 줄무늬가 있는 오른쪽 83">
            <a:extLst>
              <a:ext uri="{FF2B5EF4-FFF2-40B4-BE49-F238E27FC236}">
                <a16:creationId xmlns:a16="http://schemas.microsoft.com/office/drawing/2014/main" id="{DEEED7DB-67FF-41AC-8B7C-51CD75A9861D}"/>
              </a:ext>
            </a:extLst>
          </p:cNvPr>
          <p:cNvSpPr/>
          <p:nvPr/>
        </p:nvSpPr>
        <p:spPr>
          <a:xfrm>
            <a:off x="4259624" y="1576166"/>
            <a:ext cx="837115" cy="18606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26F4A6C-7A5C-4F48-9522-42D25746E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1" y="5139606"/>
            <a:ext cx="1433711" cy="1433711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49187CD-ED98-44FA-AAA4-010CF05B5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32" y="855436"/>
            <a:ext cx="1350750" cy="163068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ACB8709-6C4D-4E73-85CD-8BC1C2E85996}"/>
              </a:ext>
            </a:extLst>
          </p:cNvPr>
          <p:cNvSpPr txBox="1"/>
          <p:nvPr/>
        </p:nvSpPr>
        <p:spPr>
          <a:xfrm>
            <a:off x="3123108" y="954258"/>
            <a:ext cx="74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WRDS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2" name="화살표: 줄무늬가 있는 오른쪽 91">
            <a:extLst>
              <a:ext uri="{FF2B5EF4-FFF2-40B4-BE49-F238E27FC236}">
                <a16:creationId xmlns:a16="http://schemas.microsoft.com/office/drawing/2014/main" id="{71054FC9-907F-477F-B14A-681AB9311DED}"/>
              </a:ext>
            </a:extLst>
          </p:cNvPr>
          <p:cNvSpPr/>
          <p:nvPr/>
        </p:nvSpPr>
        <p:spPr>
          <a:xfrm>
            <a:off x="7234321" y="5750672"/>
            <a:ext cx="837115" cy="186060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0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C48AE6-CDBB-40D5-8550-9514ADAE6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25452"/>
              </p:ext>
            </p:extLst>
          </p:nvPr>
        </p:nvGraphicFramePr>
        <p:xfrm>
          <a:off x="1530350" y="2434431"/>
          <a:ext cx="9131300" cy="3276600"/>
        </p:xfrm>
        <a:graphic>
          <a:graphicData uri="http://schemas.openxmlformats.org/drawingml/2006/table">
            <a:tbl>
              <a:tblPr/>
              <a:tblGrid>
                <a:gridCol w="2016891">
                  <a:extLst>
                    <a:ext uri="{9D8B030D-6E8A-4147-A177-3AD203B41FA5}">
                      <a16:colId xmlns:a16="http://schemas.microsoft.com/office/drawing/2014/main" val="2874914017"/>
                    </a:ext>
                  </a:extLst>
                </a:gridCol>
                <a:gridCol w="1793109">
                  <a:extLst>
                    <a:ext uri="{9D8B030D-6E8A-4147-A177-3AD203B41FA5}">
                      <a16:colId xmlns:a16="http://schemas.microsoft.com/office/drawing/2014/main" val="12528147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162613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01557345"/>
                    </a:ext>
                  </a:extLst>
                </a:gridCol>
                <a:gridCol w="876081">
                  <a:extLst>
                    <a:ext uri="{9D8B030D-6E8A-4147-A177-3AD203B41FA5}">
                      <a16:colId xmlns:a16="http://schemas.microsoft.com/office/drawing/2014/main" val="2875245354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2816457819"/>
                    </a:ext>
                  </a:extLst>
                </a:gridCol>
                <a:gridCol w="677918">
                  <a:extLst>
                    <a:ext uri="{9D8B030D-6E8A-4147-A177-3AD203B41FA5}">
                      <a16:colId xmlns:a16="http://schemas.microsoft.com/office/drawing/2014/main" val="2115917768"/>
                    </a:ext>
                  </a:extLst>
                </a:gridCol>
                <a:gridCol w="682953">
                  <a:extLst>
                    <a:ext uri="{9D8B030D-6E8A-4147-A177-3AD203B41FA5}">
                      <a16:colId xmlns:a16="http://schemas.microsoft.com/office/drawing/2014/main" val="3976466862"/>
                    </a:ext>
                  </a:extLst>
                </a:gridCol>
                <a:gridCol w="767474">
                  <a:extLst>
                    <a:ext uri="{9D8B030D-6E8A-4147-A177-3AD203B41FA5}">
                      <a16:colId xmlns:a16="http://schemas.microsoft.com/office/drawing/2014/main" val="346452133"/>
                    </a:ext>
                  </a:extLst>
                </a:gridCol>
                <a:gridCol w="705726">
                  <a:extLst>
                    <a:ext uri="{9D8B030D-6E8A-4147-A177-3AD203B41FA5}">
                      <a16:colId xmlns:a16="http://schemas.microsoft.com/office/drawing/2014/main" val="99328912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journal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ghz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jkp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hxz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chars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9917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Idiosyncratic volatility (GHZ)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Ali, Hwang, and Trombley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idiovol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idiovol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2981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Idiosyncratic volatility (Org, JKP)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Ali, Hwang, and Trombley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ivol_capm_252d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ivol_capm_252d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IdioVolAHT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ivol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48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Illiquidity 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Amihud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JFM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ami_126d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ill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ami_126d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Illiquidity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illq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2595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Bid-ask spread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Amihud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 Mendelson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baspread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baspread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BidAskSpread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3555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Three-year investment growth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Anderson and Garcia-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Feijoo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capx_gr3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capx_gr3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3Ig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grcapx3y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707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Two-year investment growth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Anderson and Garcia-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Feijoo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capx_gr2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grcapx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capx_gr2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2Ig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grcapx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318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Dispersion in analyst long-term growth forecasts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Anderson, Ghysels, and Juergens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Dlg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ForecastDispersionLT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098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Downside beta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Ang, Chen, and Xing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RFS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betadown_252d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betadown_252d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beta-1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DownsideBeta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51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45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27454</TotalTime>
  <Words>260</Words>
  <Application>Microsoft Office PowerPoint</Application>
  <PresentationFormat>와이드스크린</PresentationFormat>
  <Paragraphs>129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CHULWOO</dc:creator>
  <cp:lastModifiedBy>CHULWOO</cp:lastModifiedBy>
  <cp:revision>3</cp:revision>
  <dcterms:created xsi:type="dcterms:W3CDTF">2021-12-25T10:28:18Z</dcterms:created>
  <dcterms:modified xsi:type="dcterms:W3CDTF">2022-01-13T12:03:06Z</dcterms:modified>
</cp:coreProperties>
</file>