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8" r:id="rId4"/>
    <p:sldId id="257" r:id="rId5"/>
    <p:sldId id="259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4515-A1A9-4AAE-8994-E641EFF1FEEF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1B82-5E97-4F1C-B98C-2BCBF93126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00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4515-A1A9-4AAE-8994-E641EFF1FEEF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1B82-5E97-4F1C-B98C-2BCBF93126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84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4515-A1A9-4AAE-8994-E641EFF1FEEF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1B82-5E97-4F1C-B98C-2BCBF93126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20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4515-A1A9-4AAE-8994-E641EFF1FEEF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1B82-5E97-4F1C-B98C-2BCBF93126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14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4515-A1A9-4AAE-8994-E641EFF1FEEF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1B82-5E97-4F1C-B98C-2BCBF93126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22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4515-A1A9-4AAE-8994-E641EFF1FEEF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1B82-5E97-4F1C-B98C-2BCBF93126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96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4515-A1A9-4AAE-8994-E641EFF1FEEF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1B82-5E97-4F1C-B98C-2BCBF93126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84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4515-A1A9-4AAE-8994-E641EFF1FEEF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1B82-5E97-4F1C-B98C-2BCBF93126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60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4515-A1A9-4AAE-8994-E641EFF1FEEF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1B82-5E97-4F1C-B98C-2BCBF93126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37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4515-A1A9-4AAE-8994-E641EFF1FEEF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1B82-5E97-4F1C-B98C-2BCBF93126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67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4515-A1A9-4AAE-8994-E641EFF1FEEF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1B82-5E97-4F1C-B98C-2BCBF93126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8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94515-A1A9-4AAE-8994-E641EFF1FEEF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41B82-5E97-4F1C-B98C-2BCBF93126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93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bamba.dev@yahoo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chemeClr val="accent6"/>
                </a:solidFill>
                <a:latin typeface="Georgia" panose="02040502050405020303" pitchFamily="18" charset="0"/>
              </a:rPr>
              <a:t>PRESENTATION DE MAVEN</a:t>
            </a:r>
            <a:endParaRPr lang="fr-FR" b="1" dirty="0">
              <a:solidFill>
                <a:schemeClr val="accent6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474" y="1863614"/>
            <a:ext cx="7833051" cy="3622786"/>
          </a:xfrm>
        </p:spPr>
      </p:pic>
      <p:sp>
        <p:nvSpPr>
          <p:cNvPr id="5" name="ZoneTexte 4"/>
          <p:cNvSpPr txBox="1"/>
          <p:nvPr/>
        </p:nvSpPr>
        <p:spPr>
          <a:xfrm>
            <a:off x="3699029" y="5659326"/>
            <a:ext cx="516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Adama </a:t>
            </a:r>
            <a:r>
              <a:rPr lang="fr-FR" dirty="0"/>
              <a:t>BAMBA </a:t>
            </a:r>
            <a:r>
              <a:rPr lang="fr-FR" dirty="0" smtClean="0"/>
              <a:t>– Etudiant </a:t>
            </a:r>
            <a:r>
              <a:rPr lang="fr-FR" dirty="0" err="1" smtClean="0"/>
              <a:t>Pigier</a:t>
            </a:r>
            <a:r>
              <a:rPr lang="fr-FR" dirty="0" smtClean="0"/>
              <a:t> Côte d’Ivoire (2020)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695853" y="6201584"/>
            <a:ext cx="740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mailto: </a:t>
            </a:r>
            <a:r>
              <a:rPr lang="fr-FR" dirty="0" smtClean="0">
                <a:hlinkClick r:id="rId3"/>
              </a:rPr>
              <a:t>abamba.dev@yahoo.com</a:t>
            </a:r>
            <a:r>
              <a:rPr lang="fr-FR" dirty="0" smtClean="0"/>
              <a:t> ou mailto: adamabamba@univmetiers.ci</a:t>
            </a:r>
          </a:p>
        </p:txBody>
      </p:sp>
    </p:spTree>
    <p:extLst>
      <p:ext uri="{BB962C8B-B14F-4D97-AF65-F5344CB8AC3E}">
        <p14:creationId xmlns:p14="http://schemas.microsoft.com/office/powerpoint/2010/main" val="62014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rme libre 20"/>
          <p:cNvSpPr/>
          <p:nvPr/>
        </p:nvSpPr>
        <p:spPr>
          <a:xfrm>
            <a:off x="5983539" y="490007"/>
            <a:ext cx="1051454" cy="639764"/>
          </a:xfrm>
          <a:custGeom>
            <a:avLst/>
            <a:gdLst>
              <a:gd name="connsiteX0" fmla="*/ 106937 w 1051454"/>
              <a:gd name="connsiteY0" fmla="*/ 0 h 639764"/>
              <a:gd name="connsiteX1" fmla="*/ 189565 w 1051454"/>
              <a:gd name="connsiteY1" fmla="*/ 30242 h 639764"/>
              <a:gd name="connsiteX2" fmla="*/ 984747 w 1051454"/>
              <a:gd name="connsiteY2" fmla="*/ 566369 h 639764"/>
              <a:gd name="connsiteX3" fmla="*/ 1051454 w 1051454"/>
              <a:gd name="connsiteY3" fmla="*/ 639764 h 639764"/>
              <a:gd name="connsiteX4" fmla="*/ 377301 w 1051454"/>
              <a:gd name="connsiteY4" fmla="*/ 639764 h 639764"/>
              <a:gd name="connsiteX5" fmla="*/ 0 w 1051454"/>
              <a:gd name="connsiteY5" fmla="*/ 262463 h 639764"/>
              <a:gd name="connsiteX6" fmla="*/ 64437 w 1051454"/>
              <a:gd name="connsiteY6" fmla="*/ 51510 h 639764"/>
              <a:gd name="connsiteX7" fmla="*/ 106937 w 1051454"/>
              <a:gd name="connsiteY7" fmla="*/ 0 h 63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1454" h="639764">
                <a:moveTo>
                  <a:pt x="106937" y="0"/>
                </a:moveTo>
                <a:lnTo>
                  <a:pt x="189565" y="30242"/>
                </a:lnTo>
                <a:cubicBezTo>
                  <a:pt x="488860" y="156833"/>
                  <a:pt x="758392" y="340013"/>
                  <a:pt x="984747" y="566369"/>
                </a:cubicBezTo>
                <a:lnTo>
                  <a:pt x="1051454" y="639764"/>
                </a:lnTo>
                <a:lnTo>
                  <a:pt x="377301" y="639764"/>
                </a:lnTo>
                <a:cubicBezTo>
                  <a:pt x="168923" y="639764"/>
                  <a:pt x="0" y="470841"/>
                  <a:pt x="0" y="262463"/>
                </a:cubicBezTo>
                <a:cubicBezTo>
                  <a:pt x="0" y="184321"/>
                  <a:pt x="23755" y="111728"/>
                  <a:pt x="64437" y="51510"/>
                </a:cubicBezTo>
                <a:lnTo>
                  <a:pt x="106937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19"/>
          <p:cNvSpPr/>
          <p:nvPr/>
        </p:nvSpPr>
        <p:spPr>
          <a:xfrm>
            <a:off x="6766703" y="1316332"/>
            <a:ext cx="818003" cy="754602"/>
          </a:xfrm>
          <a:custGeom>
            <a:avLst/>
            <a:gdLst>
              <a:gd name="connsiteX0" fmla="*/ 377301 w 818003"/>
              <a:gd name="connsiteY0" fmla="*/ 0 h 754602"/>
              <a:gd name="connsiteX1" fmla="*/ 424592 w 818003"/>
              <a:gd name="connsiteY1" fmla="*/ 0 h 754602"/>
              <a:gd name="connsiteX2" fmla="*/ 507060 w 818003"/>
              <a:gd name="connsiteY2" fmla="*/ 110283 h 754602"/>
              <a:gd name="connsiteX3" fmla="*/ 737711 w 818003"/>
              <a:gd name="connsiteY3" fmla="*/ 535226 h 754602"/>
              <a:gd name="connsiteX4" fmla="*/ 818003 w 818003"/>
              <a:gd name="connsiteY4" fmla="*/ 754602 h 754602"/>
              <a:gd name="connsiteX5" fmla="*/ 377301 w 818003"/>
              <a:gd name="connsiteY5" fmla="*/ 754602 h 754602"/>
              <a:gd name="connsiteX6" fmla="*/ 0 w 818003"/>
              <a:gd name="connsiteY6" fmla="*/ 377301 h 754602"/>
              <a:gd name="connsiteX7" fmla="*/ 377301 w 818003"/>
              <a:gd name="connsiteY7" fmla="*/ 0 h 75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8003" h="754602">
                <a:moveTo>
                  <a:pt x="377301" y="0"/>
                </a:moveTo>
                <a:lnTo>
                  <a:pt x="424592" y="0"/>
                </a:lnTo>
                <a:lnTo>
                  <a:pt x="507060" y="110283"/>
                </a:lnTo>
                <a:cubicBezTo>
                  <a:pt x="596973" y="243372"/>
                  <a:pt x="674416" y="385578"/>
                  <a:pt x="737711" y="535226"/>
                </a:cubicBezTo>
                <a:lnTo>
                  <a:pt x="818003" y="754602"/>
                </a:lnTo>
                <a:lnTo>
                  <a:pt x="377301" y="754602"/>
                </a:lnTo>
                <a:cubicBezTo>
                  <a:pt x="168923" y="754602"/>
                  <a:pt x="0" y="585679"/>
                  <a:pt x="0" y="377301"/>
                </a:cubicBezTo>
                <a:cubicBezTo>
                  <a:pt x="0" y="168923"/>
                  <a:pt x="168923" y="0"/>
                  <a:pt x="377301" y="0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orme libre 18"/>
          <p:cNvSpPr/>
          <p:nvPr/>
        </p:nvSpPr>
        <p:spPr>
          <a:xfrm>
            <a:off x="7299364" y="2266892"/>
            <a:ext cx="401643" cy="753010"/>
          </a:xfrm>
          <a:custGeom>
            <a:avLst/>
            <a:gdLst>
              <a:gd name="connsiteX0" fmla="*/ 361507 w 401643"/>
              <a:gd name="connsiteY0" fmla="*/ 0 h 753010"/>
              <a:gd name="connsiteX1" fmla="*/ 388727 w 401643"/>
              <a:gd name="connsiteY1" fmla="*/ 178357 h 753010"/>
              <a:gd name="connsiteX2" fmla="*/ 401643 w 401643"/>
              <a:gd name="connsiteY2" fmla="*/ 434137 h 753010"/>
              <a:gd name="connsiteX3" fmla="*/ 388727 w 401643"/>
              <a:gd name="connsiteY3" fmla="*/ 689917 h 753010"/>
              <a:gd name="connsiteX4" fmla="*/ 379098 w 401643"/>
              <a:gd name="connsiteY4" fmla="*/ 753010 h 753010"/>
              <a:gd name="connsiteX5" fmla="*/ 377301 w 401643"/>
              <a:gd name="connsiteY5" fmla="*/ 753010 h 753010"/>
              <a:gd name="connsiteX6" fmla="*/ 0 w 401643"/>
              <a:gd name="connsiteY6" fmla="*/ 375709 h 753010"/>
              <a:gd name="connsiteX7" fmla="*/ 301262 w 401643"/>
              <a:gd name="connsiteY7" fmla="*/ 6073 h 753010"/>
              <a:gd name="connsiteX8" fmla="*/ 361507 w 401643"/>
              <a:gd name="connsiteY8" fmla="*/ 0 h 753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1643" h="753010">
                <a:moveTo>
                  <a:pt x="361507" y="0"/>
                </a:moveTo>
                <a:lnTo>
                  <a:pt x="388727" y="178357"/>
                </a:lnTo>
                <a:cubicBezTo>
                  <a:pt x="397268" y="262455"/>
                  <a:pt x="401643" y="347785"/>
                  <a:pt x="401643" y="434137"/>
                </a:cubicBezTo>
                <a:cubicBezTo>
                  <a:pt x="401643" y="520489"/>
                  <a:pt x="397268" y="605819"/>
                  <a:pt x="388727" y="689917"/>
                </a:cubicBezTo>
                <a:lnTo>
                  <a:pt x="379098" y="753010"/>
                </a:lnTo>
                <a:lnTo>
                  <a:pt x="377301" y="753010"/>
                </a:lnTo>
                <a:cubicBezTo>
                  <a:pt x="168923" y="753010"/>
                  <a:pt x="0" y="584087"/>
                  <a:pt x="0" y="375709"/>
                </a:cubicBezTo>
                <a:cubicBezTo>
                  <a:pt x="0" y="193378"/>
                  <a:pt x="129332" y="41255"/>
                  <a:pt x="301262" y="6073"/>
                </a:cubicBezTo>
                <a:lnTo>
                  <a:pt x="361507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orme libre 17"/>
          <p:cNvSpPr/>
          <p:nvPr/>
        </p:nvSpPr>
        <p:spPr>
          <a:xfrm>
            <a:off x="6824517" y="4167163"/>
            <a:ext cx="781985" cy="754602"/>
          </a:xfrm>
          <a:custGeom>
            <a:avLst/>
            <a:gdLst>
              <a:gd name="connsiteX0" fmla="*/ 377301 w 781985"/>
              <a:gd name="connsiteY0" fmla="*/ 0 h 754602"/>
              <a:gd name="connsiteX1" fmla="*/ 781985 w 781985"/>
              <a:gd name="connsiteY1" fmla="*/ 0 h 754602"/>
              <a:gd name="connsiteX2" fmla="*/ 746264 w 781985"/>
              <a:gd name="connsiteY2" fmla="*/ 138924 h 754602"/>
              <a:gd name="connsiteX3" fmla="*/ 556797 w 781985"/>
              <a:gd name="connsiteY3" fmla="*/ 587447 h 754602"/>
              <a:gd name="connsiteX4" fmla="*/ 455248 w 781985"/>
              <a:gd name="connsiteY4" fmla="*/ 754602 h 754602"/>
              <a:gd name="connsiteX5" fmla="*/ 377301 w 781985"/>
              <a:gd name="connsiteY5" fmla="*/ 754602 h 754602"/>
              <a:gd name="connsiteX6" fmla="*/ 0 w 781985"/>
              <a:gd name="connsiteY6" fmla="*/ 377301 h 754602"/>
              <a:gd name="connsiteX7" fmla="*/ 377301 w 781985"/>
              <a:gd name="connsiteY7" fmla="*/ 0 h 75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985" h="754602">
                <a:moveTo>
                  <a:pt x="377301" y="0"/>
                </a:moveTo>
                <a:lnTo>
                  <a:pt x="781985" y="0"/>
                </a:lnTo>
                <a:lnTo>
                  <a:pt x="746264" y="138924"/>
                </a:lnTo>
                <a:cubicBezTo>
                  <a:pt x="697535" y="295593"/>
                  <a:pt x="633821" y="445659"/>
                  <a:pt x="556797" y="587447"/>
                </a:cubicBezTo>
                <a:lnTo>
                  <a:pt x="455248" y="754602"/>
                </a:lnTo>
                <a:lnTo>
                  <a:pt x="377301" y="754602"/>
                </a:lnTo>
                <a:cubicBezTo>
                  <a:pt x="168923" y="754602"/>
                  <a:pt x="0" y="585679"/>
                  <a:pt x="0" y="377301"/>
                </a:cubicBezTo>
                <a:cubicBezTo>
                  <a:pt x="0" y="168923"/>
                  <a:pt x="168923" y="0"/>
                  <a:pt x="377301" y="0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 16"/>
          <p:cNvSpPr/>
          <p:nvPr/>
        </p:nvSpPr>
        <p:spPr>
          <a:xfrm>
            <a:off x="6061035" y="5045268"/>
            <a:ext cx="1046012" cy="672795"/>
          </a:xfrm>
          <a:custGeom>
            <a:avLst/>
            <a:gdLst>
              <a:gd name="connsiteX0" fmla="*/ 377301 w 1046012"/>
              <a:gd name="connsiteY0" fmla="*/ 0 h 672795"/>
              <a:gd name="connsiteX1" fmla="*/ 1046012 w 1046012"/>
              <a:gd name="connsiteY1" fmla="*/ 0 h 672795"/>
              <a:gd name="connsiteX2" fmla="*/ 907251 w 1046012"/>
              <a:gd name="connsiteY2" fmla="*/ 152674 h 672795"/>
              <a:gd name="connsiteX3" fmla="*/ 330750 w 1046012"/>
              <a:gd name="connsiteY3" fmla="*/ 583457 h 672795"/>
              <a:gd name="connsiteX4" fmla="*/ 145296 w 1046012"/>
              <a:gd name="connsiteY4" fmla="*/ 672795 h 672795"/>
              <a:gd name="connsiteX5" fmla="*/ 110509 w 1046012"/>
              <a:gd name="connsiteY5" fmla="*/ 644093 h 672795"/>
              <a:gd name="connsiteX6" fmla="*/ 0 w 1046012"/>
              <a:gd name="connsiteY6" fmla="*/ 377301 h 672795"/>
              <a:gd name="connsiteX7" fmla="*/ 377301 w 1046012"/>
              <a:gd name="connsiteY7" fmla="*/ 0 h 672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6012" h="672795">
                <a:moveTo>
                  <a:pt x="377301" y="0"/>
                </a:moveTo>
                <a:lnTo>
                  <a:pt x="1046012" y="0"/>
                </a:lnTo>
                <a:lnTo>
                  <a:pt x="907251" y="152674"/>
                </a:lnTo>
                <a:cubicBezTo>
                  <a:pt x="737485" y="322441"/>
                  <a:pt x="543431" y="467922"/>
                  <a:pt x="330750" y="583457"/>
                </a:cubicBezTo>
                <a:lnTo>
                  <a:pt x="145296" y="672795"/>
                </a:lnTo>
                <a:lnTo>
                  <a:pt x="110509" y="644093"/>
                </a:lnTo>
                <a:cubicBezTo>
                  <a:pt x="42231" y="575815"/>
                  <a:pt x="0" y="481490"/>
                  <a:pt x="0" y="377301"/>
                </a:cubicBezTo>
                <a:cubicBezTo>
                  <a:pt x="0" y="168923"/>
                  <a:pt x="168923" y="0"/>
                  <a:pt x="377301" y="0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 14"/>
          <p:cNvSpPr/>
          <p:nvPr/>
        </p:nvSpPr>
        <p:spPr>
          <a:xfrm>
            <a:off x="6090477" y="375169"/>
            <a:ext cx="3550663" cy="754602"/>
          </a:xfrm>
          <a:custGeom>
            <a:avLst/>
            <a:gdLst>
              <a:gd name="connsiteX0" fmla="*/ 270364 w 3550663"/>
              <a:gd name="connsiteY0" fmla="*/ 0 h 754602"/>
              <a:gd name="connsiteX1" fmla="*/ 3173362 w 3550663"/>
              <a:gd name="connsiteY1" fmla="*/ 0 h 754602"/>
              <a:gd name="connsiteX2" fmla="*/ 3550663 w 3550663"/>
              <a:gd name="connsiteY2" fmla="*/ 377301 h 754602"/>
              <a:gd name="connsiteX3" fmla="*/ 3173362 w 3550663"/>
              <a:gd name="connsiteY3" fmla="*/ 754602 h 754602"/>
              <a:gd name="connsiteX4" fmla="*/ 944517 w 3550663"/>
              <a:gd name="connsiteY4" fmla="*/ 754602 h 754602"/>
              <a:gd name="connsiteX5" fmla="*/ 877810 w 3550663"/>
              <a:gd name="connsiteY5" fmla="*/ 681207 h 754602"/>
              <a:gd name="connsiteX6" fmla="*/ 82628 w 3550663"/>
              <a:gd name="connsiteY6" fmla="*/ 145080 h 754602"/>
              <a:gd name="connsiteX7" fmla="*/ 0 w 3550663"/>
              <a:gd name="connsiteY7" fmla="*/ 114838 h 754602"/>
              <a:gd name="connsiteX8" fmla="*/ 3572 w 3550663"/>
              <a:gd name="connsiteY8" fmla="*/ 110509 h 754602"/>
              <a:gd name="connsiteX9" fmla="*/ 270364 w 3550663"/>
              <a:gd name="connsiteY9" fmla="*/ 0 h 75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50663" h="754602">
                <a:moveTo>
                  <a:pt x="270364" y="0"/>
                </a:moveTo>
                <a:lnTo>
                  <a:pt x="3173362" y="0"/>
                </a:lnTo>
                <a:cubicBezTo>
                  <a:pt x="3381740" y="0"/>
                  <a:pt x="3550663" y="168923"/>
                  <a:pt x="3550663" y="377301"/>
                </a:cubicBezTo>
                <a:cubicBezTo>
                  <a:pt x="3550663" y="585679"/>
                  <a:pt x="3381740" y="754602"/>
                  <a:pt x="3173362" y="754602"/>
                </a:cubicBezTo>
                <a:lnTo>
                  <a:pt x="944517" y="754602"/>
                </a:lnTo>
                <a:lnTo>
                  <a:pt x="877810" y="681207"/>
                </a:lnTo>
                <a:cubicBezTo>
                  <a:pt x="651455" y="454851"/>
                  <a:pt x="381923" y="271671"/>
                  <a:pt x="82628" y="145080"/>
                </a:cubicBezTo>
                <a:lnTo>
                  <a:pt x="0" y="114838"/>
                </a:lnTo>
                <a:lnTo>
                  <a:pt x="3572" y="110509"/>
                </a:lnTo>
                <a:cubicBezTo>
                  <a:pt x="71850" y="42231"/>
                  <a:pt x="166175" y="0"/>
                  <a:pt x="270364" y="0"/>
                </a:cubicBez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/>
          <p:cNvSpPr/>
          <p:nvPr/>
        </p:nvSpPr>
        <p:spPr>
          <a:xfrm>
            <a:off x="7191294" y="1316332"/>
            <a:ext cx="3233008" cy="754602"/>
          </a:xfrm>
          <a:custGeom>
            <a:avLst/>
            <a:gdLst>
              <a:gd name="connsiteX0" fmla="*/ 0 w 3233008"/>
              <a:gd name="connsiteY0" fmla="*/ 0 h 754602"/>
              <a:gd name="connsiteX1" fmla="*/ 2855707 w 3233008"/>
              <a:gd name="connsiteY1" fmla="*/ 0 h 754602"/>
              <a:gd name="connsiteX2" fmla="*/ 3233008 w 3233008"/>
              <a:gd name="connsiteY2" fmla="*/ 377301 h 754602"/>
              <a:gd name="connsiteX3" fmla="*/ 2855707 w 3233008"/>
              <a:gd name="connsiteY3" fmla="*/ 754602 h 754602"/>
              <a:gd name="connsiteX4" fmla="*/ 393411 w 3233008"/>
              <a:gd name="connsiteY4" fmla="*/ 754602 h 754602"/>
              <a:gd name="connsiteX5" fmla="*/ 313119 w 3233008"/>
              <a:gd name="connsiteY5" fmla="*/ 535226 h 754602"/>
              <a:gd name="connsiteX6" fmla="*/ 82468 w 3233008"/>
              <a:gd name="connsiteY6" fmla="*/ 110283 h 754602"/>
              <a:gd name="connsiteX7" fmla="*/ 0 w 3233008"/>
              <a:gd name="connsiteY7" fmla="*/ 0 h 75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3008" h="754602">
                <a:moveTo>
                  <a:pt x="0" y="0"/>
                </a:moveTo>
                <a:lnTo>
                  <a:pt x="2855707" y="0"/>
                </a:lnTo>
                <a:cubicBezTo>
                  <a:pt x="3064085" y="0"/>
                  <a:pt x="3233008" y="168923"/>
                  <a:pt x="3233008" y="377301"/>
                </a:cubicBezTo>
                <a:cubicBezTo>
                  <a:pt x="3233008" y="585679"/>
                  <a:pt x="3064085" y="754602"/>
                  <a:pt x="2855707" y="754602"/>
                </a:cubicBezTo>
                <a:lnTo>
                  <a:pt x="393411" y="754602"/>
                </a:lnTo>
                <a:lnTo>
                  <a:pt x="313119" y="535226"/>
                </a:lnTo>
                <a:cubicBezTo>
                  <a:pt x="249824" y="385578"/>
                  <a:pt x="172381" y="243372"/>
                  <a:pt x="82468" y="110283"/>
                </a:cubicBez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 12"/>
          <p:cNvSpPr/>
          <p:nvPr/>
        </p:nvSpPr>
        <p:spPr>
          <a:xfrm>
            <a:off x="7660871" y="2265300"/>
            <a:ext cx="3296093" cy="754602"/>
          </a:xfrm>
          <a:custGeom>
            <a:avLst/>
            <a:gdLst>
              <a:gd name="connsiteX0" fmla="*/ 15794 w 3296093"/>
              <a:gd name="connsiteY0" fmla="*/ 0 h 754602"/>
              <a:gd name="connsiteX1" fmla="*/ 2918792 w 3296093"/>
              <a:gd name="connsiteY1" fmla="*/ 0 h 754602"/>
              <a:gd name="connsiteX2" fmla="*/ 3296093 w 3296093"/>
              <a:gd name="connsiteY2" fmla="*/ 377301 h 754602"/>
              <a:gd name="connsiteX3" fmla="*/ 2918792 w 3296093"/>
              <a:gd name="connsiteY3" fmla="*/ 754602 h 754602"/>
              <a:gd name="connsiteX4" fmla="*/ 17591 w 3296093"/>
              <a:gd name="connsiteY4" fmla="*/ 754602 h 754602"/>
              <a:gd name="connsiteX5" fmla="*/ 27220 w 3296093"/>
              <a:gd name="connsiteY5" fmla="*/ 691509 h 754602"/>
              <a:gd name="connsiteX6" fmla="*/ 40136 w 3296093"/>
              <a:gd name="connsiteY6" fmla="*/ 435729 h 754602"/>
              <a:gd name="connsiteX7" fmla="*/ 27220 w 3296093"/>
              <a:gd name="connsiteY7" fmla="*/ 179949 h 754602"/>
              <a:gd name="connsiteX8" fmla="*/ 0 w 3296093"/>
              <a:gd name="connsiteY8" fmla="*/ 1592 h 754602"/>
              <a:gd name="connsiteX9" fmla="*/ 15794 w 3296093"/>
              <a:gd name="connsiteY9" fmla="*/ 0 h 75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96093" h="754602">
                <a:moveTo>
                  <a:pt x="15794" y="0"/>
                </a:moveTo>
                <a:lnTo>
                  <a:pt x="2918792" y="0"/>
                </a:lnTo>
                <a:cubicBezTo>
                  <a:pt x="3127170" y="0"/>
                  <a:pt x="3296093" y="168923"/>
                  <a:pt x="3296093" y="377301"/>
                </a:cubicBezTo>
                <a:cubicBezTo>
                  <a:pt x="3296093" y="585679"/>
                  <a:pt x="3127170" y="754602"/>
                  <a:pt x="2918792" y="754602"/>
                </a:cubicBezTo>
                <a:lnTo>
                  <a:pt x="17591" y="754602"/>
                </a:lnTo>
                <a:lnTo>
                  <a:pt x="27220" y="691509"/>
                </a:lnTo>
                <a:cubicBezTo>
                  <a:pt x="35761" y="607411"/>
                  <a:pt x="40136" y="522081"/>
                  <a:pt x="40136" y="435729"/>
                </a:cubicBezTo>
                <a:cubicBezTo>
                  <a:pt x="40136" y="349377"/>
                  <a:pt x="35761" y="264047"/>
                  <a:pt x="27220" y="179949"/>
                </a:cubicBezTo>
                <a:lnTo>
                  <a:pt x="0" y="1592"/>
                </a:lnTo>
                <a:lnTo>
                  <a:pt x="15794" y="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libre 11"/>
          <p:cNvSpPr/>
          <p:nvPr/>
        </p:nvSpPr>
        <p:spPr>
          <a:xfrm>
            <a:off x="7279764" y="4167163"/>
            <a:ext cx="3202352" cy="754602"/>
          </a:xfrm>
          <a:custGeom>
            <a:avLst/>
            <a:gdLst>
              <a:gd name="connsiteX0" fmla="*/ 326737 w 3202352"/>
              <a:gd name="connsiteY0" fmla="*/ 0 h 754602"/>
              <a:gd name="connsiteX1" fmla="*/ 2825051 w 3202352"/>
              <a:gd name="connsiteY1" fmla="*/ 0 h 754602"/>
              <a:gd name="connsiteX2" fmla="*/ 3202352 w 3202352"/>
              <a:gd name="connsiteY2" fmla="*/ 377301 h 754602"/>
              <a:gd name="connsiteX3" fmla="*/ 2825051 w 3202352"/>
              <a:gd name="connsiteY3" fmla="*/ 754602 h 754602"/>
              <a:gd name="connsiteX4" fmla="*/ 0 w 3202352"/>
              <a:gd name="connsiteY4" fmla="*/ 754602 h 754602"/>
              <a:gd name="connsiteX5" fmla="*/ 101549 w 3202352"/>
              <a:gd name="connsiteY5" fmla="*/ 587447 h 754602"/>
              <a:gd name="connsiteX6" fmla="*/ 291016 w 3202352"/>
              <a:gd name="connsiteY6" fmla="*/ 138924 h 754602"/>
              <a:gd name="connsiteX7" fmla="*/ 326737 w 3202352"/>
              <a:gd name="connsiteY7" fmla="*/ 0 h 75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02352" h="754602">
                <a:moveTo>
                  <a:pt x="326737" y="0"/>
                </a:moveTo>
                <a:lnTo>
                  <a:pt x="2825051" y="0"/>
                </a:lnTo>
                <a:cubicBezTo>
                  <a:pt x="3033429" y="0"/>
                  <a:pt x="3202352" y="168923"/>
                  <a:pt x="3202352" y="377301"/>
                </a:cubicBezTo>
                <a:cubicBezTo>
                  <a:pt x="3202352" y="585679"/>
                  <a:pt x="3033429" y="754602"/>
                  <a:pt x="2825051" y="754602"/>
                </a:cubicBezTo>
                <a:lnTo>
                  <a:pt x="0" y="754602"/>
                </a:lnTo>
                <a:lnTo>
                  <a:pt x="101549" y="587447"/>
                </a:lnTo>
                <a:cubicBezTo>
                  <a:pt x="178573" y="445659"/>
                  <a:pt x="242287" y="295593"/>
                  <a:pt x="291016" y="138924"/>
                </a:cubicBezTo>
                <a:lnTo>
                  <a:pt x="326737" y="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6206331" y="5045267"/>
            <a:ext cx="3512304" cy="754602"/>
          </a:xfrm>
          <a:custGeom>
            <a:avLst/>
            <a:gdLst>
              <a:gd name="connsiteX0" fmla="*/ 900716 w 3512304"/>
              <a:gd name="connsiteY0" fmla="*/ 0 h 754602"/>
              <a:gd name="connsiteX1" fmla="*/ 3135003 w 3512304"/>
              <a:gd name="connsiteY1" fmla="*/ 0 h 754602"/>
              <a:gd name="connsiteX2" fmla="*/ 3512304 w 3512304"/>
              <a:gd name="connsiteY2" fmla="*/ 377301 h 754602"/>
              <a:gd name="connsiteX3" fmla="*/ 3135003 w 3512304"/>
              <a:gd name="connsiteY3" fmla="*/ 754602 h 754602"/>
              <a:gd name="connsiteX4" fmla="*/ 232005 w 3512304"/>
              <a:gd name="connsiteY4" fmla="*/ 754602 h 754602"/>
              <a:gd name="connsiteX5" fmla="*/ 21052 w 3512304"/>
              <a:gd name="connsiteY5" fmla="*/ 690165 h 754602"/>
              <a:gd name="connsiteX6" fmla="*/ 0 w 3512304"/>
              <a:gd name="connsiteY6" fmla="*/ 672795 h 754602"/>
              <a:gd name="connsiteX7" fmla="*/ 185454 w 3512304"/>
              <a:gd name="connsiteY7" fmla="*/ 583457 h 754602"/>
              <a:gd name="connsiteX8" fmla="*/ 761955 w 3512304"/>
              <a:gd name="connsiteY8" fmla="*/ 152674 h 754602"/>
              <a:gd name="connsiteX9" fmla="*/ 900716 w 3512304"/>
              <a:gd name="connsiteY9" fmla="*/ 0 h 75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2304" h="754602">
                <a:moveTo>
                  <a:pt x="900716" y="0"/>
                </a:moveTo>
                <a:lnTo>
                  <a:pt x="3135003" y="0"/>
                </a:lnTo>
                <a:cubicBezTo>
                  <a:pt x="3343381" y="0"/>
                  <a:pt x="3512304" y="168923"/>
                  <a:pt x="3512304" y="377301"/>
                </a:cubicBezTo>
                <a:cubicBezTo>
                  <a:pt x="3512304" y="585679"/>
                  <a:pt x="3343381" y="754602"/>
                  <a:pt x="3135003" y="754602"/>
                </a:cubicBezTo>
                <a:lnTo>
                  <a:pt x="232005" y="754602"/>
                </a:lnTo>
                <a:cubicBezTo>
                  <a:pt x="153863" y="754602"/>
                  <a:pt x="81270" y="730847"/>
                  <a:pt x="21052" y="690165"/>
                </a:cubicBezTo>
                <a:lnTo>
                  <a:pt x="0" y="672795"/>
                </a:lnTo>
                <a:lnTo>
                  <a:pt x="185454" y="583457"/>
                </a:lnTo>
                <a:cubicBezTo>
                  <a:pt x="398135" y="467922"/>
                  <a:pt x="592189" y="322441"/>
                  <a:pt x="761955" y="152674"/>
                </a:cubicBezTo>
                <a:lnTo>
                  <a:pt x="900716" y="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7252323" y="1425561"/>
            <a:ext cx="2574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DEFINITION &amp; OBJECTIFS &amp; APPORTS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6436802" y="571288"/>
            <a:ext cx="2887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HISTORIQUE</a:t>
            </a:r>
            <a:endParaRPr lang="fr-FR" sz="140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7692125" y="2393252"/>
            <a:ext cx="2652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DESCRIPTEUR DE PROJET : POM</a:t>
            </a:r>
            <a:endParaRPr lang="fr-FR" sz="140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7182648" y="4275161"/>
            <a:ext cx="2993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EXEMPLE DE COMMANDE MAVEN</a:t>
            </a:r>
            <a:endParaRPr lang="fr-FR" sz="140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6550274" y="5258616"/>
            <a:ext cx="2602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CAS PRATIQUE</a:t>
            </a:r>
            <a:endParaRPr lang="fr-FR" sz="140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6145719" y="575690"/>
            <a:ext cx="291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1</a:t>
            </a:r>
            <a:endParaRPr lang="fr-FR" sz="1400" b="1" dirty="0">
              <a:solidFill>
                <a:schemeClr val="bg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942182" y="1444568"/>
            <a:ext cx="291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2</a:t>
            </a:r>
            <a:endParaRPr lang="fr-FR" sz="1400" b="1" dirty="0">
              <a:solidFill>
                <a:schemeClr val="bg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7354643" y="2376710"/>
            <a:ext cx="291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3</a:t>
            </a:r>
            <a:endParaRPr lang="fr-FR" sz="1400" b="1" dirty="0">
              <a:solidFill>
                <a:schemeClr val="bg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7009934" y="4294895"/>
            <a:ext cx="291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5</a:t>
            </a:r>
            <a:endParaRPr lang="fr-FR" sz="1400" b="1" dirty="0">
              <a:solidFill>
                <a:schemeClr val="bg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6218258" y="5067283"/>
            <a:ext cx="291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6</a:t>
            </a:r>
            <a:endParaRPr lang="fr-FR" sz="1400" b="1" dirty="0">
              <a:solidFill>
                <a:schemeClr val="bg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440" y="1478829"/>
            <a:ext cx="369015" cy="36901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128" y="506712"/>
            <a:ext cx="463552" cy="46355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565" y="2417827"/>
            <a:ext cx="383079" cy="3830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9949153" y="4252965"/>
            <a:ext cx="492904" cy="492903"/>
          </a:xfrm>
          <a:prstGeom prst="rect">
            <a:avLst/>
          </a:prstGeom>
        </p:spPr>
      </p:pic>
      <p:sp>
        <p:nvSpPr>
          <p:cNvPr id="28" name="Forme libre 27"/>
          <p:cNvSpPr/>
          <p:nvPr/>
        </p:nvSpPr>
        <p:spPr>
          <a:xfrm rot="478891">
            <a:off x="7317279" y="3174826"/>
            <a:ext cx="424872" cy="758383"/>
          </a:xfrm>
          <a:custGeom>
            <a:avLst/>
            <a:gdLst>
              <a:gd name="connsiteX0" fmla="*/ 361507 w 401643"/>
              <a:gd name="connsiteY0" fmla="*/ 0 h 753010"/>
              <a:gd name="connsiteX1" fmla="*/ 388727 w 401643"/>
              <a:gd name="connsiteY1" fmla="*/ 178357 h 753010"/>
              <a:gd name="connsiteX2" fmla="*/ 401643 w 401643"/>
              <a:gd name="connsiteY2" fmla="*/ 434137 h 753010"/>
              <a:gd name="connsiteX3" fmla="*/ 388727 w 401643"/>
              <a:gd name="connsiteY3" fmla="*/ 689917 h 753010"/>
              <a:gd name="connsiteX4" fmla="*/ 379098 w 401643"/>
              <a:gd name="connsiteY4" fmla="*/ 753010 h 753010"/>
              <a:gd name="connsiteX5" fmla="*/ 377301 w 401643"/>
              <a:gd name="connsiteY5" fmla="*/ 753010 h 753010"/>
              <a:gd name="connsiteX6" fmla="*/ 0 w 401643"/>
              <a:gd name="connsiteY6" fmla="*/ 375709 h 753010"/>
              <a:gd name="connsiteX7" fmla="*/ 301262 w 401643"/>
              <a:gd name="connsiteY7" fmla="*/ 6073 h 753010"/>
              <a:gd name="connsiteX8" fmla="*/ 361507 w 401643"/>
              <a:gd name="connsiteY8" fmla="*/ 0 h 753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1643" h="753010">
                <a:moveTo>
                  <a:pt x="361507" y="0"/>
                </a:moveTo>
                <a:lnTo>
                  <a:pt x="388727" y="178357"/>
                </a:lnTo>
                <a:cubicBezTo>
                  <a:pt x="397268" y="262455"/>
                  <a:pt x="401643" y="347785"/>
                  <a:pt x="401643" y="434137"/>
                </a:cubicBezTo>
                <a:cubicBezTo>
                  <a:pt x="401643" y="520489"/>
                  <a:pt x="397268" y="605819"/>
                  <a:pt x="388727" y="689917"/>
                </a:cubicBezTo>
                <a:lnTo>
                  <a:pt x="379098" y="753010"/>
                </a:lnTo>
                <a:lnTo>
                  <a:pt x="377301" y="753010"/>
                </a:lnTo>
                <a:cubicBezTo>
                  <a:pt x="168923" y="753010"/>
                  <a:pt x="0" y="584087"/>
                  <a:pt x="0" y="375709"/>
                </a:cubicBezTo>
                <a:cubicBezTo>
                  <a:pt x="0" y="193378"/>
                  <a:pt x="129332" y="41255"/>
                  <a:pt x="301262" y="6073"/>
                </a:cubicBezTo>
                <a:lnTo>
                  <a:pt x="361507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orme libre 28"/>
          <p:cNvSpPr/>
          <p:nvPr/>
        </p:nvSpPr>
        <p:spPr>
          <a:xfrm>
            <a:off x="7695530" y="3177771"/>
            <a:ext cx="3296093" cy="754602"/>
          </a:xfrm>
          <a:custGeom>
            <a:avLst/>
            <a:gdLst>
              <a:gd name="connsiteX0" fmla="*/ 15794 w 3296093"/>
              <a:gd name="connsiteY0" fmla="*/ 0 h 754602"/>
              <a:gd name="connsiteX1" fmla="*/ 2918792 w 3296093"/>
              <a:gd name="connsiteY1" fmla="*/ 0 h 754602"/>
              <a:gd name="connsiteX2" fmla="*/ 3296093 w 3296093"/>
              <a:gd name="connsiteY2" fmla="*/ 377301 h 754602"/>
              <a:gd name="connsiteX3" fmla="*/ 2918792 w 3296093"/>
              <a:gd name="connsiteY3" fmla="*/ 754602 h 754602"/>
              <a:gd name="connsiteX4" fmla="*/ 17591 w 3296093"/>
              <a:gd name="connsiteY4" fmla="*/ 754602 h 754602"/>
              <a:gd name="connsiteX5" fmla="*/ 27220 w 3296093"/>
              <a:gd name="connsiteY5" fmla="*/ 691509 h 754602"/>
              <a:gd name="connsiteX6" fmla="*/ 40136 w 3296093"/>
              <a:gd name="connsiteY6" fmla="*/ 435729 h 754602"/>
              <a:gd name="connsiteX7" fmla="*/ 27220 w 3296093"/>
              <a:gd name="connsiteY7" fmla="*/ 179949 h 754602"/>
              <a:gd name="connsiteX8" fmla="*/ 0 w 3296093"/>
              <a:gd name="connsiteY8" fmla="*/ 1592 h 754602"/>
              <a:gd name="connsiteX9" fmla="*/ 15794 w 3296093"/>
              <a:gd name="connsiteY9" fmla="*/ 0 h 75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96093" h="754602">
                <a:moveTo>
                  <a:pt x="15794" y="0"/>
                </a:moveTo>
                <a:lnTo>
                  <a:pt x="2918792" y="0"/>
                </a:lnTo>
                <a:cubicBezTo>
                  <a:pt x="3127170" y="0"/>
                  <a:pt x="3296093" y="168923"/>
                  <a:pt x="3296093" y="377301"/>
                </a:cubicBezTo>
                <a:cubicBezTo>
                  <a:pt x="3296093" y="585679"/>
                  <a:pt x="3127170" y="754602"/>
                  <a:pt x="2918792" y="754602"/>
                </a:cubicBezTo>
                <a:lnTo>
                  <a:pt x="17591" y="754602"/>
                </a:lnTo>
                <a:lnTo>
                  <a:pt x="27220" y="691509"/>
                </a:lnTo>
                <a:cubicBezTo>
                  <a:pt x="35761" y="607411"/>
                  <a:pt x="40136" y="522081"/>
                  <a:pt x="40136" y="435729"/>
                </a:cubicBezTo>
                <a:cubicBezTo>
                  <a:pt x="40136" y="349377"/>
                  <a:pt x="35761" y="264047"/>
                  <a:pt x="27220" y="179949"/>
                </a:cubicBezTo>
                <a:lnTo>
                  <a:pt x="0" y="1592"/>
                </a:lnTo>
                <a:lnTo>
                  <a:pt x="15794" y="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7718760" y="3385648"/>
            <a:ext cx="2492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POM MINIMAL</a:t>
            </a:r>
            <a:endParaRPr lang="fr-FR" sz="140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7354643" y="3324716"/>
            <a:ext cx="291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4</a:t>
            </a:r>
            <a:endParaRPr lang="fr-FR" sz="1400" b="1" dirty="0">
              <a:solidFill>
                <a:schemeClr val="bg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344403" y="3273086"/>
            <a:ext cx="551030" cy="55103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33" y="2174176"/>
            <a:ext cx="5825670" cy="1472709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9028800" y="5136931"/>
            <a:ext cx="492904" cy="49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9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628" y="1217276"/>
            <a:ext cx="9471325" cy="15823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rme libre 3"/>
          <p:cNvSpPr/>
          <p:nvPr/>
        </p:nvSpPr>
        <p:spPr>
          <a:xfrm>
            <a:off x="117328" y="215502"/>
            <a:ext cx="818003" cy="754602"/>
          </a:xfrm>
          <a:custGeom>
            <a:avLst/>
            <a:gdLst>
              <a:gd name="connsiteX0" fmla="*/ 377301 w 818003"/>
              <a:gd name="connsiteY0" fmla="*/ 0 h 754602"/>
              <a:gd name="connsiteX1" fmla="*/ 424592 w 818003"/>
              <a:gd name="connsiteY1" fmla="*/ 0 h 754602"/>
              <a:gd name="connsiteX2" fmla="*/ 507060 w 818003"/>
              <a:gd name="connsiteY2" fmla="*/ 110283 h 754602"/>
              <a:gd name="connsiteX3" fmla="*/ 737711 w 818003"/>
              <a:gd name="connsiteY3" fmla="*/ 535226 h 754602"/>
              <a:gd name="connsiteX4" fmla="*/ 818003 w 818003"/>
              <a:gd name="connsiteY4" fmla="*/ 754602 h 754602"/>
              <a:gd name="connsiteX5" fmla="*/ 377301 w 818003"/>
              <a:gd name="connsiteY5" fmla="*/ 754602 h 754602"/>
              <a:gd name="connsiteX6" fmla="*/ 0 w 818003"/>
              <a:gd name="connsiteY6" fmla="*/ 377301 h 754602"/>
              <a:gd name="connsiteX7" fmla="*/ 377301 w 818003"/>
              <a:gd name="connsiteY7" fmla="*/ 0 h 75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8003" h="754602">
                <a:moveTo>
                  <a:pt x="377301" y="0"/>
                </a:moveTo>
                <a:lnTo>
                  <a:pt x="424592" y="0"/>
                </a:lnTo>
                <a:lnTo>
                  <a:pt x="507060" y="110283"/>
                </a:lnTo>
                <a:cubicBezTo>
                  <a:pt x="596973" y="243372"/>
                  <a:pt x="674416" y="385578"/>
                  <a:pt x="737711" y="535226"/>
                </a:cubicBezTo>
                <a:lnTo>
                  <a:pt x="818003" y="754602"/>
                </a:lnTo>
                <a:lnTo>
                  <a:pt x="377301" y="754602"/>
                </a:lnTo>
                <a:cubicBezTo>
                  <a:pt x="168923" y="754602"/>
                  <a:pt x="0" y="585679"/>
                  <a:pt x="0" y="377301"/>
                </a:cubicBezTo>
                <a:cubicBezTo>
                  <a:pt x="0" y="168923"/>
                  <a:pt x="168923" y="0"/>
                  <a:pt x="377301" y="0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 4"/>
          <p:cNvSpPr/>
          <p:nvPr/>
        </p:nvSpPr>
        <p:spPr>
          <a:xfrm>
            <a:off x="541919" y="215502"/>
            <a:ext cx="3233008" cy="754602"/>
          </a:xfrm>
          <a:custGeom>
            <a:avLst/>
            <a:gdLst>
              <a:gd name="connsiteX0" fmla="*/ 0 w 3233008"/>
              <a:gd name="connsiteY0" fmla="*/ 0 h 754602"/>
              <a:gd name="connsiteX1" fmla="*/ 2855707 w 3233008"/>
              <a:gd name="connsiteY1" fmla="*/ 0 h 754602"/>
              <a:gd name="connsiteX2" fmla="*/ 3233008 w 3233008"/>
              <a:gd name="connsiteY2" fmla="*/ 377301 h 754602"/>
              <a:gd name="connsiteX3" fmla="*/ 2855707 w 3233008"/>
              <a:gd name="connsiteY3" fmla="*/ 754602 h 754602"/>
              <a:gd name="connsiteX4" fmla="*/ 393411 w 3233008"/>
              <a:gd name="connsiteY4" fmla="*/ 754602 h 754602"/>
              <a:gd name="connsiteX5" fmla="*/ 313119 w 3233008"/>
              <a:gd name="connsiteY5" fmla="*/ 535226 h 754602"/>
              <a:gd name="connsiteX6" fmla="*/ 82468 w 3233008"/>
              <a:gd name="connsiteY6" fmla="*/ 110283 h 754602"/>
              <a:gd name="connsiteX7" fmla="*/ 0 w 3233008"/>
              <a:gd name="connsiteY7" fmla="*/ 0 h 75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3008" h="754602">
                <a:moveTo>
                  <a:pt x="0" y="0"/>
                </a:moveTo>
                <a:lnTo>
                  <a:pt x="2855707" y="0"/>
                </a:lnTo>
                <a:cubicBezTo>
                  <a:pt x="3064085" y="0"/>
                  <a:pt x="3233008" y="168923"/>
                  <a:pt x="3233008" y="377301"/>
                </a:cubicBezTo>
                <a:cubicBezTo>
                  <a:pt x="3233008" y="585679"/>
                  <a:pt x="3064085" y="754602"/>
                  <a:pt x="2855707" y="754602"/>
                </a:cubicBezTo>
                <a:lnTo>
                  <a:pt x="393411" y="754602"/>
                </a:lnTo>
                <a:lnTo>
                  <a:pt x="313119" y="535226"/>
                </a:lnTo>
                <a:cubicBezTo>
                  <a:pt x="249824" y="385578"/>
                  <a:pt x="172381" y="243372"/>
                  <a:pt x="82468" y="110283"/>
                </a:cubicBez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68247" y="418616"/>
            <a:ext cx="2887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Georgia" panose="02040502050405020303" pitchFamily="18" charset="0"/>
                <a:cs typeface="Times New Roman" panose="02020603050405020304" pitchFamily="18" charset="0"/>
              </a:rPr>
              <a:t>HISTORIQUE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92807" y="343738"/>
            <a:ext cx="291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1</a:t>
            </a:r>
            <a:endParaRPr lang="fr-FR" sz="1400" b="1" dirty="0">
              <a:solidFill>
                <a:schemeClr val="bg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375238" y="2920753"/>
            <a:ext cx="10775115" cy="3764132"/>
          </a:xfrm>
        </p:spPr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Job 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Control </a:t>
            </a:r>
            <a:r>
              <a:rPr lang="fr-FR" sz="2000" dirty="0" err="1" smtClean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Language</a:t>
            </a:r>
            <a:r>
              <a:rPr lang="fr-FR" sz="2000" dirty="0"/>
              <a:t> (Langage de Contrôle des Tâches</a:t>
            </a:r>
            <a:r>
              <a:rPr lang="fr-FR" sz="2000" dirty="0" smtClean="0"/>
              <a:t>), couramment </a:t>
            </a:r>
            <a:r>
              <a:rPr lang="fr-FR" sz="2000" dirty="0"/>
              <a:t>appelé </a:t>
            </a:r>
            <a:r>
              <a:rPr lang="fr-FR" sz="2000" b="1" dirty="0"/>
              <a:t>JCL</a:t>
            </a:r>
            <a:r>
              <a:rPr lang="fr-FR" sz="2000" dirty="0"/>
              <a:t>, désigne </a:t>
            </a:r>
            <a:r>
              <a:rPr lang="fr-FR" sz="2000" dirty="0" smtClean="0"/>
              <a:t>certains langages </a:t>
            </a:r>
            <a:r>
              <a:rPr lang="fr-FR" sz="2000" dirty="0"/>
              <a:t>de scripts, </a:t>
            </a:r>
            <a:r>
              <a:rPr lang="fr-FR" sz="2000" dirty="0" smtClean="0"/>
              <a:t>en particulier </a:t>
            </a:r>
            <a:r>
              <a:rPr lang="fr-FR" sz="2000" dirty="0"/>
              <a:t>sur les systèmes d'exploitation mainframe d'IBM, dont </a:t>
            </a:r>
            <a:r>
              <a:rPr lang="fr-FR" sz="2000" dirty="0" smtClean="0"/>
              <a:t>le </a:t>
            </a:r>
            <a:r>
              <a:rPr lang="fr-FR" sz="2000" b="1" dirty="0" smtClean="0"/>
              <a:t>JCL </a:t>
            </a:r>
            <a:r>
              <a:rPr lang="fr-FR" sz="2000" b="1" dirty="0" err="1"/>
              <a:t>Make</a:t>
            </a:r>
            <a:r>
              <a:rPr lang="fr-FR" sz="2000" b="1" dirty="0"/>
              <a:t> </a:t>
            </a:r>
            <a:r>
              <a:rPr lang="fr-FR" sz="2000" b="1" dirty="0" err="1"/>
              <a:t>Ant</a:t>
            </a:r>
            <a:r>
              <a:rPr lang="fr-FR" sz="2000" b="1" dirty="0"/>
              <a:t> </a:t>
            </a:r>
            <a:r>
              <a:rPr lang="fr-FR" sz="2000" b="1" dirty="0" err="1" smtClean="0"/>
              <a:t>Maven</a:t>
            </a:r>
            <a:r>
              <a:rPr lang="fr-FR" sz="2000" b="1" dirty="0"/>
              <a:t> </a:t>
            </a:r>
            <a:r>
              <a:rPr lang="fr-FR" sz="2000" dirty="0" smtClean="0"/>
              <a:t>1960 </a:t>
            </a:r>
            <a:r>
              <a:rPr lang="fr-FR" sz="2000" dirty="0"/>
              <a:t>1977 2000 </a:t>
            </a:r>
            <a:r>
              <a:rPr lang="fr-FR" sz="2000" dirty="0" smtClean="0"/>
              <a:t>2005 rôle </a:t>
            </a:r>
            <a:r>
              <a:rPr lang="fr-FR" sz="2000" dirty="0"/>
              <a:t>est d'exécuter un batch. </a:t>
            </a:r>
            <a:br>
              <a:rPr lang="fr-FR" sz="2000" dirty="0"/>
            </a:br>
            <a:endParaRPr lang="fr-FR" sz="20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fr-FR" sz="2000" dirty="0" err="1" smtClean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Make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fr-FR" sz="2000" dirty="0"/>
              <a:t>est un logiciel qui construit automatiquement des </a:t>
            </a:r>
            <a:r>
              <a:rPr lang="fr-FR" sz="2000" dirty="0" smtClean="0"/>
              <a:t>fichiers, souvent </a:t>
            </a:r>
            <a:r>
              <a:rPr lang="fr-FR" sz="2000" dirty="0"/>
              <a:t>exécutables, ou </a:t>
            </a:r>
            <a:r>
              <a:rPr lang="fr-FR" sz="2000" dirty="0" smtClean="0"/>
              <a:t>des bibliothèques </a:t>
            </a:r>
            <a:r>
              <a:rPr lang="fr-FR" sz="2000" dirty="0"/>
              <a:t>à partir d'éléments de </a:t>
            </a:r>
            <a:r>
              <a:rPr lang="fr-FR" sz="2000" dirty="0" smtClean="0"/>
              <a:t>base tels </a:t>
            </a:r>
            <a:r>
              <a:rPr lang="fr-FR" sz="2000" dirty="0"/>
              <a:t>que du code </a:t>
            </a:r>
            <a:r>
              <a:rPr lang="fr-FR" sz="2000" dirty="0" smtClean="0"/>
              <a:t>source.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2100" dirty="0" err="1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Ant</a:t>
            </a:r>
            <a:r>
              <a:rPr lang="fr-FR" sz="2000" dirty="0"/>
              <a:t> est un logiciel créé par la fondation Apache qui vise à </a:t>
            </a:r>
            <a:r>
              <a:rPr lang="fr-FR" sz="2000" dirty="0" smtClean="0"/>
              <a:t>automatiser les </a:t>
            </a:r>
            <a:r>
              <a:rPr lang="fr-FR" sz="2000" dirty="0"/>
              <a:t>opérations répétitives </a:t>
            </a:r>
            <a:r>
              <a:rPr lang="fr-FR" sz="2000" dirty="0" smtClean="0"/>
              <a:t>du développement </a:t>
            </a:r>
            <a:r>
              <a:rPr lang="fr-FR" sz="2000" dirty="0"/>
              <a:t>de logiciel telles </a:t>
            </a:r>
            <a:r>
              <a:rPr lang="fr-FR" sz="2000" dirty="0" smtClean="0"/>
              <a:t>que la </a:t>
            </a:r>
            <a:r>
              <a:rPr lang="fr-FR" sz="2000" dirty="0"/>
              <a:t>compilation, la génération de documents (</a:t>
            </a:r>
            <a:r>
              <a:rPr lang="fr-FR" sz="2000" dirty="0" err="1"/>
              <a:t>Javadoc</a:t>
            </a:r>
            <a:r>
              <a:rPr lang="fr-FR" sz="2000" dirty="0"/>
              <a:t>) </a:t>
            </a:r>
            <a:r>
              <a:rPr lang="fr-FR" sz="2000" dirty="0" smtClean="0"/>
              <a:t>ou l'archivage au format </a:t>
            </a:r>
            <a:r>
              <a:rPr lang="fr-FR" sz="2000" dirty="0"/>
              <a:t>JAR. </a:t>
            </a:r>
            <a:endParaRPr lang="fr-FR" sz="20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fr-FR" sz="2100" dirty="0" err="1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Maven</a:t>
            </a:r>
            <a:r>
              <a:rPr lang="fr-FR" sz="21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 ? 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/>
              <a:t/>
            </a:r>
            <a:br>
              <a:rPr lang="fr-FR" sz="2000" dirty="0"/>
            </a:br>
            <a:endParaRPr lang="fr-FR" sz="1600" dirty="0">
              <a:latin typeface="Georgia" panose="02040502050405020303" pitchFamily="18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792" y="352149"/>
            <a:ext cx="463552" cy="46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6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 7"/>
          <p:cNvSpPr/>
          <p:nvPr/>
        </p:nvSpPr>
        <p:spPr>
          <a:xfrm>
            <a:off x="150910" y="312455"/>
            <a:ext cx="1051454" cy="639764"/>
          </a:xfrm>
          <a:custGeom>
            <a:avLst/>
            <a:gdLst>
              <a:gd name="connsiteX0" fmla="*/ 106937 w 1051454"/>
              <a:gd name="connsiteY0" fmla="*/ 0 h 639764"/>
              <a:gd name="connsiteX1" fmla="*/ 189565 w 1051454"/>
              <a:gd name="connsiteY1" fmla="*/ 30242 h 639764"/>
              <a:gd name="connsiteX2" fmla="*/ 984747 w 1051454"/>
              <a:gd name="connsiteY2" fmla="*/ 566369 h 639764"/>
              <a:gd name="connsiteX3" fmla="*/ 1051454 w 1051454"/>
              <a:gd name="connsiteY3" fmla="*/ 639764 h 639764"/>
              <a:gd name="connsiteX4" fmla="*/ 377301 w 1051454"/>
              <a:gd name="connsiteY4" fmla="*/ 639764 h 639764"/>
              <a:gd name="connsiteX5" fmla="*/ 0 w 1051454"/>
              <a:gd name="connsiteY5" fmla="*/ 262463 h 639764"/>
              <a:gd name="connsiteX6" fmla="*/ 64437 w 1051454"/>
              <a:gd name="connsiteY6" fmla="*/ 51510 h 639764"/>
              <a:gd name="connsiteX7" fmla="*/ 106937 w 1051454"/>
              <a:gd name="connsiteY7" fmla="*/ 0 h 63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1454" h="639764">
                <a:moveTo>
                  <a:pt x="106937" y="0"/>
                </a:moveTo>
                <a:lnTo>
                  <a:pt x="189565" y="30242"/>
                </a:lnTo>
                <a:cubicBezTo>
                  <a:pt x="488860" y="156833"/>
                  <a:pt x="758392" y="340013"/>
                  <a:pt x="984747" y="566369"/>
                </a:cubicBezTo>
                <a:lnTo>
                  <a:pt x="1051454" y="639764"/>
                </a:lnTo>
                <a:lnTo>
                  <a:pt x="377301" y="639764"/>
                </a:lnTo>
                <a:cubicBezTo>
                  <a:pt x="168923" y="639764"/>
                  <a:pt x="0" y="470841"/>
                  <a:pt x="0" y="262463"/>
                </a:cubicBezTo>
                <a:cubicBezTo>
                  <a:pt x="0" y="184321"/>
                  <a:pt x="23755" y="111728"/>
                  <a:pt x="64437" y="51510"/>
                </a:cubicBezTo>
                <a:lnTo>
                  <a:pt x="106937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 8"/>
          <p:cNvSpPr/>
          <p:nvPr/>
        </p:nvSpPr>
        <p:spPr>
          <a:xfrm>
            <a:off x="257848" y="197617"/>
            <a:ext cx="3550663" cy="754602"/>
          </a:xfrm>
          <a:custGeom>
            <a:avLst/>
            <a:gdLst>
              <a:gd name="connsiteX0" fmla="*/ 270364 w 3550663"/>
              <a:gd name="connsiteY0" fmla="*/ 0 h 754602"/>
              <a:gd name="connsiteX1" fmla="*/ 3173362 w 3550663"/>
              <a:gd name="connsiteY1" fmla="*/ 0 h 754602"/>
              <a:gd name="connsiteX2" fmla="*/ 3550663 w 3550663"/>
              <a:gd name="connsiteY2" fmla="*/ 377301 h 754602"/>
              <a:gd name="connsiteX3" fmla="*/ 3173362 w 3550663"/>
              <a:gd name="connsiteY3" fmla="*/ 754602 h 754602"/>
              <a:gd name="connsiteX4" fmla="*/ 944517 w 3550663"/>
              <a:gd name="connsiteY4" fmla="*/ 754602 h 754602"/>
              <a:gd name="connsiteX5" fmla="*/ 877810 w 3550663"/>
              <a:gd name="connsiteY5" fmla="*/ 681207 h 754602"/>
              <a:gd name="connsiteX6" fmla="*/ 82628 w 3550663"/>
              <a:gd name="connsiteY6" fmla="*/ 145080 h 754602"/>
              <a:gd name="connsiteX7" fmla="*/ 0 w 3550663"/>
              <a:gd name="connsiteY7" fmla="*/ 114838 h 754602"/>
              <a:gd name="connsiteX8" fmla="*/ 3572 w 3550663"/>
              <a:gd name="connsiteY8" fmla="*/ 110509 h 754602"/>
              <a:gd name="connsiteX9" fmla="*/ 270364 w 3550663"/>
              <a:gd name="connsiteY9" fmla="*/ 0 h 75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50663" h="754602">
                <a:moveTo>
                  <a:pt x="270364" y="0"/>
                </a:moveTo>
                <a:lnTo>
                  <a:pt x="3173362" y="0"/>
                </a:lnTo>
                <a:cubicBezTo>
                  <a:pt x="3381740" y="0"/>
                  <a:pt x="3550663" y="168923"/>
                  <a:pt x="3550663" y="377301"/>
                </a:cubicBezTo>
                <a:cubicBezTo>
                  <a:pt x="3550663" y="585679"/>
                  <a:pt x="3381740" y="754602"/>
                  <a:pt x="3173362" y="754602"/>
                </a:cubicBezTo>
                <a:lnTo>
                  <a:pt x="944517" y="754602"/>
                </a:lnTo>
                <a:lnTo>
                  <a:pt x="877810" y="681207"/>
                </a:lnTo>
                <a:cubicBezTo>
                  <a:pt x="651455" y="454851"/>
                  <a:pt x="381923" y="271671"/>
                  <a:pt x="82628" y="145080"/>
                </a:cubicBezTo>
                <a:lnTo>
                  <a:pt x="0" y="114838"/>
                </a:lnTo>
                <a:lnTo>
                  <a:pt x="3572" y="110509"/>
                </a:lnTo>
                <a:cubicBezTo>
                  <a:pt x="71850" y="42231"/>
                  <a:pt x="166175" y="0"/>
                  <a:pt x="270364" y="0"/>
                </a:cubicBez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711111" y="301669"/>
            <a:ext cx="246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Georgia" panose="02040502050405020303" pitchFamily="18" charset="0"/>
                <a:cs typeface="Times New Roman" panose="02020603050405020304" pitchFamily="18" charset="0"/>
              </a:rPr>
              <a:t>DEFINITION &amp; OBJECTIFS &amp; APPORTS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13090" y="398138"/>
            <a:ext cx="291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2</a:t>
            </a:r>
            <a:endParaRPr lang="fr-FR" sz="1400" b="1" dirty="0">
              <a:solidFill>
                <a:schemeClr val="bg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535037" y="1056271"/>
            <a:ext cx="11112466" cy="5681880"/>
          </a:xfrm>
        </p:spPr>
        <p:txBody>
          <a:bodyPr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fr-FR" sz="2000" dirty="0" err="1" smtClean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Definition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 </a:t>
            </a:r>
          </a:p>
          <a:p>
            <a:pPr marL="541338" indent="0" algn="just"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fr-FR" sz="1600" dirty="0" err="1"/>
              <a:t>Maven</a:t>
            </a:r>
            <a:r>
              <a:rPr lang="fr-FR" sz="1600" dirty="0"/>
              <a:t>, géré par l'organisation Apache Software </a:t>
            </a:r>
            <a:r>
              <a:rPr lang="fr-FR" sz="1600" dirty="0" err="1"/>
              <a:t>Foundation</a:t>
            </a:r>
            <a:r>
              <a:rPr lang="fr-FR" sz="1600" dirty="0"/>
              <a:t>. (Jakarta Project), est un outil pour la gestion et l'automatisation de production des projets logiciels Java en général et Java EE en particulier</a:t>
            </a:r>
            <a:r>
              <a:rPr lang="fr-FR" sz="1600" dirty="0" smtClean="0"/>
              <a:t>.</a:t>
            </a:r>
          </a:p>
          <a:p>
            <a:pPr marL="541338" indent="0" algn="just">
              <a:buNone/>
            </a:pPr>
            <a:endParaRPr lang="fr-FR" sz="1500"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L'objectif 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recherché est de </a:t>
            </a:r>
          </a:p>
          <a:p>
            <a:pPr marL="541338" indent="266700" algn="just">
              <a:buFont typeface="Wingdings" panose="05000000000000000000" pitchFamily="2" charset="2"/>
              <a:buChar char="q"/>
            </a:pPr>
            <a:r>
              <a:rPr lang="fr-FR" sz="1500" dirty="0"/>
              <a:t>   produire un logiciel à partir de ses sources</a:t>
            </a:r>
          </a:p>
          <a:p>
            <a:pPr marL="541338" indent="266700" algn="just">
              <a:buFont typeface="Wingdings" panose="05000000000000000000" pitchFamily="2" charset="2"/>
              <a:buChar char="q"/>
            </a:pPr>
            <a:r>
              <a:rPr lang="fr-FR" sz="1500" dirty="0"/>
              <a:t>en optimisant les tâches réalisées à cette fin</a:t>
            </a:r>
          </a:p>
          <a:p>
            <a:pPr marL="541338" indent="266700" algn="just">
              <a:buFont typeface="Wingdings" panose="05000000000000000000" pitchFamily="2" charset="2"/>
              <a:buChar char="q"/>
            </a:pPr>
            <a:r>
              <a:rPr lang="fr-FR" sz="1500" dirty="0"/>
              <a:t>et en garantissant le bon ordre de fabrication</a:t>
            </a:r>
          </a:p>
          <a:p>
            <a:pPr marL="1163638" indent="-88900" algn="just">
              <a:buFont typeface="Wingdings" panose="05000000000000000000" pitchFamily="2" charset="2"/>
              <a:buChar char="§"/>
            </a:pPr>
            <a:r>
              <a:rPr lang="fr-FR" sz="1600" dirty="0">
                <a:latin typeface="Georgia" panose="02040502050405020303" pitchFamily="18" charset="0"/>
              </a:rPr>
              <a:t> </a:t>
            </a:r>
            <a:r>
              <a:rPr lang="fr-FR" sz="1600" dirty="0"/>
              <a:t>Compiler, Tester, Contrôler, produire les packages </a:t>
            </a:r>
            <a:r>
              <a:rPr lang="fr-FR" sz="1600" dirty="0" smtClean="0"/>
              <a:t>livrables</a:t>
            </a:r>
          </a:p>
          <a:p>
            <a:pPr marL="1163638" indent="-88900" algn="just">
              <a:buFont typeface="Wingdings" panose="05000000000000000000" pitchFamily="2" charset="2"/>
              <a:buChar char="§"/>
            </a:pPr>
            <a:r>
              <a:rPr lang="fr-FR" sz="1600" dirty="0" smtClean="0"/>
              <a:t> Publier </a:t>
            </a:r>
            <a:r>
              <a:rPr lang="fr-FR" sz="1600" dirty="0"/>
              <a:t>la documentation et les rapports sur la </a:t>
            </a:r>
            <a:r>
              <a:rPr lang="fr-FR" sz="1600" dirty="0" smtClean="0"/>
              <a:t>qualité</a:t>
            </a:r>
            <a:endParaRPr lang="fr-FR" sz="1600"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Apports</a:t>
            </a:r>
          </a:p>
          <a:p>
            <a:pPr marL="541338" indent="266700" algn="just">
              <a:buFont typeface="Wingdings" panose="05000000000000000000" pitchFamily="2" charset="2"/>
              <a:buChar char="q"/>
            </a:pPr>
            <a:r>
              <a:rPr lang="fr-FR" sz="1500" dirty="0" smtClean="0"/>
              <a:t>Simplification </a:t>
            </a:r>
            <a:r>
              <a:rPr lang="fr-FR" sz="1500" dirty="0"/>
              <a:t>du processus de construction d’une </a:t>
            </a:r>
            <a:r>
              <a:rPr lang="fr-FR" sz="1500" dirty="0" smtClean="0"/>
              <a:t>application</a:t>
            </a:r>
          </a:p>
          <a:p>
            <a:pPr marL="541338" indent="266700" algn="just">
              <a:buFont typeface="Wingdings" panose="05000000000000000000" pitchFamily="2" charset="2"/>
              <a:buChar char="q"/>
            </a:pPr>
            <a:r>
              <a:rPr lang="fr-FR" sz="1500" dirty="0"/>
              <a:t>Fournit les bonnes pratique de </a:t>
            </a:r>
            <a:r>
              <a:rPr lang="fr-FR" sz="1500" dirty="0" smtClean="0"/>
              <a:t>développement</a:t>
            </a:r>
          </a:p>
          <a:p>
            <a:pPr marL="541338" indent="266700" algn="just">
              <a:buFont typeface="Wingdings" panose="05000000000000000000" pitchFamily="2" charset="2"/>
              <a:buChar char="q"/>
            </a:pPr>
            <a:r>
              <a:rPr lang="fr-FR" sz="1500" dirty="0"/>
              <a:t>Tend à uniformiser le processus de construction </a:t>
            </a:r>
            <a:r>
              <a:rPr lang="fr-FR" sz="1500" dirty="0" smtClean="0"/>
              <a:t>logiciel</a:t>
            </a:r>
          </a:p>
          <a:p>
            <a:pPr marL="541338" indent="266700" algn="just">
              <a:buFont typeface="Wingdings" panose="05000000000000000000" pitchFamily="2" charset="2"/>
              <a:buChar char="q"/>
            </a:pPr>
            <a:r>
              <a:rPr lang="fr-FR" sz="1500" dirty="0"/>
              <a:t>Vérifier la qualité du </a:t>
            </a:r>
            <a:r>
              <a:rPr lang="fr-FR" sz="1500" dirty="0" smtClean="0"/>
              <a:t>code</a:t>
            </a:r>
          </a:p>
          <a:p>
            <a:pPr marL="541338" indent="266700" algn="just">
              <a:buFont typeface="Wingdings" panose="05000000000000000000" pitchFamily="2" charset="2"/>
              <a:buChar char="q"/>
            </a:pPr>
            <a:r>
              <a:rPr lang="fr-FR" sz="1500" dirty="0"/>
              <a:t>Faciliter la maintenance d’un projet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854" y="381571"/>
            <a:ext cx="369015" cy="3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8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e libre 3"/>
          <p:cNvSpPr/>
          <p:nvPr/>
        </p:nvSpPr>
        <p:spPr>
          <a:xfrm>
            <a:off x="232739" y="233908"/>
            <a:ext cx="401643" cy="753010"/>
          </a:xfrm>
          <a:custGeom>
            <a:avLst/>
            <a:gdLst>
              <a:gd name="connsiteX0" fmla="*/ 361507 w 401643"/>
              <a:gd name="connsiteY0" fmla="*/ 0 h 753010"/>
              <a:gd name="connsiteX1" fmla="*/ 388727 w 401643"/>
              <a:gd name="connsiteY1" fmla="*/ 178357 h 753010"/>
              <a:gd name="connsiteX2" fmla="*/ 401643 w 401643"/>
              <a:gd name="connsiteY2" fmla="*/ 434137 h 753010"/>
              <a:gd name="connsiteX3" fmla="*/ 388727 w 401643"/>
              <a:gd name="connsiteY3" fmla="*/ 689917 h 753010"/>
              <a:gd name="connsiteX4" fmla="*/ 379098 w 401643"/>
              <a:gd name="connsiteY4" fmla="*/ 753010 h 753010"/>
              <a:gd name="connsiteX5" fmla="*/ 377301 w 401643"/>
              <a:gd name="connsiteY5" fmla="*/ 753010 h 753010"/>
              <a:gd name="connsiteX6" fmla="*/ 0 w 401643"/>
              <a:gd name="connsiteY6" fmla="*/ 375709 h 753010"/>
              <a:gd name="connsiteX7" fmla="*/ 301262 w 401643"/>
              <a:gd name="connsiteY7" fmla="*/ 6073 h 753010"/>
              <a:gd name="connsiteX8" fmla="*/ 361507 w 401643"/>
              <a:gd name="connsiteY8" fmla="*/ 0 h 753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1643" h="753010">
                <a:moveTo>
                  <a:pt x="361507" y="0"/>
                </a:moveTo>
                <a:lnTo>
                  <a:pt x="388727" y="178357"/>
                </a:lnTo>
                <a:cubicBezTo>
                  <a:pt x="397268" y="262455"/>
                  <a:pt x="401643" y="347785"/>
                  <a:pt x="401643" y="434137"/>
                </a:cubicBezTo>
                <a:cubicBezTo>
                  <a:pt x="401643" y="520489"/>
                  <a:pt x="397268" y="605819"/>
                  <a:pt x="388727" y="689917"/>
                </a:cubicBezTo>
                <a:lnTo>
                  <a:pt x="379098" y="753010"/>
                </a:lnTo>
                <a:lnTo>
                  <a:pt x="377301" y="753010"/>
                </a:lnTo>
                <a:cubicBezTo>
                  <a:pt x="168923" y="753010"/>
                  <a:pt x="0" y="584087"/>
                  <a:pt x="0" y="375709"/>
                </a:cubicBezTo>
                <a:cubicBezTo>
                  <a:pt x="0" y="193378"/>
                  <a:pt x="129332" y="41255"/>
                  <a:pt x="301262" y="6073"/>
                </a:cubicBezTo>
                <a:lnTo>
                  <a:pt x="361507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 4"/>
          <p:cNvSpPr/>
          <p:nvPr/>
        </p:nvSpPr>
        <p:spPr>
          <a:xfrm>
            <a:off x="594246" y="232316"/>
            <a:ext cx="3296093" cy="754602"/>
          </a:xfrm>
          <a:custGeom>
            <a:avLst/>
            <a:gdLst>
              <a:gd name="connsiteX0" fmla="*/ 15794 w 3296093"/>
              <a:gd name="connsiteY0" fmla="*/ 0 h 754602"/>
              <a:gd name="connsiteX1" fmla="*/ 2918792 w 3296093"/>
              <a:gd name="connsiteY1" fmla="*/ 0 h 754602"/>
              <a:gd name="connsiteX2" fmla="*/ 3296093 w 3296093"/>
              <a:gd name="connsiteY2" fmla="*/ 377301 h 754602"/>
              <a:gd name="connsiteX3" fmla="*/ 2918792 w 3296093"/>
              <a:gd name="connsiteY3" fmla="*/ 754602 h 754602"/>
              <a:gd name="connsiteX4" fmla="*/ 17591 w 3296093"/>
              <a:gd name="connsiteY4" fmla="*/ 754602 h 754602"/>
              <a:gd name="connsiteX5" fmla="*/ 27220 w 3296093"/>
              <a:gd name="connsiteY5" fmla="*/ 691509 h 754602"/>
              <a:gd name="connsiteX6" fmla="*/ 40136 w 3296093"/>
              <a:gd name="connsiteY6" fmla="*/ 435729 h 754602"/>
              <a:gd name="connsiteX7" fmla="*/ 27220 w 3296093"/>
              <a:gd name="connsiteY7" fmla="*/ 179949 h 754602"/>
              <a:gd name="connsiteX8" fmla="*/ 0 w 3296093"/>
              <a:gd name="connsiteY8" fmla="*/ 1592 h 754602"/>
              <a:gd name="connsiteX9" fmla="*/ 15794 w 3296093"/>
              <a:gd name="connsiteY9" fmla="*/ 0 h 75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96093" h="754602">
                <a:moveTo>
                  <a:pt x="15794" y="0"/>
                </a:moveTo>
                <a:lnTo>
                  <a:pt x="2918792" y="0"/>
                </a:lnTo>
                <a:cubicBezTo>
                  <a:pt x="3127170" y="0"/>
                  <a:pt x="3296093" y="168923"/>
                  <a:pt x="3296093" y="377301"/>
                </a:cubicBezTo>
                <a:cubicBezTo>
                  <a:pt x="3296093" y="585679"/>
                  <a:pt x="3127170" y="754602"/>
                  <a:pt x="2918792" y="754602"/>
                </a:cubicBezTo>
                <a:lnTo>
                  <a:pt x="17591" y="754602"/>
                </a:lnTo>
                <a:lnTo>
                  <a:pt x="27220" y="691509"/>
                </a:lnTo>
                <a:cubicBezTo>
                  <a:pt x="35761" y="607411"/>
                  <a:pt x="40136" y="522081"/>
                  <a:pt x="40136" y="435729"/>
                </a:cubicBezTo>
                <a:cubicBezTo>
                  <a:pt x="40136" y="349377"/>
                  <a:pt x="35761" y="264047"/>
                  <a:pt x="27220" y="179949"/>
                </a:cubicBezTo>
                <a:lnTo>
                  <a:pt x="0" y="1592"/>
                </a:lnTo>
                <a:lnTo>
                  <a:pt x="15794" y="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61013" y="360268"/>
            <a:ext cx="2596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Georgia" panose="02040502050405020303" pitchFamily="18" charset="0"/>
                <a:cs typeface="Times New Roman" panose="02020603050405020304" pitchFamily="18" charset="0"/>
              </a:rPr>
              <a:t>DESCRIPTEUR DE PROJET : POM</a:t>
            </a:r>
            <a:endParaRPr lang="fr-FR" sz="140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88018" y="343726"/>
            <a:ext cx="291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3</a:t>
            </a:r>
            <a:endParaRPr lang="fr-FR" sz="1400" b="1" dirty="0">
              <a:solidFill>
                <a:schemeClr val="bg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740545" y="1038074"/>
            <a:ext cx="10515600" cy="577998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Base </a:t>
            </a:r>
            <a:r>
              <a:rPr lang="fr-FR" sz="22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de travail de </a:t>
            </a:r>
            <a:r>
              <a:rPr lang="fr-FR" sz="2200" dirty="0" err="1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Maven</a:t>
            </a:r>
            <a:r>
              <a:rPr lang="fr-FR" sz="22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:</a:t>
            </a:r>
            <a:endParaRPr lang="fr-FR" sz="2200" dirty="0" smtClean="0">
              <a:solidFill>
                <a:schemeClr val="accent6">
                  <a:lumMod val="7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 smtClean="0">
                <a:latin typeface="Georgia" panose="02040502050405020303" pitchFamily="18" charset="0"/>
              </a:rPr>
              <a:t>	</a:t>
            </a:r>
            <a:r>
              <a:rPr lang="fr-FR" sz="1700" dirty="0" smtClean="0">
                <a:latin typeface="Georgia" panose="02040502050405020303" pitchFamily="18" charset="0"/>
              </a:rPr>
              <a:t>Un </a:t>
            </a:r>
            <a:r>
              <a:rPr lang="fr-FR" sz="1700" dirty="0">
                <a:latin typeface="Georgia" panose="02040502050405020303" pitchFamily="18" charset="0"/>
              </a:rPr>
              <a:t>projet </a:t>
            </a:r>
            <a:r>
              <a:rPr lang="fr-FR" sz="1700" dirty="0" err="1">
                <a:latin typeface="Georgia" panose="02040502050405020303" pitchFamily="18" charset="0"/>
              </a:rPr>
              <a:t>Maven</a:t>
            </a:r>
            <a:r>
              <a:rPr lang="fr-FR" sz="1700" dirty="0">
                <a:latin typeface="Georgia" panose="02040502050405020303" pitchFamily="18" charset="0"/>
              </a:rPr>
              <a:t> est un module d’une </a:t>
            </a:r>
            <a:r>
              <a:rPr lang="fr-FR" sz="1700" dirty="0" smtClean="0">
                <a:latin typeface="Georgia" panose="02040502050405020303" pitchFamily="18" charset="0"/>
              </a:rPr>
              <a:t>application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700" dirty="0" smtClean="0">
                <a:latin typeface="Georgia" panose="02040502050405020303" pitchFamily="18" charset="0"/>
              </a:rPr>
              <a:t>	Equivalent </a:t>
            </a:r>
            <a:r>
              <a:rPr lang="fr-FR" sz="1700" dirty="0">
                <a:latin typeface="Georgia" panose="02040502050405020303" pitchFamily="18" charset="0"/>
              </a:rPr>
              <a:t>à un projet Eclipse</a:t>
            </a:r>
            <a:endParaRPr lang="fr-FR" sz="1700" dirty="0">
              <a:latin typeface="Georgia" panose="02040502050405020303" pitchFamily="18" charset="0"/>
            </a:endParaRP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Fichier </a:t>
            </a:r>
            <a:r>
              <a:rPr lang="fr-FR" sz="22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XML (pom.xml) décrivant le projet </a:t>
            </a:r>
            <a:r>
              <a:rPr lang="fr-FR" sz="2200" dirty="0" err="1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Maven</a:t>
            </a:r>
            <a:r>
              <a:rPr lang="fr-FR" sz="22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 </a:t>
            </a:r>
            <a:endParaRPr lang="fr-FR" sz="2200" dirty="0">
              <a:solidFill>
                <a:schemeClr val="accent6">
                  <a:lumMod val="75000"/>
                </a:schemeClr>
              </a:solidFill>
              <a:latin typeface="Georgia" panose="02040502050405020303" pitchFamily="18" charset="0"/>
            </a:endParaRPr>
          </a:p>
          <a:p>
            <a:pPr marL="896938" indent="-1778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2000" dirty="0" smtClean="0">
                <a:latin typeface="Georgia" panose="02040502050405020303" pitchFamily="18" charset="0"/>
              </a:rPr>
              <a:t>	</a:t>
            </a:r>
            <a:r>
              <a:rPr lang="fr-FR" sz="1700" dirty="0" smtClean="0">
                <a:latin typeface="Georgia" panose="02040502050405020303" pitchFamily="18" charset="0"/>
              </a:rPr>
              <a:t>Versions </a:t>
            </a:r>
            <a:r>
              <a:rPr lang="fr-FR" sz="1700" dirty="0">
                <a:latin typeface="Georgia" panose="02040502050405020303" pitchFamily="18" charset="0"/>
              </a:rPr>
              <a:t>du </a:t>
            </a:r>
            <a:r>
              <a:rPr lang="fr-FR" sz="1700" dirty="0" smtClean="0">
                <a:latin typeface="Georgia" panose="02040502050405020303" pitchFamily="18" charset="0"/>
              </a:rPr>
              <a:t>projet</a:t>
            </a:r>
          </a:p>
          <a:p>
            <a:pPr marL="896938" indent="-1778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700" dirty="0" smtClean="0">
                <a:latin typeface="Georgia" panose="02040502050405020303" pitchFamily="18" charset="0"/>
              </a:rPr>
              <a:t>	Description </a:t>
            </a:r>
            <a:r>
              <a:rPr lang="fr-FR" sz="1700" dirty="0">
                <a:latin typeface="Georgia" panose="02040502050405020303" pitchFamily="18" charset="0"/>
              </a:rPr>
              <a:t>du </a:t>
            </a:r>
            <a:r>
              <a:rPr lang="fr-FR" sz="1700" dirty="0" smtClean="0">
                <a:latin typeface="Georgia" panose="02040502050405020303" pitchFamily="18" charset="0"/>
              </a:rPr>
              <a:t>projet</a:t>
            </a:r>
          </a:p>
          <a:p>
            <a:pPr marL="896938" indent="-1778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700" dirty="0" smtClean="0">
                <a:latin typeface="Georgia" panose="02040502050405020303" pitchFamily="18" charset="0"/>
              </a:rPr>
              <a:t>	Liste </a:t>
            </a:r>
            <a:r>
              <a:rPr lang="fr-FR" sz="1700" dirty="0">
                <a:latin typeface="Georgia" panose="02040502050405020303" pitchFamily="18" charset="0"/>
              </a:rPr>
              <a:t>des </a:t>
            </a:r>
            <a:r>
              <a:rPr lang="fr-FR" sz="1700" dirty="0" smtClean="0">
                <a:latin typeface="Georgia" panose="02040502050405020303" pitchFamily="18" charset="0"/>
              </a:rPr>
              <a:t>développeurs</a:t>
            </a:r>
          </a:p>
          <a:p>
            <a:pPr marL="896938" indent="-1778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700" dirty="0" smtClean="0">
                <a:latin typeface="Georgia" panose="02040502050405020303" pitchFamily="18" charset="0"/>
              </a:rPr>
              <a:t>	Les </a:t>
            </a:r>
            <a:r>
              <a:rPr lang="fr-FR" sz="1700" dirty="0">
                <a:latin typeface="Georgia" panose="02040502050405020303" pitchFamily="18" charset="0"/>
              </a:rPr>
              <a:t>dépendances</a:t>
            </a:r>
            <a:endParaRPr lang="fr-FR" sz="1700" dirty="0" smtClean="0">
              <a:latin typeface="Georgia" panose="02040502050405020303" pitchFamily="18" charset="0"/>
            </a:endParaRP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Ce </a:t>
            </a:r>
            <a:r>
              <a:rPr lang="fr-FR" sz="22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fichier est utilisé par </a:t>
            </a:r>
            <a:r>
              <a:rPr lang="fr-FR" sz="2200" dirty="0" err="1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maven</a:t>
            </a:r>
            <a:r>
              <a:rPr lang="fr-FR" sz="22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 pour construire l’application: </a:t>
            </a:r>
            <a:endParaRPr lang="fr-FR" sz="2200" dirty="0" smtClean="0">
              <a:solidFill>
                <a:schemeClr val="accent6">
                  <a:lumMod val="7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 smtClean="0">
                <a:latin typeface="Georgia" panose="02040502050405020303" pitchFamily="18" charset="0"/>
              </a:rPr>
              <a:t>	</a:t>
            </a:r>
            <a:r>
              <a:rPr lang="fr-FR" sz="1700" dirty="0" smtClean="0">
                <a:latin typeface="Georgia" panose="02040502050405020303" pitchFamily="18" charset="0"/>
              </a:rPr>
              <a:t>Dépendances </a:t>
            </a:r>
            <a:r>
              <a:rPr lang="fr-FR" sz="1700" dirty="0">
                <a:latin typeface="Georgia" panose="02040502050405020303" pitchFamily="18" charset="0"/>
              </a:rPr>
              <a:t>de l’application (</a:t>
            </a:r>
            <a:r>
              <a:rPr lang="fr-FR" sz="1700" dirty="0" err="1">
                <a:latin typeface="Georgia" panose="02040502050405020303" pitchFamily="18" charset="0"/>
              </a:rPr>
              <a:t>Laibrairies</a:t>
            </a:r>
            <a:r>
              <a:rPr lang="fr-FR" sz="1700" dirty="0">
                <a:latin typeface="Georgia" panose="02040502050405020303" pitchFamily="18" charset="0"/>
              </a:rPr>
              <a:t> .jar</a:t>
            </a:r>
            <a:r>
              <a:rPr lang="fr-FR" sz="1700" dirty="0" smtClean="0">
                <a:latin typeface="Georgia" panose="02040502050405020303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700" dirty="0" smtClean="0">
                <a:latin typeface="Georgia" panose="02040502050405020303" pitchFamily="18" charset="0"/>
              </a:rPr>
              <a:t>	Tâches </a:t>
            </a:r>
            <a:r>
              <a:rPr lang="fr-FR" sz="1700" dirty="0">
                <a:latin typeface="Georgia" panose="02040502050405020303" pitchFamily="18" charset="0"/>
              </a:rPr>
              <a:t>(</a:t>
            </a:r>
            <a:r>
              <a:rPr lang="fr-FR" sz="1700" dirty="0" err="1">
                <a:latin typeface="Georgia" panose="02040502050405020303" pitchFamily="18" charset="0"/>
              </a:rPr>
              <a:t>Gols</a:t>
            </a:r>
            <a:r>
              <a:rPr lang="fr-FR" sz="1700" dirty="0">
                <a:latin typeface="Georgia" panose="02040502050405020303" pitchFamily="18" charset="0"/>
              </a:rPr>
              <a:t>) à </a:t>
            </a:r>
            <a:r>
              <a:rPr lang="fr-FR" sz="1700" dirty="0" smtClean="0">
                <a:latin typeface="Georgia" panose="02040502050405020303" pitchFamily="18" charset="0"/>
              </a:rPr>
              <a:t>exécuter</a:t>
            </a:r>
          </a:p>
          <a:p>
            <a:pPr marL="0" indent="0">
              <a:lnSpc>
                <a:spcPct val="100000"/>
              </a:lnSpc>
              <a:buNone/>
            </a:pPr>
            <a:endParaRPr lang="fr-FR" sz="1700" dirty="0">
              <a:latin typeface="Georgia" panose="02040502050405020303" pitchFamily="18" charset="0"/>
            </a:endParaRP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2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Un seul POM est nécessaire pour un </a:t>
            </a: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projet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 dirty="0" smtClean="0"/>
              <a:t>	</a:t>
            </a:r>
            <a:r>
              <a:rPr lang="fr-FR" sz="1600" dirty="0">
                <a:latin typeface="Georgia" panose="02040502050405020303" pitchFamily="18" charset="0"/>
              </a:rPr>
              <a:t>Le </a:t>
            </a:r>
            <a:r>
              <a:rPr lang="fr-FR" sz="1600" dirty="0">
                <a:latin typeface="Georgia" panose="02040502050405020303" pitchFamily="18" charset="0"/>
              </a:rPr>
              <a:t>commandes de </a:t>
            </a:r>
            <a:r>
              <a:rPr lang="fr-FR" sz="1600" dirty="0" err="1">
                <a:latin typeface="Georgia" panose="02040502050405020303" pitchFamily="18" charset="0"/>
              </a:rPr>
              <a:t>maven</a:t>
            </a:r>
            <a:r>
              <a:rPr lang="fr-FR" sz="1600" dirty="0">
                <a:latin typeface="Georgia" panose="02040502050405020303" pitchFamily="18" charset="0"/>
              </a:rPr>
              <a:t> sont à exécuter à la racine du projet :</a:t>
            </a:r>
            <a:br>
              <a:rPr lang="fr-FR" sz="1600" dirty="0">
                <a:latin typeface="Georgia" panose="02040502050405020303" pitchFamily="18" charset="0"/>
              </a:rPr>
            </a:br>
            <a:r>
              <a:rPr lang="fr-FR" sz="1600" dirty="0">
                <a:latin typeface="Georgia" panose="02040502050405020303" pitchFamily="18" charset="0"/>
              </a:rPr>
              <a:t>	</a:t>
            </a:r>
            <a:r>
              <a:rPr lang="fr-FR" sz="1600" dirty="0" smtClean="0">
                <a:latin typeface="Georgia" panose="02040502050405020303" pitchFamily="18" charset="0"/>
              </a:rPr>
              <a:t>	l’emplacement </a:t>
            </a:r>
            <a:r>
              <a:rPr lang="fr-FR" sz="1600" dirty="0">
                <a:latin typeface="Georgia" panose="02040502050405020303" pitchFamily="18" charset="0"/>
              </a:rPr>
              <a:t>du fichier </a:t>
            </a:r>
            <a:r>
              <a:rPr lang="fr-FR" sz="1600" dirty="0">
                <a:latin typeface="Georgia" panose="02040502050405020303" pitchFamily="18" charset="0"/>
              </a:rPr>
              <a:t>pom.xml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600" dirty="0">
                <a:latin typeface="Georgia" panose="02040502050405020303" pitchFamily="18" charset="0"/>
              </a:rPr>
              <a:t>	Exemple </a:t>
            </a:r>
            <a:r>
              <a:rPr lang="fr-FR" sz="1600" dirty="0">
                <a:latin typeface="Georgia" panose="02040502050405020303" pitchFamily="18" charset="0"/>
              </a:rPr>
              <a:t>: Répertoire source (</a:t>
            </a:r>
            <a:r>
              <a:rPr lang="fr-FR" sz="1600" dirty="0" err="1">
                <a:latin typeface="Georgia" panose="02040502050405020303" pitchFamily="18" charset="0"/>
              </a:rPr>
              <a:t>src</a:t>
            </a:r>
            <a:r>
              <a:rPr lang="fr-FR" sz="1600" dirty="0">
                <a:latin typeface="Georgia" panose="02040502050405020303" pitchFamily="18" charset="0"/>
              </a:rPr>
              <a:t>/main/java)</a:t>
            </a:r>
            <a:br>
              <a:rPr lang="fr-FR" sz="1600" dirty="0">
                <a:latin typeface="Georgia" panose="02040502050405020303" pitchFamily="18" charset="0"/>
              </a:rPr>
            </a:br>
            <a:endParaRPr lang="fr-FR" sz="1600" dirty="0">
              <a:latin typeface="Georgia" panose="02040502050405020303" pitchFamily="18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616" y="395780"/>
            <a:ext cx="383079" cy="3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0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 9"/>
          <p:cNvSpPr/>
          <p:nvPr/>
        </p:nvSpPr>
        <p:spPr>
          <a:xfrm>
            <a:off x="232739" y="233908"/>
            <a:ext cx="401643" cy="753010"/>
          </a:xfrm>
          <a:custGeom>
            <a:avLst/>
            <a:gdLst>
              <a:gd name="connsiteX0" fmla="*/ 361507 w 401643"/>
              <a:gd name="connsiteY0" fmla="*/ 0 h 753010"/>
              <a:gd name="connsiteX1" fmla="*/ 388727 w 401643"/>
              <a:gd name="connsiteY1" fmla="*/ 178357 h 753010"/>
              <a:gd name="connsiteX2" fmla="*/ 401643 w 401643"/>
              <a:gd name="connsiteY2" fmla="*/ 434137 h 753010"/>
              <a:gd name="connsiteX3" fmla="*/ 388727 w 401643"/>
              <a:gd name="connsiteY3" fmla="*/ 689917 h 753010"/>
              <a:gd name="connsiteX4" fmla="*/ 379098 w 401643"/>
              <a:gd name="connsiteY4" fmla="*/ 753010 h 753010"/>
              <a:gd name="connsiteX5" fmla="*/ 377301 w 401643"/>
              <a:gd name="connsiteY5" fmla="*/ 753010 h 753010"/>
              <a:gd name="connsiteX6" fmla="*/ 0 w 401643"/>
              <a:gd name="connsiteY6" fmla="*/ 375709 h 753010"/>
              <a:gd name="connsiteX7" fmla="*/ 301262 w 401643"/>
              <a:gd name="connsiteY7" fmla="*/ 6073 h 753010"/>
              <a:gd name="connsiteX8" fmla="*/ 361507 w 401643"/>
              <a:gd name="connsiteY8" fmla="*/ 0 h 753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1643" h="753010">
                <a:moveTo>
                  <a:pt x="361507" y="0"/>
                </a:moveTo>
                <a:lnTo>
                  <a:pt x="388727" y="178357"/>
                </a:lnTo>
                <a:cubicBezTo>
                  <a:pt x="397268" y="262455"/>
                  <a:pt x="401643" y="347785"/>
                  <a:pt x="401643" y="434137"/>
                </a:cubicBezTo>
                <a:cubicBezTo>
                  <a:pt x="401643" y="520489"/>
                  <a:pt x="397268" y="605819"/>
                  <a:pt x="388727" y="689917"/>
                </a:cubicBezTo>
                <a:lnTo>
                  <a:pt x="379098" y="753010"/>
                </a:lnTo>
                <a:lnTo>
                  <a:pt x="377301" y="753010"/>
                </a:lnTo>
                <a:cubicBezTo>
                  <a:pt x="168923" y="753010"/>
                  <a:pt x="0" y="584087"/>
                  <a:pt x="0" y="375709"/>
                </a:cubicBezTo>
                <a:cubicBezTo>
                  <a:pt x="0" y="193378"/>
                  <a:pt x="129332" y="41255"/>
                  <a:pt x="301262" y="6073"/>
                </a:cubicBezTo>
                <a:lnTo>
                  <a:pt x="361507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594246" y="232316"/>
            <a:ext cx="3296093" cy="754602"/>
          </a:xfrm>
          <a:custGeom>
            <a:avLst/>
            <a:gdLst>
              <a:gd name="connsiteX0" fmla="*/ 15794 w 3296093"/>
              <a:gd name="connsiteY0" fmla="*/ 0 h 754602"/>
              <a:gd name="connsiteX1" fmla="*/ 2918792 w 3296093"/>
              <a:gd name="connsiteY1" fmla="*/ 0 h 754602"/>
              <a:gd name="connsiteX2" fmla="*/ 3296093 w 3296093"/>
              <a:gd name="connsiteY2" fmla="*/ 377301 h 754602"/>
              <a:gd name="connsiteX3" fmla="*/ 2918792 w 3296093"/>
              <a:gd name="connsiteY3" fmla="*/ 754602 h 754602"/>
              <a:gd name="connsiteX4" fmla="*/ 17591 w 3296093"/>
              <a:gd name="connsiteY4" fmla="*/ 754602 h 754602"/>
              <a:gd name="connsiteX5" fmla="*/ 27220 w 3296093"/>
              <a:gd name="connsiteY5" fmla="*/ 691509 h 754602"/>
              <a:gd name="connsiteX6" fmla="*/ 40136 w 3296093"/>
              <a:gd name="connsiteY6" fmla="*/ 435729 h 754602"/>
              <a:gd name="connsiteX7" fmla="*/ 27220 w 3296093"/>
              <a:gd name="connsiteY7" fmla="*/ 179949 h 754602"/>
              <a:gd name="connsiteX8" fmla="*/ 0 w 3296093"/>
              <a:gd name="connsiteY8" fmla="*/ 1592 h 754602"/>
              <a:gd name="connsiteX9" fmla="*/ 15794 w 3296093"/>
              <a:gd name="connsiteY9" fmla="*/ 0 h 75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96093" h="754602">
                <a:moveTo>
                  <a:pt x="15794" y="0"/>
                </a:moveTo>
                <a:lnTo>
                  <a:pt x="2918792" y="0"/>
                </a:lnTo>
                <a:cubicBezTo>
                  <a:pt x="3127170" y="0"/>
                  <a:pt x="3296093" y="168923"/>
                  <a:pt x="3296093" y="377301"/>
                </a:cubicBezTo>
                <a:cubicBezTo>
                  <a:pt x="3296093" y="585679"/>
                  <a:pt x="3127170" y="754602"/>
                  <a:pt x="2918792" y="754602"/>
                </a:cubicBezTo>
                <a:lnTo>
                  <a:pt x="17591" y="754602"/>
                </a:lnTo>
                <a:lnTo>
                  <a:pt x="27220" y="691509"/>
                </a:lnTo>
                <a:cubicBezTo>
                  <a:pt x="35761" y="607411"/>
                  <a:pt x="40136" y="522081"/>
                  <a:pt x="40136" y="435729"/>
                </a:cubicBezTo>
                <a:cubicBezTo>
                  <a:pt x="40136" y="349377"/>
                  <a:pt x="35761" y="264047"/>
                  <a:pt x="27220" y="179949"/>
                </a:cubicBezTo>
                <a:lnTo>
                  <a:pt x="0" y="1592"/>
                </a:lnTo>
                <a:lnTo>
                  <a:pt x="15794" y="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696525" y="440165"/>
            <a:ext cx="2492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Georgia" panose="02040502050405020303" pitchFamily="18" charset="0"/>
                <a:cs typeface="Times New Roman" panose="02020603050405020304" pitchFamily="18" charset="0"/>
              </a:rPr>
              <a:t>POM MINIMAL</a:t>
            </a:r>
            <a:endParaRPr lang="fr-FR" sz="140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88018" y="343726"/>
            <a:ext cx="291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4</a:t>
            </a:r>
            <a:endParaRPr lang="fr-FR" sz="1400" b="1" dirty="0">
              <a:solidFill>
                <a:schemeClr val="bg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616" y="395780"/>
            <a:ext cx="383079" cy="383079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89" y="1052725"/>
            <a:ext cx="10250200" cy="299814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85" y="4063414"/>
            <a:ext cx="9516863" cy="258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0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e libre 3"/>
          <p:cNvSpPr/>
          <p:nvPr/>
        </p:nvSpPr>
        <p:spPr>
          <a:xfrm>
            <a:off x="228409" y="207717"/>
            <a:ext cx="781985" cy="754602"/>
          </a:xfrm>
          <a:custGeom>
            <a:avLst/>
            <a:gdLst>
              <a:gd name="connsiteX0" fmla="*/ 377301 w 781985"/>
              <a:gd name="connsiteY0" fmla="*/ 0 h 754602"/>
              <a:gd name="connsiteX1" fmla="*/ 781985 w 781985"/>
              <a:gd name="connsiteY1" fmla="*/ 0 h 754602"/>
              <a:gd name="connsiteX2" fmla="*/ 746264 w 781985"/>
              <a:gd name="connsiteY2" fmla="*/ 138924 h 754602"/>
              <a:gd name="connsiteX3" fmla="*/ 556797 w 781985"/>
              <a:gd name="connsiteY3" fmla="*/ 587447 h 754602"/>
              <a:gd name="connsiteX4" fmla="*/ 455248 w 781985"/>
              <a:gd name="connsiteY4" fmla="*/ 754602 h 754602"/>
              <a:gd name="connsiteX5" fmla="*/ 377301 w 781985"/>
              <a:gd name="connsiteY5" fmla="*/ 754602 h 754602"/>
              <a:gd name="connsiteX6" fmla="*/ 0 w 781985"/>
              <a:gd name="connsiteY6" fmla="*/ 377301 h 754602"/>
              <a:gd name="connsiteX7" fmla="*/ 377301 w 781985"/>
              <a:gd name="connsiteY7" fmla="*/ 0 h 75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985" h="754602">
                <a:moveTo>
                  <a:pt x="377301" y="0"/>
                </a:moveTo>
                <a:lnTo>
                  <a:pt x="781985" y="0"/>
                </a:lnTo>
                <a:lnTo>
                  <a:pt x="746264" y="138924"/>
                </a:lnTo>
                <a:cubicBezTo>
                  <a:pt x="697535" y="295593"/>
                  <a:pt x="633821" y="445659"/>
                  <a:pt x="556797" y="587447"/>
                </a:cubicBezTo>
                <a:lnTo>
                  <a:pt x="455248" y="754602"/>
                </a:lnTo>
                <a:lnTo>
                  <a:pt x="377301" y="754602"/>
                </a:lnTo>
                <a:cubicBezTo>
                  <a:pt x="168923" y="754602"/>
                  <a:pt x="0" y="585679"/>
                  <a:pt x="0" y="377301"/>
                </a:cubicBezTo>
                <a:cubicBezTo>
                  <a:pt x="0" y="168923"/>
                  <a:pt x="168923" y="0"/>
                  <a:pt x="377301" y="0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 4"/>
          <p:cNvSpPr/>
          <p:nvPr/>
        </p:nvSpPr>
        <p:spPr>
          <a:xfrm>
            <a:off x="683656" y="207717"/>
            <a:ext cx="3202352" cy="754602"/>
          </a:xfrm>
          <a:custGeom>
            <a:avLst/>
            <a:gdLst>
              <a:gd name="connsiteX0" fmla="*/ 326737 w 3202352"/>
              <a:gd name="connsiteY0" fmla="*/ 0 h 754602"/>
              <a:gd name="connsiteX1" fmla="*/ 2825051 w 3202352"/>
              <a:gd name="connsiteY1" fmla="*/ 0 h 754602"/>
              <a:gd name="connsiteX2" fmla="*/ 3202352 w 3202352"/>
              <a:gd name="connsiteY2" fmla="*/ 377301 h 754602"/>
              <a:gd name="connsiteX3" fmla="*/ 2825051 w 3202352"/>
              <a:gd name="connsiteY3" fmla="*/ 754602 h 754602"/>
              <a:gd name="connsiteX4" fmla="*/ 0 w 3202352"/>
              <a:gd name="connsiteY4" fmla="*/ 754602 h 754602"/>
              <a:gd name="connsiteX5" fmla="*/ 101549 w 3202352"/>
              <a:gd name="connsiteY5" fmla="*/ 587447 h 754602"/>
              <a:gd name="connsiteX6" fmla="*/ 291016 w 3202352"/>
              <a:gd name="connsiteY6" fmla="*/ 138924 h 754602"/>
              <a:gd name="connsiteX7" fmla="*/ 326737 w 3202352"/>
              <a:gd name="connsiteY7" fmla="*/ 0 h 75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02352" h="754602">
                <a:moveTo>
                  <a:pt x="326737" y="0"/>
                </a:moveTo>
                <a:lnTo>
                  <a:pt x="2825051" y="0"/>
                </a:lnTo>
                <a:cubicBezTo>
                  <a:pt x="3033429" y="0"/>
                  <a:pt x="3202352" y="168923"/>
                  <a:pt x="3202352" y="377301"/>
                </a:cubicBezTo>
                <a:cubicBezTo>
                  <a:pt x="3202352" y="585679"/>
                  <a:pt x="3033429" y="754602"/>
                  <a:pt x="2825051" y="754602"/>
                </a:cubicBezTo>
                <a:lnTo>
                  <a:pt x="0" y="754602"/>
                </a:lnTo>
                <a:lnTo>
                  <a:pt x="101549" y="587447"/>
                </a:lnTo>
                <a:cubicBezTo>
                  <a:pt x="178573" y="445659"/>
                  <a:pt x="242287" y="295593"/>
                  <a:pt x="291016" y="138924"/>
                </a:cubicBezTo>
                <a:lnTo>
                  <a:pt x="326737" y="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04296" y="324593"/>
            <a:ext cx="2993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Georgia" panose="02040502050405020303" pitchFamily="18" charset="0"/>
                <a:cs typeface="Times New Roman" panose="02020603050405020304" pitchFamily="18" charset="0"/>
              </a:rPr>
              <a:t>EXEMPLE DE COMMANDE MAVEN</a:t>
            </a:r>
            <a:endParaRPr lang="fr-FR" sz="140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13826" y="335449"/>
            <a:ext cx="291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5</a:t>
            </a:r>
            <a:endParaRPr lang="fr-FR" sz="1400" b="1" dirty="0">
              <a:solidFill>
                <a:schemeClr val="bg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228409" y="1260629"/>
            <a:ext cx="5867592" cy="414587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Pour 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lancer la compilation de toutes les classes 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du projet 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, on exécute la commande : </a:t>
            </a: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	</a:t>
            </a:r>
            <a:r>
              <a:rPr lang="fr-FR" sz="2000" dirty="0" smtClean="0"/>
              <a:t> 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&gt;</a:t>
            </a:r>
            <a:r>
              <a:rPr lang="fr-FR" sz="1600" dirty="0" smtClean="0">
                <a:latin typeface="Georgia" panose="02040502050405020303" pitchFamily="18" charset="0"/>
              </a:rPr>
              <a:t> </a:t>
            </a:r>
            <a:r>
              <a:rPr lang="fr-FR" sz="1600" b="1" dirty="0" err="1"/>
              <a:t>mvn</a:t>
            </a:r>
            <a:r>
              <a:rPr lang="fr-FR" sz="1600" b="1" dirty="0"/>
              <a:t> compile</a:t>
            </a:r>
            <a:r>
              <a:rPr lang="fr-FR" sz="1600" dirty="0"/>
              <a:t> </a:t>
            </a:r>
            <a:endParaRPr lang="fr-FR" sz="1600" dirty="0" smtClean="0"/>
          </a:p>
          <a:p>
            <a:pPr marL="0" indent="0">
              <a:lnSpc>
                <a:spcPct val="100000"/>
              </a:lnSpc>
              <a:buNone/>
            </a:pPr>
            <a:endParaRPr lang="fr-FR" sz="1600" dirty="0" smtClean="0">
              <a:solidFill>
                <a:schemeClr val="accent6">
                  <a:lumMod val="75000"/>
                </a:schemeClr>
              </a:solidFill>
              <a:latin typeface="Georgia" panose="02040502050405020303" pitchFamily="18" charset="0"/>
            </a:endParaRP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Pour lancer 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tous les test unitaires du 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projet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:</a:t>
            </a: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	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&gt; </a:t>
            </a:r>
            <a:r>
              <a:rPr lang="en-US" sz="1600" b="1" dirty="0" err="1"/>
              <a:t>mvn</a:t>
            </a:r>
            <a:r>
              <a:rPr lang="en-US" sz="1600" b="1" dirty="0"/>
              <a:t> </a:t>
            </a:r>
            <a:r>
              <a:rPr lang="en-US" sz="1600" b="1" dirty="0"/>
              <a:t>test </a:t>
            </a:r>
            <a:endParaRPr lang="en-US" sz="16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ou</a:t>
            </a:r>
            <a:r>
              <a:rPr lang="en-US" sz="1600" b="1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	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&gt;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mvn</a:t>
            </a:r>
            <a:r>
              <a:rPr lang="en-US" sz="1600" b="1" dirty="0" smtClean="0"/>
              <a:t> </a:t>
            </a:r>
            <a:r>
              <a:rPr lang="en-US" sz="1600" b="1" dirty="0"/>
              <a:t>test –</a:t>
            </a:r>
            <a:r>
              <a:rPr lang="en-US" sz="1600" b="1" dirty="0" err="1"/>
              <a:t>Dtest</a:t>
            </a:r>
            <a:r>
              <a:rPr lang="en-US" sz="1600" b="1" dirty="0"/>
              <a:t>=*Test </a:t>
            </a:r>
            <a:endParaRPr lang="en-US" sz="1600" b="1" dirty="0"/>
          </a:p>
          <a:p>
            <a:pPr marL="0" indent="0">
              <a:lnSpc>
                <a:spcPct val="100000"/>
              </a:lnSpc>
              <a:buNone/>
            </a:pP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Georgia" panose="02040502050405020303" pitchFamily="18" charset="0"/>
            </a:endParaRP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Pour 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installer le jar du projet :</a:t>
            </a: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	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&gt; </a:t>
            </a:r>
            <a:r>
              <a:rPr lang="fr-FR" sz="1600" b="1" dirty="0" err="1" smtClean="0"/>
              <a:t>mvn</a:t>
            </a:r>
            <a:r>
              <a:rPr lang="fr-FR" sz="1600" b="1" dirty="0" smtClean="0"/>
              <a:t> </a:t>
            </a:r>
            <a:r>
              <a:rPr lang="fr-FR" sz="1600" b="1" dirty="0" err="1"/>
              <a:t>install</a:t>
            </a:r>
            <a:r>
              <a:rPr lang="fr-FR" sz="1600" dirty="0"/>
              <a:t> </a:t>
            </a:r>
            <a:br>
              <a:rPr lang="fr-FR" sz="1600" dirty="0"/>
            </a:br>
            <a:endParaRPr lang="fr-FR" sz="1600" dirty="0" smtClean="0">
              <a:latin typeface="Georgia" panose="02040502050405020303" pitchFamily="18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3375348" y="295333"/>
            <a:ext cx="492904" cy="492903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7938" y="1464818"/>
            <a:ext cx="6098959" cy="3524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1694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e libre 3"/>
          <p:cNvSpPr/>
          <p:nvPr/>
        </p:nvSpPr>
        <p:spPr>
          <a:xfrm>
            <a:off x="246161" y="153672"/>
            <a:ext cx="1046012" cy="672795"/>
          </a:xfrm>
          <a:custGeom>
            <a:avLst/>
            <a:gdLst>
              <a:gd name="connsiteX0" fmla="*/ 377301 w 1046012"/>
              <a:gd name="connsiteY0" fmla="*/ 0 h 672795"/>
              <a:gd name="connsiteX1" fmla="*/ 1046012 w 1046012"/>
              <a:gd name="connsiteY1" fmla="*/ 0 h 672795"/>
              <a:gd name="connsiteX2" fmla="*/ 907251 w 1046012"/>
              <a:gd name="connsiteY2" fmla="*/ 152674 h 672795"/>
              <a:gd name="connsiteX3" fmla="*/ 330750 w 1046012"/>
              <a:gd name="connsiteY3" fmla="*/ 583457 h 672795"/>
              <a:gd name="connsiteX4" fmla="*/ 145296 w 1046012"/>
              <a:gd name="connsiteY4" fmla="*/ 672795 h 672795"/>
              <a:gd name="connsiteX5" fmla="*/ 110509 w 1046012"/>
              <a:gd name="connsiteY5" fmla="*/ 644093 h 672795"/>
              <a:gd name="connsiteX6" fmla="*/ 0 w 1046012"/>
              <a:gd name="connsiteY6" fmla="*/ 377301 h 672795"/>
              <a:gd name="connsiteX7" fmla="*/ 377301 w 1046012"/>
              <a:gd name="connsiteY7" fmla="*/ 0 h 672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6012" h="672795">
                <a:moveTo>
                  <a:pt x="377301" y="0"/>
                </a:moveTo>
                <a:lnTo>
                  <a:pt x="1046012" y="0"/>
                </a:lnTo>
                <a:lnTo>
                  <a:pt x="907251" y="152674"/>
                </a:lnTo>
                <a:cubicBezTo>
                  <a:pt x="737485" y="322441"/>
                  <a:pt x="543431" y="467922"/>
                  <a:pt x="330750" y="583457"/>
                </a:cubicBezTo>
                <a:lnTo>
                  <a:pt x="145296" y="672795"/>
                </a:lnTo>
                <a:lnTo>
                  <a:pt x="110509" y="644093"/>
                </a:lnTo>
                <a:cubicBezTo>
                  <a:pt x="42231" y="575815"/>
                  <a:pt x="0" y="481490"/>
                  <a:pt x="0" y="377301"/>
                </a:cubicBezTo>
                <a:cubicBezTo>
                  <a:pt x="0" y="168923"/>
                  <a:pt x="168923" y="0"/>
                  <a:pt x="377301" y="0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 4"/>
          <p:cNvSpPr/>
          <p:nvPr/>
        </p:nvSpPr>
        <p:spPr>
          <a:xfrm>
            <a:off x="391457" y="153671"/>
            <a:ext cx="3512304" cy="754602"/>
          </a:xfrm>
          <a:custGeom>
            <a:avLst/>
            <a:gdLst>
              <a:gd name="connsiteX0" fmla="*/ 900716 w 3512304"/>
              <a:gd name="connsiteY0" fmla="*/ 0 h 754602"/>
              <a:gd name="connsiteX1" fmla="*/ 3135003 w 3512304"/>
              <a:gd name="connsiteY1" fmla="*/ 0 h 754602"/>
              <a:gd name="connsiteX2" fmla="*/ 3512304 w 3512304"/>
              <a:gd name="connsiteY2" fmla="*/ 377301 h 754602"/>
              <a:gd name="connsiteX3" fmla="*/ 3135003 w 3512304"/>
              <a:gd name="connsiteY3" fmla="*/ 754602 h 754602"/>
              <a:gd name="connsiteX4" fmla="*/ 232005 w 3512304"/>
              <a:gd name="connsiteY4" fmla="*/ 754602 h 754602"/>
              <a:gd name="connsiteX5" fmla="*/ 21052 w 3512304"/>
              <a:gd name="connsiteY5" fmla="*/ 690165 h 754602"/>
              <a:gd name="connsiteX6" fmla="*/ 0 w 3512304"/>
              <a:gd name="connsiteY6" fmla="*/ 672795 h 754602"/>
              <a:gd name="connsiteX7" fmla="*/ 185454 w 3512304"/>
              <a:gd name="connsiteY7" fmla="*/ 583457 h 754602"/>
              <a:gd name="connsiteX8" fmla="*/ 761955 w 3512304"/>
              <a:gd name="connsiteY8" fmla="*/ 152674 h 754602"/>
              <a:gd name="connsiteX9" fmla="*/ 900716 w 3512304"/>
              <a:gd name="connsiteY9" fmla="*/ 0 h 75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2304" h="754602">
                <a:moveTo>
                  <a:pt x="900716" y="0"/>
                </a:moveTo>
                <a:lnTo>
                  <a:pt x="3135003" y="0"/>
                </a:lnTo>
                <a:cubicBezTo>
                  <a:pt x="3343381" y="0"/>
                  <a:pt x="3512304" y="168923"/>
                  <a:pt x="3512304" y="377301"/>
                </a:cubicBezTo>
                <a:cubicBezTo>
                  <a:pt x="3512304" y="585679"/>
                  <a:pt x="3343381" y="754602"/>
                  <a:pt x="3135003" y="754602"/>
                </a:cubicBezTo>
                <a:lnTo>
                  <a:pt x="232005" y="754602"/>
                </a:lnTo>
                <a:cubicBezTo>
                  <a:pt x="153863" y="754602"/>
                  <a:pt x="81270" y="730847"/>
                  <a:pt x="21052" y="690165"/>
                </a:cubicBezTo>
                <a:lnTo>
                  <a:pt x="0" y="672795"/>
                </a:lnTo>
                <a:lnTo>
                  <a:pt x="185454" y="583457"/>
                </a:lnTo>
                <a:cubicBezTo>
                  <a:pt x="398135" y="467922"/>
                  <a:pt x="592189" y="322441"/>
                  <a:pt x="761955" y="152674"/>
                </a:cubicBezTo>
                <a:lnTo>
                  <a:pt x="900716" y="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815296" y="367020"/>
            <a:ext cx="2602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Georgia" panose="02040502050405020303" pitchFamily="18" charset="0"/>
                <a:cs typeface="Times New Roman" panose="02020603050405020304" pitchFamily="18" charset="0"/>
              </a:rPr>
              <a:t>CAS PRATIQUE</a:t>
            </a:r>
            <a:endParaRPr lang="fr-FR" sz="140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03384" y="175687"/>
            <a:ext cx="291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6</a:t>
            </a:r>
            <a:endParaRPr lang="fr-FR" sz="1400" b="1" dirty="0">
              <a:solidFill>
                <a:schemeClr val="bg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781" y="1863308"/>
            <a:ext cx="2123874" cy="1565692"/>
          </a:xfr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3224820" y="243617"/>
            <a:ext cx="492904" cy="49290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2" y="1706304"/>
            <a:ext cx="4761905" cy="165079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84" y="4155129"/>
            <a:ext cx="5401468" cy="200214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764" y="3918177"/>
            <a:ext cx="4891596" cy="204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17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922301" y="2686890"/>
            <a:ext cx="8596668" cy="1320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Nyala"/>
              </a:rPr>
              <a:t>Merci pour votre attention</a:t>
            </a:r>
            <a:endParaRPr lang="fr-FR" dirty="0">
              <a:latin typeface="Nyala"/>
            </a:endParaRPr>
          </a:p>
        </p:txBody>
      </p:sp>
    </p:spTree>
    <p:extLst>
      <p:ext uri="{BB962C8B-B14F-4D97-AF65-F5344CB8AC3E}">
        <p14:creationId xmlns:p14="http://schemas.microsoft.com/office/powerpoint/2010/main" val="27223648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260</Words>
  <Application>Microsoft Office PowerPoint</Application>
  <PresentationFormat>Grand écran</PresentationFormat>
  <Paragraphs>72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Georgia</vt:lpstr>
      <vt:lpstr>Nyala</vt:lpstr>
      <vt:lpstr>Times New Roman</vt:lpstr>
      <vt:lpstr>Wingdings</vt:lpstr>
      <vt:lpstr>Thème Office</vt:lpstr>
      <vt:lpstr>PRESENTATION DE MAVEN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pour votre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portugais</dc:creator>
  <cp:lastModifiedBy>portugais</cp:lastModifiedBy>
  <cp:revision>46</cp:revision>
  <dcterms:created xsi:type="dcterms:W3CDTF">2019-06-06T14:24:52Z</dcterms:created>
  <dcterms:modified xsi:type="dcterms:W3CDTF">2020-02-04T19:43:12Z</dcterms:modified>
</cp:coreProperties>
</file>