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72" r:id="rId4"/>
    <p:sldId id="269" r:id="rId5"/>
    <p:sldId id="271"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EAE92-39DC-4A33-B4D1-3E6238FFC8BB}" type="datetimeFigureOut">
              <a:rPr lang="en-IN" smtClean="0"/>
              <a:t>07-08-2023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B85A7-E0C8-41DD-88AA-2FA5ADBFDF90}" type="slidenum">
              <a:rPr lang="en-IN" smtClean="0"/>
              <a:t>‹#›</a:t>
            </a:fld>
            <a:endParaRPr lang="en-IN"/>
          </a:p>
        </p:txBody>
      </p:sp>
    </p:spTree>
    <p:extLst>
      <p:ext uri="{BB962C8B-B14F-4D97-AF65-F5344CB8AC3E}">
        <p14:creationId xmlns:p14="http://schemas.microsoft.com/office/powerpoint/2010/main" val="3200072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CB85A7-E0C8-41DD-88AA-2FA5ADBFDF90}" type="slidenum">
              <a:rPr lang="en-IN" smtClean="0"/>
              <a:t>2</a:t>
            </a:fld>
            <a:endParaRPr lang="en-IN"/>
          </a:p>
        </p:txBody>
      </p:sp>
    </p:spTree>
    <p:extLst>
      <p:ext uri="{BB962C8B-B14F-4D97-AF65-F5344CB8AC3E}">
        <p14:creationId xmlns:p14="http://schemas.microsoft.com/office/powerpoint/2010/main" val="127999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14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658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625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3010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262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8797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76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441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594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243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573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476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8/7/2023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245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989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142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130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8/7/2023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181A0920-B983-A212-475E-B2E372A7B867}"/>
              </a:ext>
            </a:extLst>
          </p:cNvPr>
          <p:cNvSpPr txBox="1"/>
          <p:nvPr userDrawn="1">
            <p:extLst>
              <p:ext uri="{1162E1C5-73C7-4A58-AE30-91384D911F3F}">
                <p184:classification xmlns:p184="http://schemas.microsoft.com/office/powerpoint/2018/4/main" val="ftr"/>
              </p:ext>
            </p:extLst>
          </p:nvPr>
        </p:nvSpPr>
        <p:spPr>
          <a:xfrm>
            <a:off x="63500" y="6550660"/>
            <a:ext cx="9972675" cy="243840"/>
          </a:xfrm>
          <a:prstGeom prst="rect">
            <a:avLst/>
          </a:prstGeom>
        </p:spPr>
        <p:txBody>
          <a:bodyPr horzOverflow="overflow" lIns="0" tIns="0" rIns="0" bIns="0">
            <a:spAutoFit/>
          </a:bodyPr>
          <a:lstStyle/>
          <a:p>
            <a:pPr algn="l"/>
            <a:r>
              <a:rPr lang="en-IN" sz="800">
                <a:solidFill>
                  <a:srgbClr val="A4AEB7"/>
                </a:solidFill>
                <a:latin typeface="arial" panose="020B0604020202020204" pitchFamily="34" charset="0"/>
                <a:cs typeface="arial" panose="020B0604020202020204" pitchFamily="34" charset="0"/>
              </a:rPr>
              <a:t>                                                                                                                                                                                                                                                                                                                                                             Confidential – Limited Access and Use</a:t>
            </a:r>
          </a:p>
        </p:txBody>
      </p:sp>
    </p:spTree>
    <p:extLst>
      <p:ext uri="{BB962C8B-B14F-4D97-AF65-F5344CB8AC3E}">
        <p14:creationId xmlns:p14="http://schemas.microsoft.com/office/powerpoint/2010/main" val="1578574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jectseminar.org/java-projects/online-examination-system/86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48"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5670183"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p:cNvSpPr>
            <a:spLocks noGrp="1"/>
          </p:cNvSpPr>
          <p:nvPr>
            <p:ph type="ctrTitle"/>
          </p:nvPr>
        </p:nvSpPr>
        <p:spPr>
          <a:xfrm>
            <a:off x="740411" y="1318590"/>
            <a:ext cx="3826619" cy="4220820"/>
          </a:xfrm>
        </p:spPr>
        <p:txBody>
          <a:bodyPr anchor="ctr">
            <a:normAutofit/>
          </a:bodyPr>
          <a:lstStyle/>
          <a:p>
            <a:r>
              <a:rPr lang="en-US" sz="4600" dirty="0">
                <a:solidFill>
                  <a:srgbClr val="FFFFFF"/>
                </a:solidFill>
              </a:rPr>
              <a:t>Online Examination System </a:t>
            </a:r>
          </a:p>
        </p:txBody>
      </p:sp>
      <p:sp>
        <p:nvSpPr>
          <p:cNvPr id="3" name="Subtitle 2"/>
          <p:cNvSpPr>
            <a:spLocks noGrp="1"/>
          </p:cNvSpPr>
          <p:nvPr>
            <p:ph type="subTitle" idx="1"/>
          </p:nvPr>
        </p:nvSpPr>
        <p:spPr>
          <a:xfrm>
            <a:off x="5784024" y="804334"/>
            <a:ext cx="2756725" cy="5249332"/>
          </a:xfrm>
        </p:spPr>
        <p:txBody>
          <a:bodyPr anchor="ctr">
            <a:normAutofit/>
          </a:bodyPr>
          <a:lstStyle/>
          <a:p>
            <a:r>
              <a:rPr lang="en-US" dirty="0">
                <a:solidFill>
                  <a:schemeClr val="tx1"/>
                </a:solidFill>
              </a:rPr>
              <a:t>Prepared By : </a:t>
            </a:r>
            <a:r>
              <a:rPr lang="en-US" dirty="0" err="1">
                <a:solidFill>
                  <a:schemeClr val="tx1"/>
                </a:solidFill>
              </a:rPr>
              <a:t>Aswhani</a:t>
            </a:r>
            <a:r>
              <a:rPr lang="en-US" dirty="0">
                <a:solidFill>
                  <a:schemeClr val="tx1"/>
                </a:solidFill>
              </a:rPr>
              <a:t> </a:t>
            </a:r>
            <a:r>
              <a:rPr lang="en-US" dirty="0" err="1">
                <a:solidFill>
                  <a:schemeClr val="tx1"/>
                </a:solidFill>
              </a:rPr>
              <a:t>Banerje</a:t>
            </a:r>
            <a:r>
              <a:rPr lang="en-US" dirty="0">
                <a:solidFill>
                  <a:schemeClr val="tx1"/>
                </a:solidFill>
              </a:rPr>
              <a:t>, Neha Shaw, Ankita </a:t>
            </a:r>
            <a:r>
              <a:rPr lang="en-US" dirty="0" err="1">
                <a:solidFill>
                  <a:schemeClr val="tx1"/>
                </a:solidFill>
              </a:rPr>
              <a:t>Kairy</a:t>
            </a:r>
            <a:endParaRPr lang="en-US" dirty="0">
              <a:solidFill>
                <a:schemeClr val="tx1"/>
              </a:solidFill>
            </a:endParaRPr>
          </a:p>
          <a:p>
            <a:r>
              <a:rPr lang="en-US" dirty="0">
                <a:solidFill>
                  <a:schemeClr val="tx1"/>
                </a:solidFill>
              </a:rPr>
              <a:t>Project Guide : </a:t>
            </a:r>
            <a:r>
              <a:rPr lang="en-US" dirty="0" err="1">
                <a:solidFill>
                  <a:schemeClr val="tx1"/>
                </a:solidFill>
              </a:rPr>
              <a:t>Debashree</a:t>
            </a:r>
            <a:r>
              <a:rPr lang="en-US" dirty="0">
                <a:solidFill>
                  <a:schemeClr val="tx1"/>
                </a:solidFill>
              </a:rPr>
              <a:t> </a:t>
            </a:r>
            <a:r>
              <a:rPr lang="en-US" dirty="0" err="1">
                <a:solidFill>
                  <a:schemeClr val="tx1"/>
                </a:solidFill>
              </a:rPr>
              <a:t>Bhattcharya</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SCOPE</a:t>
            </a:r>
            <a:br>
              <a:rPr lang="en-US" b="1" dirty="0"/>
            </a:br>
            <a:endParaRPr lang="en-US" dirty="0"/>
          </a:p>
        </p:txBody>
      </p:sp>
      <p:sp>
        <p:nvSpPr>
          <p:cNvPr id="3" name="Content Placeholder 2"/>
          <p:cNvSpPr>
            <a:spLocks noGrp="1"/>
          </p:cNvSpPr>
          <p:nvPr>
            <p:ph idx="1"/>
          </p:nvPr>
        </p:nvSpPr>
        <p:spPr/>
        <p:txBody>
          <a:bodyPr/>
          <a:lstStyle/>
          <a:p>
            <a:r>
              <a:rPr lang="en-US" dirty="0"/>
              <a:t>The information system group has been charged with the responsibility to develop the new personnel information system to meet the requirements listed above. This responsibility will entail a major overhead of the present system.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STUDY FACTS TO BE RECOLLECTED</a:t>
            </a:r>
            <a:br>
              <a:rPr lang="en-US" b="1" dirty="0"/>
            </a:br>
            <a:endParaRPr lang="en-US" dirty="0"/>
          </a:p>
        </p:txBody>
      </p:sp>
      <p:sp>
        <p:nvSpPr>
          <p:cNvPr id="3" name="Content Placeholder 2"/>
          <p:cNvSpPr>
            <a:spLocks noGrp="1"/>
          </p:cNvSpPr>
          <p:nvPr>
            <p:ph idx="1"/>
          </p:nvPr>
        </p:nvSpPr>
        <p:spPr/>
        <p:txBody>
          <a:bodyPr>
            <a:normAutofit/>
          </a:bodyPr>
          <a:lstStyle/>
          <a:p>
            <a:pPr lvl="0"/>
            <a:r>
              <a:rPr lang="en-US" dirty="0"/>
              <a:t>Organizations chart and job description to study.</a:t>
            </a:r>
          </a:p>
          <a:p>
            <a:pPr lvl="0"/>
            <a:r>
              <a:rPr lang="en-US" dirty="0"/>
              <a:t>Determine decision points.</a:t>
            </a:r>
          </a:p>
          <a:p>
            <a:pPr lvl="0"/>
            <a:r>
              <a:rPr lang="en-US" dirty="0"/>
              <a:t>Present information flow.</a:t>
            </a:r>
          </a:p>
          <a:p>
            <a:pPr lvl="0"/>
            <a:r>
              <a:rPr lang="en-US" dirty="0"/>
              <a:t>Analysis of present technology.</a:t>
            </a:r>
          </a:p>
          <a:p>
            <a:pPr lvl="0"/>
            <a:r>
              <a:rPr lang="en-US" dirty="0"/>
              <a:t>Analysis of kinds and duration of information.</a:t>
            </a:r>
          </a:p>
          <a:p>
            <a:pPr lvl="0"/>
            <a:r>
              <a:rPr lang="en-US" dirty="0"/>
              <a:t>Determination of end user information needs.</a:t>
            </a:r>
          </a:p>
          <a:p>
            <a:pPr lvl="0"/>
            <a:r>
              <a:rPr lang="en-US" dirty="0"/>
              <a:t>Analysis of ways to serve organization better through the information system.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09600" y="1600200"/>
            <a:ext cx="7848600" cy="4495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09600" y="1676400"/>
            <a:ext cx="8001000" cy="4343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09600" y="1676400"/>
            <a:ext cx="8001000" cy="426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609600" y="1676400"/>
            <a:ext cx="8001000" cy="4343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Download full project source code link.</a:t>
            </a:r>
            <a:r>
              <a:rPr lang="en-US" dirty="0">
                <a:hlinkClick r:id="rId2"/>
              </a:rPr>
              <a:t> </a:t>
            </a:r>
            <a:r>
              <a:rPr lang="en-US" dirty="0"/>
              <a:t>https://github.com/abamie/ExamSystem.git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9A41-BF7B-B54D-1722-8B99C693C18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AD19C01-5593-E4A2-8E9C-6182A92FCB78}"/>
              </a:ext>
            </a:extLst>
          </p:cNvPr>
          <p:cNvSpPr>
            <a:spLocks noGrp="1"/>
          </p:cNvSpPr>
          <p:nvPr>
            <p:ph idx="1"/>
          </p:nvPr>
        </p:nvSpPr>
        <p:spPr/>
        <p:txBody>
          <a:bodyPr/>
          <a:lstStyle/>
          <a:p>
            <a:r>
              <a:rPr lang="en-US" b="0" i="0" dirty="0">
                <a:solidFill>
                  <a:srgbClr val="374151"/>
                </a:solidFill>
                <a:effectLst/>
                <a:latin typeface="Söhne"/>
              </a:rPr>
              <a:t>The Online Exam System project aims to revolutionize the traditional examination process by offering a secure, accessible, and efficient online platform. Through its user-friendly interface, advanced features, and robust security measures, the system seeks to enhance the overall examination experience for all stakeholders involved. By embracing technology and adaptability, the project strives to contribute to the advancement of modern education and evaluation practices.</a:t>
            </a:r>
            <a:endParaRPr lang="en-IN" dirty="0"/>
          </a:p>
        </p:txBody>
      </p:sp>
    </p:spTree>
    <p:extLst>
      <p:ext uri="{BB962C8B-B14F-4D97-AF65-F5344CB8AC3E}">
        <p14:creationId xmlns:p14="http://schemas.microsoft.com/office/powerpoint/2010/main" val="124542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algn="l"/>
            <a:r>
              <a:rPr lang="en-US" b="0" i="0" dirty="0">
                <a:solidFill>
                  <a:srgbClr val="374151"/>
                </a:solidFill>
                <a:effectLst/>
                <a:latin typeface="Söhne"/>
              </a:rPr>
              <a:t>The Online Exam System is a comprehensive and user-friendly platform designed to facilitate the administration, management, and conduct of exams in a virtual environment. This innovative project aims to replace traditional paper-based examinations with a modern and efficient online approach, providing a seamless experience for students, instructors, and administrators alike.</a:t>
            </a:r>
          </a:p>
          <a:p>
            <a:pPr algn="l"/>
            <a:r>
              <a:rPr lang="en-US" b="0" i="0" dirty="0">
                <a:solidFill>
                  <a:srgbClr val="374151"/>
                </a:solidFill>
                <a:effectLst/>
                <a:latin typeface="Söhne"/>
              </a:rPr>
              <a:t>The advancement of technology and the widespread availability of the internet have significantly transformed the education sector, offering numerous opportunities for enhanced learning experiences. Online exams offer several advantages, such as increased accessibility, reduced paperwork, real-time result processing, and improved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9A2-5E92-6E34-380F-D63B29B7EDF3}"/>
              </a:ext>
            </a:extLst>
          </p:cNvPr>
          <p:cNvSpPr>
            <a:spLocks noGrp="1"/>
          </p:cNvSpPr>
          <p:nvPr>
            <p:ph type="title"/>
          </p:nvPr>
        </p:nvSpPr>
        <p:spPr/>
        <p:txBody>
          <a:bodyPr/>
          <a:lstStyle/>
          <a:p>
            <a:r>
              <a:rPr lang="en-IN" b="1" dirty="0"/>
              <a:t>Idea Generation </a:t>
            </a:r>
          </a:p>
        </p:txBody>
      </p:sp>
      <p:sp>
        <p:nvSpPr>
          <p:cNvPr id="3" name="Content Placeholder 2">
            <a:extLst>
              <a:ext uri="{FF2B5EF4-FFF2-40B4-BE49-F238E27FC236}">
                <a16:creationId xmlns:a16="http://schemas.microsoft.com/office/drawing/2014/main" id="{AB0F5B44-ACA3-C88B-5656-07963A82621F}"/>
              </a:ext>
            </a:extLst>
          </p:cNvPr>
          <p:cNvSpPr>
            <a:spLocks noGrp="1"/>
          </p:cNvSpPr>
          <p:nvPr>
            <p:ph idx="1"/>
          </p:nvPr>
        </p:nvSpPr>
        <p:spPr>
          <a:xfrm>
            <a:off x="1738068" y="2037168"/>
            <a:ext cx="6820585" cy="4247535"/>
          </a:xfrm>
        </p:spPr>
        <p:txBody>
          <a:bodyPr>
            <a:normAutofit/>
          </a:bodyPr>
          <a:lstStyle/>
          <a:p>
            <a:r>
              <a:rPr lang="en-IN" dirty="0"/>
              <a:t>Taking a survey from the teachers of a institution have helped us gather the information about our project which includes:</a:t>
            </a:r>
          </a:p>
          <a:p>
            <a:pPr>
              <a:buAutoNum type="arabicPeriod"/>
            </a:pPr>
            <a:r>
              <a:rPr lang="en-IN" b="1" dirty="0"/>
              <a:t>Asking about the idea: </a:t>
            </a:r>
            <a:r>
              <a:rPr lang="en-IN" dirty="0"/>
              <a:t>Getting a clear knowledge about the idea of making a real time online examination system to improve the performance of a student.</a:t>
            </a:r>
          </a:p>
          <a:p>
            <a:pPr>
              <a:buAutoNum type="arabicPeriod"/>
            </a:pPr>
            <a:r>
              <a:rPr lang="en-IN" b="1" dirty="0"/>
              <a:t>Planning:</a:t>
            </a:r>
            <a:r>
              <a:rPr lang="en-IN" dirty="0"/>
              <a:t> Taking necessary steps to create effective learning based online system </a:t>
            </a:r>
          </a:p>
          <a:p>
            <a:pPr>
              <a:buAutoNum type="arabicPeriod"/>
            </a:pPr>
            <a:r>
              <a:rPr lang="en-IN" b="1" dirty="0"/>
              <a:t>Discussing: </a:t>
            </a:r>
            <a:r>
              <a:rPr lang="en-IN" dirty="0"/>
              <a:t>Discussing about the ideas among ourselves and finding ways to add more / make improvement</a:t>
            </a:r>
          </a:p>
          <a:p>
            <a:pPr marL="0" indent="0">
              <a:buNone/>
            </a:pPr>
            <a:endParaRPr lang="en-IN" dirty="0"/>
          </a:p>
        </p:txBody>
      </p:sp>
      <p:sp>
        <p:nvSpPr>
          <p:cNvPr id="4" name="Thought Bubble: Cloud 3">
            <a:extLst>
              <a:ext uri="{FF2B5EF4-FFF2-40B4-BE49-F238E27FC236}">
                <a16:creationId xmlns:a16="http://schemas.microsoft.com/office/drawing/2014/main" id="{70B1A224-1D3C-81AF-F669-3E9B113C8480}"/>
              </a:ext>
            </a:extLst>
          </p:cNvPr>
          <p:cNvSpPr/>
          <p:nvPr/>
        </p:nvSpPr>
        <p:spPr>
          <a:xfrm>
            <a:off x="5943600" y="756278"/>
            <a:ext cx="609600" cy="381000"/>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819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12F1-6A73-F159-67C8-B9F353BDEF10}"/>
              </a:ext>
            </a:extLst>
          </p:cNvPr>
          <p:cNvSpPr>
            <a:spLocks noGrp="1"/>
          </p:cNvSpPr>
          <p:nvPr>
            <p:ph type="title"/>
          </p:nvPr>
        </p:nvSpPr>
        <p:spPr/>
        <p:txBody>
          <a:bodyPr>
            <a:normAutofit/>
          </a:bodyPr>
          <a:lstStyle/>
          <a:p>
            <a:r>
              <a:rPr lang="en-US" b="1" dirty="0">
                <a:effectLst/>
              </a:rPr>
              <a:t>OBJECTIVE</a:t>
            </a:r>
            <a:br>
              <a:rPr lang="en-US" b="1" dirty="0"/>
            </a:br>
            <a:endParaRPr lang="en-IN" dirty="0"/>
          </a:p>
        </p:txBody>
      </p:sp>
      <p:sp>
        <p:nvSpPr>
          <p:cNvPr id="3" name="Content Placeholder 2">
            <a:extLst>
              <a:ext uri="{FF2B5EF4-FFF2-40B4-BE49-F238E27FC236}">
                <a16:creationId xmlns:a16="http://schemas.microsoft.com/office/drawing/2014/main" id="{F026A29D-0208-B9BD-A2DD-2C142BD87CA1}"/>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The primary objective of the Online Exam System project is to create an intuitive, secure, and scalable platform that streamlines the entire examination process. The system aims to offer the following benefits:</a:t>
            </a:r>
          </a:p>
          <a:p>
            <a:pPr algn="l">
              <a:buFont typeface="+mj-lt"/>
              <a:buAutoNum type="arabicPeriod"/>
            </a:pPr>
            <a:r>
              <a:rPr lang="en-US" b="1" i="0" dirty="0">
                <a:solidFill>
                  <a:srgbClr val="374151"/>
                </a:solidFill>
                <a:effectLst/>
                <a:latin typeface="Söhne"/>
              </a:rPr>
              <a:t>Accessibility: </a:t>
            </a:r>
            <a:r>
              <a:rPr lang="en-US" b="0" i="0" dirty="0">
                <a:solidFill>
                  <a:srgbClr val="374151"/>
                </a:solidFill>
                <a:effectLst/>
                <a:latin typeface="Söhne"/>
              </a:rPr>
              <a:t>Students can take exams from any location with internet access, eliminating the need for physical presence in examination centers.</a:t>
            </a:r>
          </a:p>
          <a:p>
            <a:pPr algn="l">
              <a:buFont typeface="+mj-lt"/>
              <a:buAutoNum type="arabicPeriod"/>
            </a:pPr>
            <a:r>
              <a:rPr lang="en-US" b="1" i="0" dirty="0">
                <a:solidFill>
                  <a:srgbClr val="374151"/>
                </a:solidFill>
                <a:effectLst/>
                <a:latin typeface="Söhne"/>
              </a:rPr>
              <a:t>Flexibility:</a:t>
            </a:r>
            <a:r>
              <a:rPr lang="en-US" b="0" i="0" dirty="0">
                <a:solidFill>
                  <a:srgbClr val="374151"/>
                </a:solidFill>
                <a:effectLst/>
                <a:latin typeface="Söhne"/>
              </a:rPr>
              <a:t> The platform allows students to take exams at their convenience, within predetermined time frames, accommodating diverse schedules.</a:t>
            </a:r>
          </a:p>
          <a:p>
            <a:pPr algn="l">
              <a:buFont typeface="+mj-lt"/>
              <a:buAutoNum type="arabicPeriod"/>
            </a:pPr>
            <a:r>
              <a:rPr lang="en-US" b="1" i="0" dirty="0">
                <a:solidFill>
                  <a:srgbClr val="374151"/>
                </a:solidFill>
                <a:effectLst/>
                <a:latin typeface="Söhne"/>
              </a:rPr>
              <a:t>Instant Result Processing: </a:t>
            </a:r>
            <a:r>
              <a:rPr lang="en-US" b="0" i="0" dirty="0">
                <a:solidFill>
                  <a:srgbClr val="374151"/>
                </a:solidFill>
                <a:effectLst/>
                <a:latin typeface="Söhne"/>
              </a:rPr>
              <a:t>The system will automatically evaluate answers and generate results in real-time, minimizing the time taken to declare the exam outcomes.</a:t>
            </a:r>
          </a:p>
          <a:p>
            <a:pPr algn="l">
              <a:buFont typeface="+mj-lt"/>
              <a:buAutoNum type="arabicPeriod"/>
            </a:pPr>
            <a:r>
              <a:rPr lang="en-US" b="1" i="0" dirty="0">
                <a:solidFill>
                  <a:srgbClr val="374151"/>
                </a:solidFill>
                <a:effectLst/>
                <a:latin typeface="Söhne"/>
              </a:rPr>
              <a:t>Enhanced Security:</a:t>
            </a:r>
            <a:r>
              <a:rPr lang="en-US" b="0" i="0" dirty="0">
                <a:solidFill>
                  <a:srgbClr val="374151"/>
                </a:solidFill>
                <a:effectLst/>
                <a:latin typeface="Söhne"/>
              </a:rPr>
              <a:t> Implementing robust security measures will ensure the integrity of the examination process, preventing cheating and malpractices.</a:t>
            </a:r>
          </a:p>
          <a:p>
            <a:pPr algn="l">
              <a:buFont typeface="+mj-lt"/>
              <a:buAutoNum type="arabicPeriod"/>
            </a:pPr>
            <a:r>
              <a:rPr lang="en-US" b="1" i="0" dirty="0">
                <a:solidFill>
                  <a:srgbClr val="374151"/>
                </a:solidFill>
                <a:effectLst/>
                <a:latin typeface="Söhne"/>
              </a:rPr>
              <a:t>Comprehensive Reporting: </a:t>
            </a:r>
            <a:r>
              <a:rPr lang="en-US" b="0" i="0" dirty="0">
                <a:solidFill>
                  <a:srgbClr val="374151"/>
                </a:solidFill>
                <a:effectLst/>
                <a:latin typeface="Söhne"/>
              </a:rPr>
              <a:t>The system will provide detailed reports and analytics, enabling administrators and educators to assess individual and overall performance.</a:t>
            </a:r>
          </a:p>
          <a:p>
            <a:endParaRPr lang="en-IN" dirty="0"/>
          </a:p>
        </p:txBody>
      </p:sp>
    </p:spTree>
    <p:extLst>
      <p:ext uri="{BB962C8B-B14F-4D97-AF65-F5344CB8AC3E}">
        <p14:creationId xmlns:p14="http://schemas.microsoft.com/office/powerpoint/2010/main" val="125760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8C93-2A16-8C1D-2E50-7361A59E837D}"/>
              </a:ext>
            </a:extLst>
          </p:cNvPr>
          <p:cNvSpPr>
            <a:spLocks noGrp="1"/>
          </p:cNvSpPr>
          <p:nvPr>
            <p:ph type="title"/>
          </p:nvPr>
        </p:nvSpPr>
        <p:spPr/>
        <p:txBody>
          <a:bodyPr>
            <a:normAutofit/>
          </a:bodyPr>
          <a:lstStyle/>
          <a:p>
            <a:r>
              <a:rPr lang="en-US" b="1" dirty="0">
                <a:effectLst/>
              </a:rPr>
              <a:t>Features</a:t>
            </a:r>
            <a:br>
              <a:rPr lang="en-US" b="1" dirty="0"/>
            </a:br>
            <a:endParaRPr lang="en-IN" dirty="0"/>
          </a:p>
        </p:txBody>
      </p:sp>
      <p:sp>
        <p:nvSpPr>
          <p:cNvPr id="3" name="Content Placeholder 2">
            <a:extLst>
              <a:ext uri="{FF2B5EF4-FFF2-40B4-BE49-F238E27FC236}">
                <a16:creationId xmlns:a16="http://schemas.microsoft.com/office/drawing/2014/main" id="{E4ED363F-3965-1FA4-F557-3D2B43673159}"/>
              </a:ext>
            </a:extLst>
          </p:cNvPr>
          <p:cNvSpPr>
            <a:spLocks noGrp="1"/>
          </p:cNvSpPr>
          <p:nvPr>
            <p:ph idx="1"/>
          </p:nvPr>
        </p:nvSpPr>
        <p:spPr>
          <a:xfrm>
            <a:off x="1524000" y="1676400"/>
            <a:ext cx="6781800" cy="4006222"/>
          </a:xfrm>
        </p:spPr>
        <p:txBody>
          <a:bodyPr>
            <a:normAutofit fontScale="32500" lnSpcReduction="20000"/>
          </a:bodyPr>
          <a:lstStyle/>
          <a:p>
            <a:pPr algn="l"/>
            <a:r>
              <a:rPr lang="en-US" sz="4000" b="0" i="0" dirty="0">
                <a:solidFill>
                  <a:srgbClr val="374151"/>
                </a:solidFill>
                <a:effectLst/>
                <a:latin typeface="Söhne"/>
              </a:rPr>
              <a:t>The Online Exam System will incorporate a range of essential features to facilitate seamless exam management:</a:t>
            </a:r>
          </a:p>
          <a:p>
            <a:pPr algn="l">
              <a:buFont typeface="+mj-lt"/>
              <a:buAutoNum type="arabicPeriod"/>
            </a:pPr>
            <a:r>
              <a:rPr lang="en-US" sz="4000" b="1" i="0" dirty="0">
                <a:solidFill>
                  <a:srgbClr val="374151"/>
                </a:solidFill>
                <a:effectLst/>
                <a:latin typeface="Söhne"/>
              </a:rPr>
              <a:t>User Registration: </a:t>
            </a:r>
            <a:r>
              <a:rPr lang="en-US" sz="4000" b="0" i="0" dirty="0">
                <a:solidFill>
                  <a:srgbClr val="374151"/>
                </a:solidFill>
                <a:effectLst/>
                <a:latin typeface="Söhne"/>
              </a:rPr>
              <a:t>Students and instructors will be required to register and create personalized accounts to access the platform.</a:t>
            </a:r>
          </a:p>
          <a:p>
            <a:pPr algn="l">
              <a:buFont typeface="+mj-lt"/>
              <a:buAutoNum type="arabicPeriod"/>
            </a:pPr>
            <a:r>
              <a:rPr lang="en-US" sz="4000" b="1" i="0" dirty="0">
                <a:solidFill>
                  <a:srgbClr val="374151"/>
                </a:solidFill>
                <a:effectLst/>
                <a:latin typeface="Söhne"/>
              </a:rPr>
              <a:t>Exam Creation: </a:t>
            </a:r>
            <a:r>
              <a:rPr lang="en-US" sz="4000" b="0" i="0" dirty="0">
                <a:solidFill>
                  <a:srgbClr val="374151"/>
                </a:solidFill>
                <a:effectLst/>
                <a:latin typeface="Söhne"/>
              </a:rPr>
              <a:t>Instructors can create and customize exams, including setting question types, time limits, and other parameters.</a:t>
            </a:r>
          </a:p>
          <a:p>
            <a:pPr algn="l">
              <a:buFont typeface="+mj-lt"/>
              <a:buAutoNum type="arabicPeriod"/>
            </a:pPr>
            <a:r>
              <a:rPr lang="en-US" sz="4000" b="1" i="0" dirty="0">
                <a:solidFill>
                  <a:srgbClr val="374151"/>
                </a:solidFill>
                <a:effectLst/>
                <a:latin typeface="Söhne"/>
              </a:rPr>
              <a:t>Question Bank: </a:t>
            </a:r>
            <a:r>
              <a:rPr lang="en-US" sz="4000" b="0" i="0" dirty="0">
                <a:solidFill>
                  <a:srgbClr val="374151"/>
                </a:solidFill>
                <a:effectLst/>
                <a:latin typeface="Söhne"/>
              </a:rPr>
              <a:t>A repository of questions categorized by subjects and difficulty levels will be available to instructors for exam creation.</a:t>
            </a:r>
          </a:p>
          <a:p>
            <a:pPr algn="l">
              <a:buFont typeface="+mj-lt"/>
              <a:buAutoNum type="arabicPeriod"/>
            </a:pPr>
            <a:r>
              <a:rPr lang="en-US" sz="4000" b="1" i="0" dirty="0">
                <a:solidFill>
                  <a:srgbClr val="374151"/>
                </a:solidFill>
                <a:effectLst/>
                <a:latin typeface="Söhne"/>
              </a:rPr>
              <a:t>Exam Scheduling: </a:t>
            </a:r>
            <a:r>
              <a:rPr lang="en-US" sz="4000" b="0" i="0" dirty="0">
                <a:solidFill>
                  <a:srgbClr val="374151"/>
                </a:solidFill>
                <a:effectLst/>
                <a:latin typeface="Söhne"/>
              </a:rPr>
              <a:t>Administrators can schedule exams, notifying registered students about the upcoming tests and relevant details.</a:t>
            </a:r>
          </a:p>
          <a:p>
            <a:pPr algn="l">
              <a:buFont typeface="+mj-lt"/>
              <a:buAutoNum type="arabicPeriod"/>
            </a:pPr>
            <a:r>
              <a:rPr lang="en-US" sz="4000" b="1" i="0" dirty="0">
                <a:solidFill>
                  <a:srgbClr val="374151"/>
                </a:solidFill>
                <a:effectLst/>
                <a:latin typeface="Söhne"/>
              </a:rPr>
              <a:t>Exam Taking:</a:t>
            </a:r>
            <a:r>
              <a:rPr lang="en-US" sz="4000" b="0" i="0" dirty="0">
                <a:solidFill>
                  <a:srgbClr val="374151"/>
                </a:solidFill>
                <a:effectLst/>
                <a:latin typeface="Söhne"/>
              </a:rPr>
              <a:t> Students can log in during the designated exam time and take the test under a controlled environment.</a:t>
            </a:r>
          </a:p>
          <a:p>
            <a:pPr algn="l">
              <a:buFont typeface="+mj-lt"/>
              <a:buAutoNum type="arabicPeriod"/>
            </a:pPr>
            <a:r>
              <a:rPr lang="en-US" sz="4000" b="1" i="0" dirty="0">
                <a:solidFill>
                  <a:srgbClr val="374151"/>
                </a:solidFill>
                <a:effectLst/>
                <a:latin typeface="Söhne"/>
              </a:rPr>
              <a:t>Real-time Assessment: </a:t>
            </a:r>
            <a:r>
              <a:rPr lang="en-US" sz="4000" b="0" i="0" dirty="0">
                <a:solidFill>
                  <a:srgbClr val="374151"/>
                </a:solidFill>
                <a:effectLst/>
                <a:latin typeface="Söhne"/>
              </a:rPr>
              <a:t>The system will evaluate answers automatically, providing instant results to students upon exam completion.</a:t>
            </a:r>
          </a:p>
          <a:p>
            <a:pPr algn="l">
              <a:buFont typeface="+mj-lt"/>
              <a:buAutoNum type="arabicPeriod"/>
            </a:pPr>
            <a:r>
              <a:rPr lang="en-US" sz="4000" b="1" i="0" dirty="0">
                <a:solidFill>
                  <a:srgbClr val="374151"/>
                </a:solidFill>
                <a:effectLst/>
                <a:latin typeface="Söhne"/>
              </a:rPr>
              <a:t>Security Measures: </a:t>
            </a:r>
            <a:r>
              <a:rPr lang="en-US" sz="4000" b="0" i="0" dirty="0">
                <a:solidFill>
                  <a:srgbClr val="374151"/>
                </a:solidFill>
                <a:effectLst/>
                <a:latin typeface="Söhne"/>
              </a:rPr>
              <a:t>The platform will employ encryption, IP tracking, and anti-cheating techniques to ensure the integrity of the exams.</a:t>
            </a:r>
          </a:p>
          <a:p>
            <a:pPr algn="l">
              <a:buFont typeface="+mj-lt"/>
              <a:buAutoNum type="arabicPeriod"/>
            </a:pPr>
            <a:r>
              <a:rPr lang="en-US" sz="4000" b="1" i="0" dirty="0">
                <a:solidFill>
                  <a:srgbClr val="374151"/>
                </a:solidFill>
                <a:effectLst/>
                <a:latin typeface="Söhne"/>
              </a:rPr>
              <a:t>Analytics and Reporting:</a:t>
            </a:r>
            <a:r>
              <a:rPr lang="en-US" sz="4000" b="0" i="0" dirty="0">
                <a:solidFill>
                  <a:srgbClr val="374151"/>
                </a:solidFill>
                <a:effectLst/>
                <a:latin typeface="Söhne"/>
              </a:rPr>
              <a:t> Comprehensive reports will be generated for both students and instructors, offering insights into performance and areas of improvement.</a:t>
            </a:r>
          </a:p>
          <a:p>
            <a:endParaRPr lang="en-IN" dirty="0"/>
          </a:p>
        </p:txBody>
      </p:sp>
    </p:spTree>
    <p:extLst>
      <p:ext uri="{BB962C8B-B14F-4D97-AF65-F5344CB8AC3E}">
        <p14:creationId xmlns:p14="http://schemas.microsoft.com/office/powerpoint/2010/main" val="305171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Diagram</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1447800"/>
            <a:ext cx="7543800" cy="47529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diagram</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838200" y="2001171"/>
            <a:ext cx="8077199" cy="42052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System Requirements Specifications</a:t>
            </a:r>
            <a:br>
              <a:rPr lang="en-US" dirty="0"/>
            </a:br>
            <a:r>
              <a:rPr lang="en-US" b="1"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Hardware: </a:t>
            </a:r>
            <a:endParaRPr lang="en-US" b="1" u="sng" dirty="0"/>
          </a:p>
          <a:p>
            <a:r>
              <a:rPr lang="en-US" dirty="0"/>
              <a:t> </a:t>
            </a:r>
          </a:p>
          <a:p>
            <a:r>
              <a:rPr lang="en-US" b="1" dirty="0"/>
              <a:t>Client side</a:t>
            </a:r>
          </a:p>
          <a:p>
            <a:r>
              <a:rPr lang="en-US" dirty="0"/>
              <a:t> </a:t>
            </a:r>
          </a:p>
          <a:p>
            <a:pPr lvl="0"/>
            <a:r>
              <a:rPr lang="en-US" b="1" dirty="0"/>
              <a:t>Intel 586 and above/Alpha</a:t>
            </a:r>
          </a:p>
          <a:p>
            <a:pPr lvl="0"/>
            <a:r>
              <a:rPr lang="en-US" dirty="0"/>
              <a:t>16 MB RAM</a:t>
            </a:r>
          </a:p>
          <a:p>
            <a:pPr lvl="0"/>
            <a:r>
              <a:rPr lang="en-US" dirty="0"/>
              <a:t>Cache Memory 256 KB</a:t>
            </a:r>
          </a:p>
          <a:p>
            <a:pPr lvl="0"/>
            <a:r>
              <a:rPr lang="en-US" dirty="0"/>
              <a:t>Network Interface card</a:t>
            </a:r>
          </a:p>
          <a:p>
            <a:r>
              <a:rPr lang="en-US" dirty="0"/>
              <a:t> </a:t>
            </a:r>
          </a:p>
          <a:p>
            <a:r>
              <a:rPr lang="en-US" b="1" dirty="0"/>
              <a:t>Server side</a:t>
            </a:r>
            <a:endParaRPr lang="en-US" dirty="0"/>
          </a:p>
          <a:p>
            <a:pPr lvl="0"/>
            <a:r>
              <a:rPr lang="en-US" dirty="0"/>
              <a:t>Pentium II Machine 233 MHz</a:t>
            </a:r>
          </a:p>
          <a:p>
            <a:pPr lvl="0"/>
            <a:r>
              <a:rPr lang="en-US" dirty="0"/>
              <a:t>64 MB RAM</a:t>
            </a:r>
          </a:p>
          <a:p>
            <a:pPr lvl="0"/>
            <a:r>
              <a:rPr lang="en-US" dirty="0"/>
              <a:t>Network Interface cards-TCP/IP</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err="1"/>
              <a:t>Sofware</a:t>
            </a:r>
            <a:r>
              <a:rPr lang="en-US" b="1" dirty="0"/>
              <a:t> :</a:t>
            </a:r>
            <a:endParaRPr lang="en-US" b="1" u="sng" dirty="0"/>
          </a:p>
          <a:p>
            <a:r>
              <a:rPr lang="en-US" dirty="0"/>
              <a:t> </a:t>
            </a:r>
          </a:p>
          <a:p>
            <a:r>
              <a:rPr lang="en-US" b="1" dirty="0"/>
              <a:t> 	Client side</a:t>
            </a:r>
          </a:p>
          <a:p>
            <a:r>
              <a:rPr lang="en-US" dirty="0"/>
              <a:t> </a:t>
            </a:r>
          </a:p>
          <a:p>
            <a:pPr lvl="0"/>
            <a:r>
              <a:rPr lang="en-US" dirty="0"/>
              <a:t>Operating System Independent</a:t>
            </a:r>
          </a:p>
          <a:p>
            <a:pPr lvl="0"/>
            <a:r>
              <a:rPr lang="en-US" b="1" dirty="0"/>
              <a:t>Netscape Communicator 4.6</a:t>
            </a:r>
          </a:p>
          <a:p>
            <a:pPr lvl="0"/>
            <a:r>
              <a:rPr lang="en-US" dirty="0"/>
              <a:t>Internet and Intranet connection tools</a:t>
            </a:r>
          </a:p>
          <a:p>
            <a:pPr lvl="0"/>
            <a:r>
              <a:rPr lang="en-US" dirty="0"/>
              <a:t>MS Access ODBC Driver</a:t>
            </a:r>
          </a:p>
          <a:p>
            <a:r>
              <a:rPr lang="en-US" dirty="0"/>
              <a:t> </a:t>
            </a:r>
          </a:p>
          <a:p>
            <a:r>
              <a:rPr lang="en-US" b="1" dirty="0"/>
              <a:t>Server side</a:t>
            </a:r>
          </a:p>
          <a:p>
            <a:r>
              <a:rPr lang="en-US" dirty="0"/>
              <a:t> </a:t>
            </a:r>
          </a:p>
          <a:p>
            <a:pPr lvl="0"/>
            <a:r>
              <a:rPr lang="en-US" dirty="0"/>
              <a:t>Operating System Independent</a:t>
            </a:r>
          </a:p>
          <a:p>
            <a:pPr lvl="0"/>
            <a:r>
              <a:rPr lang="en-US" dirty="0"/>
              <a:t>Web Server-Internet Information Server(IIS)</a:t>
            </a:r>
          </a:p>
          <a:p>
            <a:pPr lvl="0"/>
            <a:r>
              <a:rPr lang="en-US" dirty="0"/>
              <a:t>MS-Access</a:t>
            </a:r>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751</TotalTime>
  <Words>819</Words>
  <Application>Microsoft Office PowerPoint</Application>
  <PresentationFormat>On-screen Show (4:3)</PresentationFormat>
  <Paragraphs>73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Century Gothic</vt:lpstr>
      <vt:lpstr>Söhne</vt:lpstr>
      <vt:lpstr>Wingdings 3</vt:lpstr>
      <vt:lpstr>Wisp</vt:lpstr>
      <vt:lpstr>Online Examination System </vt:lpstr>
      <vt:lpstr>Introduction</vt:lpstr>
      <vt:lpstr>Idea Generation </vt:lpstr>
      <vt:lpstr>OBJECTIVE </vt:lpstr>
      <vt:lpstr>Features </vt:lpstr>
      <vt:lpstr>DFD Diagram</vt:lpstr>
      <vt:lpstr>Context diagram</vt:lpstr>
      <vt:lpstr>System Requirements Specifications   </vt:lpstr>
      <vt:lpstr>PowerPoint Presentation</vt:lpstr>
      <vt:lpstr>SYSTEM SCOPE </vt:lpstr>
      <vt:lpstr>STUDY FACTS TO BE RECOLLECTED </vt:lpstr>
      <vt:lpstr>Screen Shots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 Project PPT</dc:title>
  <dc:creator/>
  <cp:lastModifiedBy>Ashwani Banerjee</cp:lastModifiedBy>
  <cp:revision>14</cp:revision>
  <dcterms:created xsi:type="dcterms:W3CDTF">2006-08-16T00:00:00Z</dcterms:created>
  <dcterms:modified xsi:type="dcterms:W3CDTF">2023-08-07T13:51:32Z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be5114-fe4f-4faf-8a07-a9103153293f_Enabled">
    <vt:lpwstr>true</vt:lpwstr>
  </property>
  <property fmtid="{D5CDD505-2E9C-101B-9397-08002B2CF9AE}" pid="3" name="MSIP_Label_ddbe5114-fe4f-4faf-8a07-a9103153293f_SetDate">
    <vt:lpwstr>2023-07-30T04:03:16Z</vt:lpwstr>
  </property>
  <property fmtid="{D5CDD505-2E9C-101B-9397-08002B2CF9AE}" pid="4" name="MSIP_Label_ddbe5114-fe4f-4faf-8a07-a9103153293f_Method">
    <vt:lpwstr>Standard</vt:lpwstr>
  </property>
  <property fmtid="{D5CDD505-2E9C-101B-9397-08002B2CF9AE}" pid="5" name="MSIP_Label_ddbe5114-fe4f-4faf-8a07-a9103153293f_Name">
    <vt:lpwstr>Confidential</vt:lpwstr>
  </property>
  <property fmtid="{D5CDD505-2E9C-101B-9397-08002B2CF9AE}" pid="6" name="MSIP_Label_ddbe5114-fe4f-4faf-8a07-a9103153293f_SiteId">
    <vt:lpwstr>918079db-c902-4e29-b22c-9764410d0375</vt:lpwstr>
  </property>
  <property fmtid="{D5CDD505-2E9C-101B-9397-08002B2CF9AE}" pid="7" name="MSIP_Label_ddbe5114-fe4f-4faf-8a07-a9103153293f_ActionId">
    <vt:lpwstr>072aa070-39e4-46b4-86d5-73831282c4e6</vt:lpwstr>
  </property>
  <property fmtid="{D5CDD505-2E9C-101B-9397-08002B2CF9AE}" pid="8" name="MSIP_Label_ddbe5114-fe4f-4faf-8a07-a9103153293f_ContentBits">
    <vt:lpwstr>2</vt:lpwstr>
  </property>
  <property fmtid="{D5CDD505-2E9C-101B-9397-08002B2CF9AE}" pid="9" name="ClassificationContentMarkingFooterLocations">
    <vt:lpwstr>Wisp:8</vt:lpwstr>
  </property>
  <property fmtid="{D5CDD505-2E9C-101B-9397-08002B2CF9AE}" pid="10" name="ClassificationContentMarkingFooterText">
    <vt:lpwstr>                                                                                                                                                                                                                                                                                                                                                             Confidential – Limited Access and Use</vt:lpwstr>
  </property>
</Properties>
</file>