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7" r:id="rId2"/>
    <p:sldId id="274" r:id="rId3"/>
    <p:sldId id="277" r:id="rId4"/>
    <p:sldId id="278" r:id="rId5"/>
    <p:sldId id="279" r:id="rId6"/>
    <p:sldId id="275" r:id="rId7"/>
    <p:sldId id="281" r:id="rId8"/>
    <p:sldId id="280" r:id="rId9"/>
    <p:sldId id="283" r:id="rId10"/>
    <p:sldId id="282" r:id="rId11"/>
    <p:sldId id="270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0" r:id="rId20"/>
    <p:sldId id="272" r:id="rId21"/>
    <p:sldId id="26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55F"/>
    <a:srgbClr val="9CCE95"/>
    <a:srgbClr val="F8F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D23DE-6F21-4D9D-907E-8F73284CFFB8}" v="2" dt="2018-12-04T04:53:1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9" autoAdjust="0"/>
    <p:restoredTop sz="85737" autoAdjust="0"/>
  </p:normalViewPr>
  <p:slideViewPr>
    <p:cSldViewPr snapToGrid="0">
      <p:cViewPr varScale="1">
        <p:scale>
          <a:sx n="67" d="100"/>
          <a:sy n="67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Gastineau" userId="S::eg3774@wayne.edu::385513a8-943d-492d-b3e9-1d4019317036" providerId="AD" clId="Web-{E04D23DE-6F21-4D9D-907E-8F73284CFFB8}"/>
    <pc:docChg chg="modSld">
      <pc:chgData name="Robert Gastineau" userId="S::eg3774@wayne.edu::385513a8-943d-492d-b3e9-1d4019317036" providerId="AD" clId="Web-{E04D23DE-6F21-4D9D-907E-8F73284CFFB8}" dt="2018-12-04T05:31:56.974" v="889" actId="20577"/>
      <pc:docMkLst>
        <pc:docMk/>
      </pc:docMkLst>
      <pc:sldChg chg="modSp">
        <pc:chgData name="Robert Gastineau" userId="S::eg3774@wayne.edu::385513a8-943d-492d-b3e9-1d4019317036" providerId="AD" clId="Web-{E04D23DE-6F21-4D9D-907E-8F73284CFFB8}" dt="2018-12-04T05:31:53.520" v="887" actId="20577"/>
        <pc:sldMkLst>
          <pc:docMk/>
          <pc:sldMk cId="745163893" sldId="270"/>
        </pc:sldMkLst>
        <pc:spChg chg="mod">
          <ac:chgData name="Robert Gastineau" userId="S::eg3774@wayne.edu::385513a8-943d-492d-b3e9-1d4019317036" providerId="AD" clId="Web-{E04D23DE-6F21-4D9D-907E-8F73284CFFB8}" dt="2018-12-04T05:31:53.520" v="887" actId="20577"/>
          <ac:spMkLst>
            <pc:docMk/>
            <pc:sldMk cId="745163893" sldId="270"/>
            <ac:spMk id="3" creationId="{00000000-0000-0000-0000-000000000000}"/>
          </ac:spMkLst>
        </pc:spChg>
      </pc:sldChg>
      <pc:sldChg chg="addSp delSp modSp">
        <pc:chgData name="Robert Gastineau" userId="S::eg3774@wayne.edu::385513a8-943d-492d-b3e9-1d4019317036" providerId="AD" clId="Web-{E04D23DE-6F21-4D9D-907E-8F73284CFFB8}" dt="2018-12-04T05:28:56.817" v="723" actId="1076"/>
        <pc:sldMkLst>
          <pc:docMk/>
          <pc:sldMk cId="2079754138" sldId="284"/>
        </pc:sldMkLst>
        <pc:spChg chg="mod">
          <ac:chgData name="Robert Gastineau" userId="S::eg3774@wayne.edu::385513a8-943d-492d-b3e9-1d4019317036" providerId="AD" clId="Web-{E04D23DE-6F21-4D9D-907E-8F73284CFFB8}" dt="2018-12-04T05:28:56.817" v="723" actId="1076"/>
          <ac:spMkLst>
            <pc:docMk/>
            <pc:sldMk cId="2079754138" sldId="284"/>
            <ac:spMk id="2" creationId="{00000000-0000-0000-0000-000000000000}"/>
          </ac:spMkLst>
        </pc:spChg>
        <pc:spChg chg="del">
          <ac:chgData name="Robert Gastineau" userId="S::eg3774@wayne.edu::385513a8-943d-492d-b3e9-1d4019317036" providerId="AD" clId="Web-{E04D23DE-6F21-4D9D-907E-8F73284CFFB8}" dt="2018-12-04T04:53:09.629" v="362"/>
          <ac:spMkLst>
            <pc:docMk/>
            <pc:sldMk cId="2079754138" sldId="284"/>
            <ac:spMk id="3" creationId="{00000000-0000-0000-0000-000000000000}"/>
          </ac:spMkLst>
        </pc:spChg>
        <pc:spChg chg="add del mod">
          <ac:chgData name="Robert Gastineau" userId="S::eg3774@wayne.edu::385513a8-943d-492d-b3e9-1d4019317036" providerId="AD" clId="Web-{E04D23DE-6F21-4D9D-907E-8F73284CFFB8}" dt="2018-12-04T05:18:27.771" v="369"/>
          <ac:spMkLst>
            <pc:docMk/>
            <pc:sldMk cId="2079754138" sldId="284"/>
            <ac:spMk id="5" creationId="{20A999CA-CCEF-48D1-A936-5372078B7022}"/>
          </ac:spMkLst>
        </pc:spChg>
        <pc:spChg chg="add mod">
          <ac:chgData name="Robert Gastineau" userId="S::eg3774@wayne.edu::385513a8-943d-492d-b3e9-1d4019317036" providerId="AD" clId="Web-{E04D23DE-6F21-4D9D-907E-8F73284CFFB8}" dt="2018-12-04T05:26:27.771" v="630" actId="1076"/>
          <ac:spMkLst>
            <pc:docMk/>
            <pc:sldMk cId="2079754138" sldId="284"/>
            <ac:spMk id="10" creationId="{6E4F2F5D-18BA-4023-A94F-37370482C017}"/>
          </ac:spMkLst>
        </pc:spChg>
        <pc:spChg chg="add mod">
          <ac:chgData name="Robert Gastineau" userId="S::eg3774@wayne.edu::385513a8-943d-492d-b3e9-1d4019317036" providerId="AD" clId="Web-{E04D23DE-6F21-4D9D-907E-8F73284CFFB8}" dt="2018-12-04T05:26:27.786" v="631" actId="1076"/>
          <ac:spMkLst>
            <pc:docMk/>
            <pc:sldMk cId="2079754138" sldId="284"/>
            <ac:spMk id="11" creationId="{973181FC-CF6B-4F87-980B-4AC7F0930D0B}"/>
          </ac:spMkLst>
        </pc:spChg>
        <pc:spChg chg="add mod">
          <ac:chgData name="Robert Gastineau" userId="S::eg3774@wayne.edu::385513a8-943d-492d-b3e9-1d4019317036" providerId="AD" clId="Web-{E04D23DE-6F21-4D9D-907E-8F73284CFFB8}" dt="2018-12-04T05:28:51.567" v="722" actId="1076"/>
          <ac:spMkLst>
            <pc:docMk/>
            <pc:sldMk cId="2079754138" sldId="284"/>
            <ac:spMk id="12" creationId="{203ED9A5-0C6D-480D-BA68-76251C0D9E63}"/>
          </ac:spMkLst>
        </pc:spChg>
        <pc:picChg chg="add del mod ord">
          <ac:chgData name="Robert Gastineau" userId="S::eg3774@wayne.edu::385513a8-943d-492d-b3e9-1d4019317036" providerId="AD" clId="Web-{E04D23DE-6F21-4D9D-907E-8F73284CFFB8}" dt="2018-12-04T05:18:23.334" v="368"/>
          <ac:picMkLst>
            <pc:docMk/>
            <pc:sldMk cId="2079754138" sldId="284"/>
            <ac:picMk id="4" creationId="{2EEB0F5A-C6EB-4A63-9A81-2EFC3DA76FB4}"/>
          </ac:picMkLst>
        </pc:picChg>
        <pc:picChg chg="add mod ord">
          <ac:chgData name="Robert Gastineau" userId="S::eg3774@wayne.edu::385513a8-943d-492d-b3e9-1d4019317036" providerId="AD" clId="Web-{E04D23DE-6F21-4D9D-907E-8F73284CFFB8}" dt="2018-12-04T05:26:27.740" v="628" actId="1076"/>
          <ac:picMkLst>
            <pc:docMk/>
            <pc:sldMk cId="2079754138" sldId="284"/>
            <ac:picMk id="6" creationId="{340B2E7F-B835-4383-B9C6-25554EAED87A}"/>
          </ac:picMkLst>
        </pc:picChg>
        <pc:picChg chg="add mod">
          <ac:chgData name="Robert Gastineau" userId="S::eg3774@wayne.edu::385513a8-943d-492d-b3e9-1d4019317036" providerId="AD" clId="Web-{E04D23DE-6F21-4D9D-907E-8F73284CFFB8}" dt="2018-12-04T05:26:27.771" v="629" actId="1076"/>
          <ac:picMkLst>
            <pc:docMk/>
            <pc:sldMk cId="2079754138" sldId="284"/>
            <ac:picMk id="8" creationId="{70CABA8A-4EBE-4FF4-9338-A3463EAE8E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" y="1528665"/>
            <a:ext cx="2950463" cy="292784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433" y="569066"/>
            <a:ext cx="7973566" cy="5403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9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dsumo.com/contests/campus-analytics-challenge-2018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66EB15-04EC-4CEE-A13A-CF8E9AAF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9471" y="1143294"/>
            <a:ext cx="7272527" cy="3575012"/>
          </a:xfrm>
          <a:noFill/>
        </p:spPr>
        <p:txBody>
          <a:bodyPr>
            <a:normAutofit/>
          </a:bodyPr>
          <a:lstStyle/>
          <a:p>
            <a:r>
              <a:rPr lang="en-US" sz="7100" dirty="0">
                <a:solidFill>
                  <a:schemeClr val="bg1"/>
                </a:solidFill>
              </a:rPr>
              <a:t>Live green</a:t>
            </a:r>
            <a:br>
              <a:rPr lang="en-US" sz="7100" dirty="0">
                <a:solidFill>
                  <a:schemeClr val="bg1"/>
                </a:solidFill>
              </a:rPr>
            </a:br>
            <a:r>
              <a:rPr lang="en-US" sz="7100" dirty="0">
                <a:solidFill>
                  <a:schemeClr val="bg1"/>
                </a:solidFill>
              </a:rPr>
              <a:t>&amp; </a:t>
            </a:r>
            <a:br>
              <a:rPr lang="en-US" sz="7100" dirty="0">
                <a:solidFill>
                  <a:schemeClr val="bg1"/>
                </a:solidFill>
              </a:rPr>
            </a:br>
            <a:r>
              <a:rPr lang="en-US" sz="7100" dirty="0">
                <a:solidFill>
                  <a:schemeClr val="bg1"/>
                </a:solidFill>
              </a:rPr>
              <a:t>Live Happy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269583" y="4718305"/>
            <a:ext cx="6514427" cy="152597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Anupam Banerjee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Dante Burch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Gwen Hickey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Robert Gastineau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Shravani</a:t>
            </a:r>
            <a:r>
              <a:rPr lang="en-US" dirty="0">
                <a:solidFill>
                  <a:schemeClr val="bg1"/>
                </a:solidFill>
              </a:rPr>
              <a:t> Mandalaparty</a:t>
            </a:r>
            <a:endParaRPr dirty="0">
              <a:solidFill>
                <a:schemeClr val="bg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2E1F9D-2523-4E9D-BE4B-56271710B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275FB9-BCD2-48DD-97F0-6401FF864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56C4B513-E0C4-4458-884A-2EFF4ED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Earth Globe Europe-Africa">
            <a:extLst>
              <a:ext uri="{FF2B5EF4-FFF2-40B4-BE49-F238E27FC236}">
                <a16:creationId xmlns:a16="http://schemas.microsoft.com/office/drawing/2014/main" id="{5F9E2C99-CB78-0C4A-BA42-341D87542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853" y="1828800"/>
            <a:ext cx="3737627" cy="35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1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5" cy="31787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before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ACF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A087DA-AB60-6C43-BFC7-1BB030B04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886" y="197708"/>
            <a:ext cx="8007179" cy="5774467"/>
          </a:xfrm>
        </p:spPr>
      </p:pic>
    </p:spTree>
    <p:extLst>
      <p:ext uri="{BB962C8B-B14F-4D97-AF65-F5344CB8AC3E}">
        <p14:creationId xmlns:p14="http://schemas.microsoft.com/office/powerpoint/2010/main" val="394606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49" y="643467"/>
            <a:ext cx="3113902" cy="1951452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Constraints</a:t>
            </a:r>
            <a:br>
              <a:rPr lang="en-US" sz="3200" b="1" dirty="0"/>
            </a:br>
            <a:r>
              <a:rPr lang="en-US" sz="3200" b="1" dirty="0"/>
              <a:t>&amp; Optimization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746" y="643466"/>
            <a:ext cx="8637488" cy="493728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3210" indent="-283210"/>
            <a:r>
              <a:rPr lang="en-US" dirty="0"/>
              <a:t>For Each Individual:</a:t>
            </a:r>
          </a:p>
          <a:p>
            <a:pPr lvl="1" indent="-283210">
              <a:buFont typeface="Corbel" panose="020B0604020202020204" pitchFamily="34" charset="0"/>
            </a:pPr>
            <a:r>
              <a:rPr lang="en-US" dirty="0"/>
              <a:t>Maximize: </a:t>
            </a:r>
          </a:p>
          <a:p>
            <a:pPr lvl="2" indent="-283210"/>
            <a:r>
              <a:rPr lang="en-US" dirty="0"/>
              <a:t>Quality of Life =Σ(Quality of Life for Activity A)*(Consumption of A)</a:t>
            </a:r>
          </a:p>
          <a:p>
            <a:pPr lvl="1" indent="-283210">
              <a:buFont typeface="Corbel" panose="020B0604020202020204" pitchFamily="34" charset="0"/>
            </a:pPr>
            <a:r>
              <a:rPr lang="en-US" dirty="0"/>
              <a:t>Minimize:</a:t>
            </a:r>
          </a:p>
          <a:p>
            <a:pPr lvl="2" indent="-283210"/>
            <a:r>
              <a:rPr lang="en-US" dirty="0"/>
              <a:t>Carbon Footprint =Σ(Carbon Footprint Rate for Activity A)*(Consumption of A)</a:t>
            </a:r>
          </a:p>
          <a:p>
            <a:pPr marL="283210" indent="-283210"/>
            <a:r>
              <a:rPr lang="en-US" dirty="0"/>
              <a:t>Linear Programming Formulation</a:t>
            </a:r>
          </a:p>
          <a:p>
            <a:pPr lvl="1" indent="-283210"/>
            <a:r>
              <a:rPr lang="en-US" dirty="0"/>
              <a:t>Maximize :</a:t>
            </a:r>
          </a:p>
          <a:p>
            <a:pPr lvl="2" indent="-283210"/>
            <a:r>
              <a:rPr lang="en-US" dirty="0"/>
              <a:t>Σ[(1/a)(Quality of Life for A)-(1/b)(Carbon Footprint Rate for A)]*(Consumption of A)</a:t>
            </a:r>
          </a:p>
          <a:p>
            <a:pPr marL="283210" indent="-283210"/>
            <a:r>
              <a:rPr lang="en-US" dirty="0"/>
              <a:t>Decision Variables: Consumption of Each Activity</a:t>
            </a:r>
          </a:p>
          <a:p>
            <a:pPr marL="283210" indent="-283210"/>
            <a:r>
              <a:rPr lang="en-US"/>
              <a:t>Constraints: We kept the consumption of different groups of activities constant</a:t>
            </a:r>
          </a:p>
          <a:p>
            <a:pPr marL="283210" indent="-283210"/>
            <a:r>
              <a:rPr lang="en-US"/>
              <a:t>Boundaries: We made the boundaries the initial consumption of each activity times a coefficient based on the normalized Quality of Life.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49" y="376767"/>
            <a:ext cx="3113902" cy="1210047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Optimization using R</a:t>
            </a:r>
          </a:p>
        </p:txBody>
      </p:sp>
      <p:pic>
        <p:nvPicPr>
          <p:cNvPr id="6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40B2E7F-B835-4383-B9C6-25554EAED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175" y="688402"/>
            <a:ext cx="3467100" cy="3652396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CABA8A-4EBE-4FF4-9338-A3463EAE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75" y="688698"/>
            <a:ext cx="3457575" cy="37089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4F2F5D-18BA-4023-A94F-37370482C017}"/>
              </a:ext>
            </a:extLst>
          </p:cNvPr>
          <p:cNvSpPr txBox="1"/>
          <p:nvPr/>
        </p:nvSpPr>
        <p:spPr>
          <a:xfrm>
            <a:off x="4933950" y="4448175"/>
            <a:ext cx="336232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Initial Distribution of </a:t>
            </a:r>
            <a:r>
              <a:rPr lang="en-US"/>
              <a:t>Consumption of Activity 1 </a:t>
            </a:r>
          </a:p>
          <a:p>
            <a:pPr algn="ctr"/>
            <a:r>
              <a:rPr lang="en-US"/>
              <a:t>Minus </a:t>
            </a:r>
          </a:p>
          <a:p>
            <a:pPr algn="ctr"/>
            <a:r>
              <a:rPr lang="en-US"/>
              <a:t>Consumption of Activity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181FC-CF6B-4F87-980B-4AC7F0930D0B}"/>
              </a:ext>
            </a:extLst>
          </p:cNvPr>
          <p:cNvSpPr txBox="1"/>
          <p:nvPr/>
        </p:nvSpPr>
        <p:spPr>
          <a:xfrm>
            <a:off x="8696325" y="4448174"/>
            <a:ext cx="336232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Optimized Distribution of Consumption of Activity 1 </a:t>
            </a:r>
          </a:p>
          <a:p>
            <a:pPr algn="ctr"/>
            <a:r>
              <a:rPr lang="en-US"/>
              <a:t>Minus </a:t>
            </a:r>
          </a:p>
          <a:p>
            <a:pPr algn="ctr"/>
            <a:r>
              <a:rPr lang="en-US"/>
              <a:t>Consumption of Activity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ED9A5-0C6D-480D-BA68-76251C0D9E63}"/>
              </a:ext>
            </a:extLst>
          </p:cNvPr>
          <p:cNvSpPr txBox="1"/>
          <p:nvPr/>
        </p:nvSpPr>
        <p:spPr>
          <a:xfrm>
            <a:off x="314325" y="1857375"/>
            <a:ext cx="4543425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Activity 1 = Days of Household </a:t>
            </a:r>
            <a:r>
              <a:rPr lang="en-US"/>
              <a:t>Temperature&gt;=7</a:t>
            </a:r>
            <a:r>
              <a:rPr lang="en-US" dirty="0"/>
              <a:t>0 F</a:t>
            </a:r>
          </a:p>
          <a:p>
            <a:endParaRPr lang="en-US" dirty="0"/>
          </a:p>
          <a:p>
            <a:r>
              <a:rPr lang="en-US" dirty="0"/>
              <a:t>Activity 2 = Days of </a:t>
            </a:r>
            <a:r>
              <a:rPr lang="en-US"/>
              <a:t>Household Temperature&lt;70 F</a:t>
            </a:r>
          </a:p>
          <a:p>
            <a:endParaRPr lang="en-US" dirty="0"/>
          </a:p>
          <a:p>
            <a:r>
              <a:rPr lang="en-US"/>
              <a:t>Constraint : </a:t>
            </a:r>
          </a:p>
          <a:p>
            <a:r>
              <a:rPr lang="en-US"/>
              <a:t>Consumption 1 + Consumption 2 = Constant</a:t>
            </a:r>
          </a:p>
          <a:p>
            <a:endParaRPr lang="en-US" dirty="0"/>
          </a:p>
          <a:p>
            <a:r>
              <a:rPr lang="en-US"/>
              <a:t>Lower Bounds: </a:t>
            </a:r>
            <a:endParaRPr lang="en-US" dirty="0"/>
          </a:p>
          <a:p>
            <a:r>
              <a:rPr lang="en-US"/>
              <a:t>LB1 = a(Quality of Life 1)*Consumption 1</a:t>
            </a:r>
            <a:endParaRPr lang="en-US" dirty="0"/>
          </a:p>
          <a:p>
            <a:r>
              <a:rPr lang="en-US"/>
              <a:t>LB2 = a(Quality of Life 2)*Consumption 2    </a:t>
            </a:r>
          </a:p>
          <a:p>
            <a:endParaRPr lang="en-US" dirty="0"/>
          </a:p>
          <a:p>
            <a:r>
              <a:rPr lang="en-US"/>
              <a:t>Upper Bounds:</a:t>
            </a:r>
          </a:p>
          <a:p>
            <a:r>
              <a:rPr lang="en-US"/>
              <a:t>UB1 = b(Quality of Life 1)*Consumption 1</a:t>
            </a:r>
          </a:p>
          <a:p>
            <a:r>
              <a:rPr lang="en-US"/>
              <a:t>UB2 = b(Quality of Life 2)*Consumption 2    </a:t>
            </a:r>
          </a:p>
        </p:txBody>
      </p:sp>
    </p:spTree>
    <p:extLst>
      <p:ext uri="{BB962C8B-B14F-4D97-AF65-F5344CB8AC3E}">
        <p14:creationId xmlns:p14="http://schemas.microsoft.com/office/powerpoint/2010/main" val="207975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008202" cy="4093126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3200" b="1" dirty="0"/>
              <a:t>Whole Group</a:t>
            </a:r>
            <a:br>
              <a:rPr lang="en-US" sz="3200" b="1" dirty="0"/>
            </a:br>
            <a:r>
              <a:rPr lang="en-US" sz="3200" b="1" dirty="0"/>
              <a:t>after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QoL, </a:t>
            </a:r>
            <a:br>
              <a:rPr lang="en-US" sz="3200" b="1" dirty="0"/>
            </a:br>
            <a:r>
              <a:rPr lang="en-US" sz="3200" b="1" dirty="0"/>
              <a:t> Consumption</a:t>
            </a:r>
            <a:br>
              <a:rPr lang="en-US" sz="3200" b="1" dirty="0"/>
            </a:br>
            <a:r>
              <a:rPr lang="en-US" sz="3200" b="1" dirty="0"/>
              <a:t>&amp; ACF</a:t>
            </a:r>
            <a:br>
              <a:rPr lang="en-US" sz="3200" b="1" dirty="0"/>
            </a:br>
            <a:r>
              <a:rPr lang="en-US" sz="3200" b="1" dirty="0" err="1"/>
              <a:t>byActivity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70403-B3E1-BC47-9965-F6F674609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6" cy="31787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Whole Group</a:t>
            </a:r>
            <a:br>
              <a:rPr lang="en-US" sz="3200" b="1" dirty="0"/>
            </a:br>
            <a:r>
              <a:rPr lang="en-US" sz="3200" b="1" dirty="0"/>
              <a:t>after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ACF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34199-6BAD-364D-A83B-9C2501B1E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1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6" cy="40931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after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QoL</a:t>
            </a:r>
            <a:br>
              <a:rPr lang="en-US" sz="3200" b="1" dirty="0"/>
            </a:br>
            <a:r>
              <a:rPr lang="en-US" sz="3200" b="1" dirty="0"/>
              <a:t>&amp;</a:t>
            </a:r>
            <a:br>
              <a:rPr lang="en-US" sz="3200" b="1" dirty="0"/>
            </a:br>
            <a:r>
              <a:rPr lang="en-US" sz="3200" b="1" dirty="0"/>
              <a:t> Consumption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B6C9F-FAF8-5D49-BEE4-88264652A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5" cy="31787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after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ACF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24BE-098B-D940-A37A-160466BF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3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4" y="557784"/>
            <a:ext cx="2965622" cy="2457265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Whole Group Before / After View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EC1A-F48B-4C4F-9897-1BB2ED29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589" y="271849"/>
            <a:ext cx="7661189" cy="8363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FD995-919F-104F-85D1-1F2B536F3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3589" y="1162371"/>
            <a:ext cx="7661189" cy="21199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2FA8B-F478-EB40-8B49-FA1B4F096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03589" y="3558746"/>
            <a:ext cx="7661189" cy="7414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50A62-5E97-774C-BED7-8901BFC71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03589" y="4354359"/>
            <a:ext cx="7661189" cy="21741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2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6" y="557784"/>
            <a:ext cx="3089190" cy="2457265"/>
          </a:xfrm>
        </p:spPr>
        <p:txBody>
          <a:bodyPr anchor="b">
            <a:no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Before / After View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EC1A-F48B-4C4F-9897-1BB2ED29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589" y="271849"/>
            <a:ext cx="7661189" cy="8363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FD995-919F-104F-85D1-1F2B536F3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3589" y="1162371"/>
            <a:ext cx="7661189" cy="21199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2FA8B-F478-EB40-8B49-FA1B4F096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03589" y="3558746"/>
            <a:ext cx="7661189" cy="7414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50A62-5E97-774C-BED7-8901BFC71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03589" y="4354359"/>
            <a:ext cx="7661189" cy="21741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8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2464503" cy="1160620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Results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24BE-098B-D940-A37A-160466BF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059" y="296562"/>
            <a:ext cx="8971006" cy="56761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2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A259-04CE-FB43-BAD3-B565D46C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557784"/>
            <a:ext cx="2892950" cy="495604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Background Information&amp; 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BE59-274A-1141-A121-39999AF2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2544" y="558065"/>
            <a:ext cx="7074408" cy="914400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2FDEB-28AB-9544-A574-BA3DDE9E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2544" y="1526671"/>
            <a:ext cx="7074408" cy="1963782"/>
          </a:xfrm>
        </p:spPr>
        <p:txBody>
          <a:bodyPr>
            <a:normAutofit/>
          </a:bodyPr>
          <a:lstStyle/>
          <a:p>
            <a:r>
              <a:rPr lang="en-US" dirty="0"/>
              <a:t>Analyze data on 1,002 individuals engaged in 27 activities of daily life</a:t>
            </a:r>
          </a:p>
          <a:p>
            <a:r>
              <a:rPr lang="en-US" dirty="0"/>
              <a:t>Interpret activities in context of their carbon footprint as a way to promote environmental sustainability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B286E-F6FE-294F-9C31-F85BFB89B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52544" y="3700826"/>
            <a:ext cx="7077456" cy="9144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B77B-1774-9E4A-B9DA-18D4AFF70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52544" y="4636008"/>
            <a:ext cx="7074408" cy="1130560"/>
          </a:xfrm>
        </p:spPr>
        <p:txBody>
          <a:bodyPr>
            <a:normAutofit/>
          </a:bodyPr>
          <a:lstStyle/>
          <a:p>
            <a:r>
              <a:rPr lang="en-US" b="1" dirty="0"/>
              <a:t>Recommend environmentally-friendly changes to everyday actions without lessening individuals’ quality of life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62F1B-3D91-9947-8A42-CC7C6C65CC8C}"/>
              </a:ext>
            </a:extLst>
          </p:cNvPr>
          <p:cNvSpPr/>
          <p:nvPr/>
        </p:nvSpPr>
        <p:spPr>
          <a:xfrm>
            <a:off x="4352544" y="3323454"/>
            <a:ext cx="7839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https://www.mindsumo.com/contests/campus-analytics-challenge-2018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3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3" y="643466"/>
            <a:ext cx="2340863" cy="1630177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3200" b="1" dirty="0"/>
              <a:t>Insights </a:t>
            </a:r>
            <a:br>
              <a:rPr lang="en-US" sz="3200" b="1" dirty="0"/>
            </a:br>
            <a:r>
              <a:rPr lang="en-US" sz="3200" b="1" dirty="0"/>
              <a:t>&amp; </a:t>
            </a:r>
            <a:br>
              <a:rPr lang="en-US" sz="3200" b="1" dirty="0"/>
            </a:br>
            <a:r>
              <a:rPr lang="en-US" sz="3200" b="1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416" y="643466"/>
            <a:ext cx="8357616" cy="5336710"/>
          </a:xfr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1807125" cy="1877311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Tools</a:t>
            </a:r>
            <a:br>
              <a:rPr lang="en-US" sz="3200" b="1" dirty="0"/>
            </a:br>
            <a:r>
              <a:rPr lang="en-US" sz="3200" b="1" dirty="0"/>
              <a:t>&amp;</a:t>
            </a:r>
            <a:br>
              <a:rPr lang="en-US" sz="3200" b="1" dirty="0"/>
            </a:br>
            <a:r>
              <a:rPr lang="en-US" sz="3200" b="1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735" y="643467"/>
            <a:ext cx="7643799" cy="1699684"/>
          </a:xfrm>
        </p:spPr>
        <p:txBody>
          <a:bodyPr>
            <a:normAutofit/>
          </a:bodyPr>
          <a:lstStyle/>
          <a:p>
            <a:r>
              <a:rPr lang="en-US" dirty="0"/>
              <a:t>R Studio</a:t>
            </a:r>
          </a:p>
          <a:p>
            <a:r>
              <a:rPr lang="en-US" dirty="0"/>
              <a:t>Tableau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26E0D6-7D8D-46E7-B7D4-8056CD087497}"/>
              </a:ext>
            </a:extLst>
          </p:cNvPr>
          <p:cNvSpPr txBox="1">
            <a:spLocks/>
          </p:cNvSpPr>
          <p:nvPr/>
        </p:nvSpPr>
        <p:spPr>
          <a:xfrm>
            <a:off x="3904734" y="2343151"/>
            <a:ext cx="7643799" cy="169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Campus Analytics Challenge: Live Green and Live Happy</a:t>
            </a:r>
            <a:r>
              <a:rPr lang="en-US" dirty="0"/>
              <a:t>, www.mindsumo.com/contests/campus-analytics-challenge-2018. Accessed 30 Nov. 2018.</a:t>
            </a:r>
          </a:p>
        </p:txBody>
      </p:sp>
    </p:spTree>
    <p:extLst>
      <p:ext uri="{BB962C8B-B14F-4D97-AF65-F5344CB8AC3E}">
        <p14:creationId xmlns:p14="http://schemas.microsoft.com/office/powerpoint/2010/main" val="239748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464E-7E39-444F-8B20-3B69A3C1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908" y="559678"/>
            <a:ext cx="6598508" cy="495249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112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8B01579-DCA1-2B4D-A24D-CE8E3874619A}"/>
              </a:ext>
            </a:extLst>
          </p:cNvPr>
          <p:cNvSpPr txBox="1">
            <a:spLocks/>
          </p:cNvSpPr>
          <p:nvPr/>
        </p:nvSpPr>
        <p:spPr>
          <a:xfrm>
            <a:off x="404928" y="265043"/>
            <a:ext cx="6658481" cy="6493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Data Set – Individuals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E1C6CA8-EDC3-E64B-8618-D8128A550EE8}"/>
              </a:ext>
            </a:extLst>
          </p:cNvPr>
          <p:cNvSpPr txBox="1">
            <a:spLocks/>
          </p:cNvSpPr>
          <p:nvPr/>
        </p:nvSpPr>
        <p:spPr>
          <a:xfrm>
            <a:off x="5181600" y="265043"/>
            <a:ext cx="6245352" cy="1207422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BD8F97-402C-6B4E-B00D-980D9176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1060705"/>
            <a:ext cx="11594592" cy="4913375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F7216FA-B907-B147-8B87-B75D0CB1A4BD}"/>
              </a:ext>
            </a:extLst>
          </p:cNvPr>
          <p:cNvSpPr txBox="1">
            <a:spLocks/>
          </p:cNvSpPr>
          <p:nvPr/>
        </p:nvSpPr>
        <p:spPr>
          <a:xfrm>
            <a:off x="7063410" y="2679888"/>
            <a:ext cx="4695774" cy="3294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normAutofit fontScale="925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Data set consists of 1,002 individuals who provided the following information on 27 activities: </a:t>
            </a: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Consumption</a:t>
            </a: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QoL importance for each (1-100)</a:t>
            </a: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Energy Source  Usage – Y / N</a:t>
            </a:r>
          </a:p>
          <a:p>
            <a:pPr marL="342900" indent="-342900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012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6F2DFE-B404-CD4D-A43F-39E885CD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280161"/>
            <a:ext cx="11503152" cy="486460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8B01579-DCA1-2B4D-A24D-CE8E3874619A}"/>
              </a:ext>
            </a:extLst>
          </p:cNvPr>
          <p:cNvSpPr txBox="1">
            <a:spLocks/>
          </p:cNvSpPr>
          <p:nvPr/>
        </p:nvSpPr>
        <p:spPr>
          <a:xfrm>
            <a:off x="404927" y="265043"/>
            <a:ext cx="7109055" cy="777373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Data Set – Carbon Footprint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E1C6CA8-EDC3-E64B-8618-D8128A550EE8}"/>
              </a:ext>
            </a:extLst>
          </p:cNvPr>
          <p:cNvSpPr txBox="1">
            <a:spLocks/>
          </p:cNvSpPr>
          <p:nvPr/>
        </p:nvSpPr>
        <p:spPr>
          <a:xfrm>
            <a:off x="5181600" y="265043"/>
            <a:ext cx="6245352" cy="1207422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1024E7D-C741-584C-A6F8-9B92FE0AB113}"/>
              </a:ext>
            </a:extLst>
          </p:cNvPr>
          <p:cNvSpPr txBox="1">
            <a:spLocks/>
          </p:cNvSpPr>
          <p:nvPr/>
        </p:nvSpPr>
        <p:spPr>
          <a:xfrm>
            <a:off x="6807378" y="4096511"/>
            <a:ext cx="4860366" cy="20482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”Look-up” table for each of the 27 activities showing: </a:t>
            </a: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Carbon Footprint for an activity+  energy source combination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0841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43466"/>
            <a:ext cx="3127248" cy="1404790"/>
          </a:xfrm>
        </p:spPr>
        <p:txBody>
          <a:bodyPr anchor="b">
            <a:noAutofit/>
          </a:bodyPr>
          <a:lstStyle/>
          <a:p>
            <a:pPr algn="r"/>
            <a:r>
              <a:rPr lang="en-US" sz="3200" b="1" dirty="0"/>
              <a:t>Data Wrangling using 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A3D69D-4F8E-9C4F-9D4F-1E175DFF1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961" y="277706"/>
            <a:ext cx="7401783" cy="5812198"/>
          </a:xfrm>
        </p:spPr>
      </p:pic>
    </p:spTree>
    <p:extLst>
      <p:ext uri="{BB962C8B-B14F-4D97-AF65-F5344CB8AC3E}">
        <p14:creationId xmlns:p14="http://schemas.microsoft.com/office/powerpoint/2010/main" val="74337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1" y="643466"/>
            <a:ext cx="3471333" cy="1861990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Data Wrangling Logic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225" y="643466"/>
            <a:ext cx="7845552" cy="5556166"/>
          </a:xfrm>
        </p:spPr>
        <p:txBody>
          <a:bodyPr>
            <a:noAutofit/>
          </a:bodyPr>
          <a:lstStyle/>
          <a:p>
            <a:r>
              <a:rPr lang="en-US" sz="2200" dirty="0"/>
              <a:t>Assume if a 1 exists for a particular activity, it should exist for all activities that use that energy source</a:t>
            </a:r>
          </a:p>
          <a:p>
            <a:r>
              <a:rPr lang="en-US" sz="2200" dirty="0"/>
              <a:t>Set energy source usage data to 1 &amp; 0 across all individuals &amp; activities</a:t>
            </a:r>
          </a:p>
          <a:p>
            <a:r>
              <a:rPr lang="en-US" sz="2200" dirty="0"/>
              <a:t>Calculate Total Carbon Footprint (TCF) for each record</a:t>
            </a:r>
          </a:p>
          <a:p>
            <a:pPr lvl="1"/>
            <a:r>
              <a:rPr lang="en-US" sz="2000" b="1" dirty="0"/>
              <a:t>(Consumption * Activity Indicator (y = 1 / n = 0) * CF)</a:t>
            </a:r>
          </a:p>
          <a:p>
            <a:r>
              <a:rPr lang="en-US" sz="2200" dirty="0"/>
              <a:t>Calculate Average Carbon Footprint (ACF) for each record</a:t>
            </a:r>
          </a:p>
          <a:p>
            <a:pPr lvl="1"/>
            <a:r>
              <a:rPr lang="en-US" sz="2000" b="1" dirty="0"/>
              <a:t>TCF / # of energy sources for that activity</a:t>
            </a:r>
          </a:p>
          <a:p>
            <a:r>
              <a:rPr lang="en-US" sz="2200" dirty="0"/>
              <a:t>For blank values of Consumption, assume the Carbon Footprint is 0</a:t>
            </a:r>
            <a:endParaRPr lang="en-US" sz="2200" dirty="0">
              <a:highlight>
                <a:srgbClr val="FF0000"/>
              </a:highlight>
            </a:endParaRPr>
          </a:p>
          <a:p>
            <a:r>
              <a:rPr lang="en-US" sz="2200" dirty="0"/>
              <a:t>For blank values of quality of life importance, populate it with the mean value – across all individuals – for the given activity</a:t>
            </a:r>
          </a:p>
        </p:txBody>
      </p:sp>
    </p:spTree>
    <p:extLst>
      <p:ext uri="{BB962C8B-B14F-4D97-AF65-F5344CB8AC3E}">
        <p14:creationId xmlns:p14="http://schemas.microsoft.com/office/powerpoint/2010/main" val="317584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008202" cy="4093126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3200" b="1" dirty="0"/>
              <a:t>Whole Group</a:t>
            </a:r>
            <a:br>
              <a:rPr lang="en-US" sz="3200" b="1" dirty="0"/>
            </a:br>
            <a:r>
              <a:rPr lang="en-US" sz="3200" b="1" dirty="0"/>
              <a:t>before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QoL, </a:t>
            </a:r>
            <a:br>
              <a:rPr lang="en-US" sz="3200" b="1" dirty="0"/>
            </a:br>
            <a:r>
              <a:rPr lang="en-US" sz="3200" b="1" dirty="0"/>
              <a:t> Consumption</a:t>
            </a:r>
            <a:br>
              <a:rPr lang="en-US" sz="3200" b="1" dirty="0"/>
            </a:br>
            <a:r>
              <a:rPr lang="en-US" sz="3200" b="1" dirty="0"/>
              <a:t>&amp; ACF</a:t>
            </a:r>
            <a:br>
              <a:rPr lang="en-US" sz="3200" b="1" dirty="0"/>
            </a:br>
            <a:r>
              <a:rPr lang="en-US" sz="3200" b="1" dirty="0" err="1"/>
              <a:t>byActivity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D1187-B3AC-C849-B9F1-94EF587E8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741" y="222422"/>
            <a:ext cx="7858897" cy="5832389"/>
          </a:xfrm>
        </p:spPr>
      </p:pic>
    </p:spTree>
    <p:extLst>
      <p:ext uri="{BB962C8B-B14F-4D97-AF65-F5344CB8AC3E}">
        <p14:creationId xmlns:p14="http://schemas.microsoft.com/office/powerpoint/2010/main" val="319055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6" cy="31787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Whole Group</a:t>
            </a:r>
            <a:br>
              <a:rPr lang="en-US" sz="3200" b="1" dirty="0"/>
            </a:br>
            <a:r>
              <a:rPr lang="en-US" sz="3200" b="1" dirty="0"/>
              <a:t>before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ACF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626A1-5CF7-2646-9142-65653A788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033" y="345990"/>
            <a:ext cx="8130746" cy="5486400"/>
          </a:xfrm>
        </p:spPr>
      </p:pic>
    </p:spTree>
    <p:extLst>
      <p:ext uri="{BB962C8B-B14F-4D97-AF65-F5344CB8AC3E}">
        <p14:creationId xmlns:p14="http://schemas.microsoft.com/office/powerpoint/2010/main" val="397384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6" cy="40931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before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QoL</a:t>
            </a:r>
            <a:br>
              <a:rPr lang="en-US" sz="3200" b="1" dirty="0"/>
            </a:br>
            <a:r>
              <a:rPr lang="en-US" sz="3200" b="1" dirty="0"/>
              <a:t>&amp;</a:t>
            </a:r>
            <a:br>
              <a:rPr lang="en-US" sz="3200" b="1" dirty="0"/>
            </a:br>
            <a:r>
              <a:rPr lang="en-US" sz="3200" b="1" dirty="0"/>
              <a:t> Consumption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FAE89-5589-5548-ABE0-FA5DB19F1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174" y="395416"/>
            <a:ext cx="8130746" cy="5486400"/>
          </a:xfrm>
        </p:spPr>
      </p:pic>
    </p:spTree>
    <p:extLst>
      <p:ext uri="{BB962C8B-B14F-4D97-AF65-F5344CB8AC3E}">
        <p14:creationId xmlns:p14="http://schemas.microsoft.com/office/powerpoint/2010/main" val="2230711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{993FCBA5-5B84-5C41-9DFF-C3360904DB0C}tf10001071</Template>
  <TotalTime>2719</TotalTime>
  <Words>319</Words>
  <Application>Microsoft Office PowerPoint</Application>
  <PresentationFormat>Widescreen</PresentationFormat>
  <Paragraphs>52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Headlines</vt:lpstr>
      <vt:lpstr>Live green &amp;  Live Happy</vt:lpstr>
      <vt:lpstr>Background Information&amp;  Problem Statement</vt:lpstr>
      <vt:lpstr>PowerPoint Presentation</vt:lpstr>
      <vt:lpstr>PowerPoint Presentation</vt:lpstr>
      <vt:lpstr>Data Wrangling using R</vt:lpstr>
      <vt:lpstr>Data Wrangling Logic &amp; Approach</vt:lpstr>
      <vt:lpstr>Whole Group before Optimization:   QoL,   Consumption &amp; ACF byActivity </vt:lpstr>
      <vt:lpstr>Whole Group before Optimization:  ACF by Activity </vt:lpstr>
      <vt:lpstr>5 Individuals before Optimization:  QoL &amp;  Consumption by Activity </vt:lpstr>
      <vt:lpstr>5 Individuals before Optimization:  ACF by Activity </vt:lpstr>
      <vt:lpstr>Constraints &amp; Optimization Logic</vt:lpstr>
      <vt:lpstr>Optimization using R</vt:lpstr>
      <vt:lpstr>Whole Group after Optimization:   QoL,   Consumption &amp; ACF byActivity </vt:lpstr>
      <vt:lpstr>Whole Group after Optimization:  ACF by Activity </vt:lpstr>
      <vt:lpstr>5 Individuals after Optimization:  QoL &amp;  Consumption by Activity </vt:lpstr>
      <vt:lpstr>5 Individuals after Optimization:  ACF by Activity </vt:lpstr>
      <vt:lpstr>Whole Group Before / After View  </vt:lpstr>
      <vt:lpstr>5 Individuals Before / After View  </vt:lpstr>
      <vt:lpstr>Results Summary</vt:lpstr>
      <vt:lpstr>Insights  &amp;  Lessons Learned</vt:lpstr>
      <vt:lpstr>Tools &amp; Works Cited</vt:lpstr>
      <vt:lpstr>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Shravani Mandalaparty</dc:creator>
  <cp:lastModifiedBy>Mandalaparty, Shravani</cp:lastModifiedBy>
  <cp:revision>246</cp:revision>
  <dcterms:created xsi:type="dcterms:W3CDTF">2018-11-29T23:20:10Z</dcterms:created>
  <dcterms:modified xsi:type="dcterms:W3CDTF">2018-12-04T05:42:28Z</dcterms:modified>
</cp:coreProperties>
</file>