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5" d="100"/>
          <a:sy n="105"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33917-F90E-4F2A-8931-CF5FD3B63C65}" type="datetimeFigureOut">
              <a:rPr lang="en-US" smtClean="0"/>
              <a:t>8/4/2020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06C2B-57E6-4B5D-B110-AE351443CB46}" type="slidenum">
              <a:rPr lang="en-US" smtClean="0"/>
              <a:t>‹#›</a:t>
            </a:fld>
            <a:endParaRPr lang="en-US"/>
          </a:p>
        </p:txBody>
      </p:sp>
    </p:spTree>
    <p:extLst>
      <p:ext uri="{BB962C8B-B14F-4D97-AF65-F5344CB8AC3E}">
        <p14:creationId xmlns:p14="http://schemas.microsoft.com/office/powerpoint/2010/main" val="328960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36732B-3382-4662-B737-E5C274667C78}" type="datetime1">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200C1-D4D8-45EC-BB0E-09E2C699D9DC}" type="slidenum">
              <a:rPr lang="en-US" smtClean="0"/>
              <a:t>‹#›</a:t>
            </a:fld>
            <a:endParaRPr lang="en-US"/>
          </a:p>
        </p:txBody>
      </p:sp>
    </p:spTree>
    <p:extLst>
      <p:ext uri="{BB962C8B-B14F-4D97-AF65-F5344CB8AC3E}">
        <p14:creationId xmlns:p14="http://schemas.microsoft.com/office/powerpoint/2010/main" val="412466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5A63B-EAB9-4E0D-9A07-B643CDBA799B}" type="datetime1">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200C1-D4D8-45EC-BB0E-09E2C699D9DC}" type="slidenum">
              <a:rPr lang="en-US" smtClean="0"/>
              <a:t>‹#›</a:t>
            </a:fld>
            <a:endParaRPr lang="en-US"/>
          </a:p>
        </p:txBody>
      </p:sp>
    </p:spTree>
    <p:extLst>
      <p:ext uri="{BB962C8B-B14F-4D97-AF65-F5344CB8AC3E}">
        <p14:creationId xmlns:p14="http://schemas.microsoft.com/office/powerpoint/2010/main" val="340421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264E3-03E8-4689-9C93-0E440D3D5565}" type="datetime1">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200C1-D4D8-45EC-BB0E-09E2C699D9DC}" type="slidenum">
              <a:rPr lang="en-US" smtClean="0"/>
              <a:t>‹#›</a:t>
            </a:fld>
            <a:endParaRPr lang="en-US"/>
          </a:p>
        </p:txBody>
      </p:sp>
    </p:spTree>
    <p:extLst>
      <p:ext uri="{BB962C8B-B14F-4D97-AF65-F5344CB8AC3E}">
        <p14:creationId xmlns:p14="http://schemas.microsoft.com/office/powerpoint/2010/main" val="883495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5068D5-4823-4AB0-83F1-613948084584}" type="datetime1">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200C1-D4D8-45EC-BB0E-09E2C699D9DC}" type="slidenum">
              <a:rPr lang="en-US" smtClean="0"/>
              <a:t>‹#›</a:t>
            </a:fld>
            <a:endParaRPr lang="en-US"/>
          </a:p>
        </p:txBody>
      </p:sp>
    </p:spTree>
    <p:extLst>
      <p:ext uri="{BB962C8B-B14F-4D97-AF65-F5344CB8AC3E}">
        <p14:creationId xmlns:p14="http://schemas.microsoft.com/office/powerpoint/2010/main" val="13550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BCB926-D6C1-4FFD-9A96-60F78D8EF913}" type="datetime1">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200C1-D4D8-45EC-BB0E-09E2C699D9DC}" type="slidenum">
              <a:rPr lang="en-US" smtClean="0"/>
              <a:t>‹#›</a:t>
            </a:fld>
            <a:endParaRPr lang="en-US"/>
          </a:p>
        </p:txBody>
      </p:sp>
    </p:spTree>
    <p:extLst>
      <p:ext uri="{BB962C8B-B14F-4D97-AF65-F5344CB8AC3E}">
        <p14:creationId xmlns:p14="http://schemas.microsoft.com/office/powerpoint/2010/main" val="197901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EC8E34-9039-439A-A650-E4ED08BD0833}" type="datetime1">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200C1-D4D8-45EC-BB0E-09E2C699D9DC}" type="slidenum">
              <a:rPr lang="en-US" smtClean="0"/>
              <a:t>‹#›</a:t>
            </a:fld>
            <a:endParaRPr lang="en-US"/>
          </a:p>
        </p:txBody>
      </p:sp>
    </p:spTree>
    <p:extLst>
      <p:ext uri="{BB962C8B-B14F-4D97-AF65-F5344CB8AC3E}">
        <p14:creationId xmlns:p14="http://schemas.microsoft.com/office/powerpoint/2010/main" val="292592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35122D-AE86-4D12-84A6-FF9B2C820509}" type="datetime1">
              <a:rPr lang="en-US" smtClean="0"/>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200C1-D4D8-45EC-BB0E-09E2C699D9DC}" type="slidenum">
              <a:rPr lang="en-US" smtClean="0"/>
              <a:t>‹#›</a:t>
            </a:fld>
            <a:endParaRPr lang="en-US"/>
          </a:p>
        </p:txBody>
      </p:sp>
    </p:spTree>
    <p:extLst>
      <p:ext uri="{BB962C8B-B14F-4D97-AF65-F5344CB8AC3E}">
        <p14:creationId xmlns:p14="http://schemas.microsoft.com/office/powerpoint/2010/main" val="45329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10AC4F-FC4D-4D7A-B3EE-1160C8F08A51}" type="datetime1">
              <a:rPr lang="en-US" smtClean="0"/>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200C1-D4D8-45EC-BB0E-09E2C699D9DC}" type="slidenum">
              <a:rPr lang="en-US" smtClean="0"/>
              <a:t>‹#›</a:t>
            </a:fld>
            <a:endParaRPr lang="en-US"/>
          </a:p>
        </p:txBody>
      </p:sp>
    </p:spTree>
    <p:extLst>
      <p:ext uri="{BB962C8B-B14F-4D97-AF65-F5344CB8AC3E}">
        <p14:creationId xmlns:p14="http://schemas.microsoft.com/office/powerpoint/2010/main" val="93671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53070-A3CB-4D2D-9680-67E5A8C7CB37}" type="datetime1">
              <a:rPr lang="en-US" smtClean="0"/>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200C1-D4D8-45EC-BB0E-09E2C699D9DC}" type="slidenum">
              <a:rPr lang="en-US" smtClean="0"/>
              <a:t>‹#›</a:t>
            </a:fld>
            <a:endParaRPr lang="en-US"/>
          </a:p>
        </p:txBody>
      </p:sp>
    </p:spTree>
    <p:extLst>
      <p:ext uri="{BB962C8B-B14F-4D97-AF65-F5344CB8AC3E}">
        <p14:creationId xmlns:p14="http://schemas.microsoft.com/office/powerpoint/2010/main" val="296405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C76C18-15A0-48DD-9F79-476CA0C39BAF}" type="datetime1">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200C1-D4D8-45EC-BB0E-09E2C699D9DC}" type="slidenum">
              <a:rPr lang="en-US" smtClean="0"/>
              <a:t>‹#›</a:t>
            </a:fld>
            <a:endParaRPr lang="en-US"/>
          </a:p>
        </p:txBody>
      </p:sp>
    </p:spTree>
    <p:extLst>
      <p:ext uri="{BB962C8B-B14F-4D97-AF65-F5344CB8AC3E}">
        <p14:creationId xmlns:p14="http://schemas.microsoft.com/office/powerpoint/2010/main" val="327683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4DC00A-CFC4-481B-9B31-2B9FC047EE72}" type="datetime1">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200C1-D4D8-45EC-BB0E-09E2C699D9DC}" type="slidenum">
              <a:rPr lang="en-US" smtClean="0"/>
              <a:t>‹#›</a:t>
            </a:fld>
            <a:endParaRPr lang="en-US"/>
          </a:p>
        </p:txBody>
      </p:sp>
    </p:spTree>
    <p:extLst>
      <p:ext uri="{BB962C8B-B14F-4D97-AF65-F5344CB8AC3E}">
        <p14:creationId xmlns:p14="http://schemas.microsoft.com/office/powerpoint/2010/main" val="364105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386F7-7574-4729-8616-0427A9AF61CD}" type="datetime1">
              <a:rPr lang="en-US" smtClean="0"/>
              <a:t>8/4/2020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200C1-D4D8-45EC-BB0E-09E2C699D9DC}" type="slidenum">
              <a:rPr lang="en-US" smtClean="0"/>
              <a:t>‹#›</a:t>
            </a:fld>
            <a:endParaRPr lang="en-US"/>
          </a:p>
        </p:txBody>
      </p:sp>
    </p:spTree>
    <p:extLst>
      <p:ext uri="{BB962C8B-B14F-4D97-AF65-F5344CB8AC3E}">
        <p14:creationId xmlns:p14="http://schemas.microsoft.com/office/powerpoint/2010/main" val="220140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7546" y="-770260"/>
            <a:ext cx="9247632" cy="2526093"/>
          </a:xfrm>
        </p:spPr>
        <p:txBody>
          <a:bodyPr>
            <a:normAutofit/>
          </a:bodyPr>
          <a:lstStyle/>
          <a:p>
            <a:r>
              <a:rPr lang="en-US" sz="2800" b="1" dirty="0" smtClean="0">
                <a:latin typeface="Times New Roman" panose="02020603050405020304" pitchFamily="18" charset="0"/>
                <a:cs typeface="Times New Roman" panose="02020603050405020304" pitchFamily="18" charset="0"/>
              </a:rPr>
              <a:t>Capstone Project – The Battle of Neighborhoods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Finding a Better Place in Scarborough, Toronto</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860309" y="5009654"/>
            <a:ext cx="9144000" cy="1655762"/>
          </a:xfrm>
        </p:spPr>
        <p:txBody>
          <a:bodyPr/>
          <a:lstStyle/>
          <a:p>
            <a:r>
              <a:rPr lang="en-US" dirty="0" smtClean="0">
                <a:latin typeface="Times New Roman" panose="02020603050405020304" pitchFamily="18" charset="0"/>
                <a:cs typeface="Times New Roman" panose="02020603050405020304" pitchFamily="18" charset="0"/>
              </a:rPr>
              <a:t>Presented by</a:t>
            </a:r>
          </a:p>
          <a:p>
            <a:r>
              <a:rPr lang="en-US" b="1" dirty="0" smtClean="0">
                <a:latin typeface="Times New Roman" panose="02020603050405020304" pitchFamily="18" charset="0"/>
                <a:cs typeface="Times New Roman" panose="02020603050405020304" pitchFamily="18" charset="0"/>
              </a:rPr>
              <a:t>Anjushree Bangre</a:t>
            </a:r>
            <a:endParaRPr lang="en-US" b="1" dirty="0">
              <a:latin typeface="Times New Roman" panose="02020603050405020304" pitchFamily="18" charset="0"/>
              <a:cs typeface="Times New Roman" panose="02020603050405020304" pitchFamily="18" charset="0"/>
            </a:endParaRPr>
          </a:p>
        </p:txBody>
      </p:sp>
      <p:pic>
        <p:nvPicPr>
          <p:cNvPr id="1026" name="Picture 2" descr="Flag of Canad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7209" y="3217539"/>
            <a:ext cx="1766531" cy="8832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ronto Apartments for Rent and Toronto Rentals - Walk Sc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66" y="2323322"/>
            <a:ext cx="2897155" cy="251926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FB200C1-D4D8-45EC-BB0E-09E2C699D9DC}" type="slidenum">
              <a:rPr lang="en-US" smtClean="0"/>
              <a:t>1</a:t>
            </a:fld>
            <a:endParaRPr lang="en-US"/>
          </a:p>
        </p:txBody>
      </p:sp>
    </p:spTree>
    <p:extLst>
      <p:ext uri="{BB962C8B-B14F-4D97-AF65-F5344CB8AC3E}">
        <p14:creationId xmlns:p14="http://schemas.microsoft.com/office/powerpoint/2010/main" val="151978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056" y="0"/>
            <a:ext cx="10515600" cy="1325563"/>
          </a:xfrm>
        </p:spPr>
        <p:txBody>
          <a:bodyPr>
            <a:normAutofit/>
          </a:bodyPr>
          <a:lstStyle/>
          <a:p>
            <a:r>
              <a:rPr lang="en-US" sz="2800" b="1" dirty="0" smtClean="0">
                <a:latin typeface="Times New Roman" panose="02020603050405020304" pitchFamily="18" charset="0"/>
                <a:cs typeface="Times New Roman" panose="02020603050405020304" pitchFamily="18" charset="0"/>
              </a:rPr>
              <a:t>1. Introduction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7616" y="1286128"/>
            <a:ext cx="10692384" cy="5123815"/>
          </a:xfrm>
        </p:spPr>
        <p:txBody>
          <a:bodyPr>
            <a:noAutofit/>
          </a:bodyPr>
          <a:lstStyle/>
          <a:p>
            <a:pPr>
              <a:lnSpc>
                <a:spcPct val="100000"/>
              </a:lnSpc>
            </a:pPr>
            <a:r>
              <a:rPr lang="en-US" sz="1600" dirty="0">
                <a:latin typeface="Times New Roman" panose="02020603050405020304" pitchFamily="18" charset="0"/>
                <a:cs typeface="Times New Roman" panose="02020603050405020304" pitchFamily="18" charset="0"/>
              </a:rPr>
              <a:t>The purpose of this Capstone Project is to help people </a:t>
            </a:r>
            <a:r>
              <a:rPr lang="en-US" sz="1600" dirty="0" smtClean="0">
                <a:latin typeface="Times New Roman" panose="02020603050405020304" pitchFamily="18" charset="0"/>
                <a:cs typeface="Times New Roman" panose="02020603050405020304" pitchFamily="18" charset="0"/>
              </a:rPr>
              <a:t>explore </a:t>
            </a:r>
            <a:r>
              <a:rPr lang="en-US" sz="1600" dirty="0">
                <a:latin typeface="Times New Roman" panose="02020603050405020304" pitchFamily="18" charset="0"/>
                <a:cs typeface="Times New Roman" panose="02020603050405020304" pitchFamily="18" charset="0"/>
              </a:rPr>
              <a:t>better facilities around their neighborhood. It will help people </a:t>
            </a:r>
            <a:r>
              <a:rPr lang="en-US" sz="1600" dirty="0" smtClean="0">
                <a:latin typeface="Times New Roman" panose="02020603050405020304" pitchFamily="18" charset="0"/>
                <a:cs typeface="Times New Roman" panose="02020603050405020304" pitchFamily="18" charset="0"/>
              </a:rPr>
              <a:t>in making </a:t>
            </a:r>
            <a:r>
              <a:rPr lang="en-US" sz="1600" dirty="0">
                <a:latin typeface="Times New Roman" panose="02020603050405020304" pitchFamily="18" charset="0"/>
                <a:cs typeface="Times New Roman" panose="02020603050405020304" pitchFamily="18" charset="0"/>
              </a:rPr>
              <a:t>smart and efficient </a:t>
            </a:r>
            <a:r>
              <a:rPr lang="en-US" sz="1600" dirty="0" smtClean="0">
                <a:latin typeface="Times New Roman" panose="02020603050405020304" pitchFamily="18" charset="0"/>
                <a:cs typeface="Times New Roman" panose="02020603050405020304" pitchFamily="18" charset="0"/>
              </a:rPr>
              <a:t>decisions </a:t>
            </a:r>
            <a:r>
              <a:rPr lang="en-US" sz="1600" dirty="0">
                <a:latin typeface="Times New Roman" panose="02020603050405020304" pitchFamily="18" charset="0"/>
                <a:cs typeface="Times New Roman" panose="02020603050405020304" pitchFamily="18" charset="0"/>
              </a:rPr>
              <a:t>on selecting </a:t>
            </a:r>
            <a:r>
              <a:rPr lang="en-US" sz="1600" dirty="0" smtClean="0">
                <a:latin typeface="Times New Roman" panose="02020603050405020304" pitchFamily="18" charset="0"/>
                <a:cs typeface="Times New Roman" panose="02020603050405020304" pitchFamily="18" charset="0"/>
              </a:rPr>
              <a:t>a great neighborhood </a:t>
            </a:r>
            <a:r>
              <a:rPr lang="en-US" sz="1600" dirty="0">
                <a:latin typeface="Times New Roman" panose="02020603050405020304" pitchFamily="18" charset="0"/>
                <a:cs typeface="Times New Roman" panose="02020603050405020304" pitchFamily="18" charset="0"/>
              </a:rPr>
              <a:t>out of </a:t>
            </a:r>
            <a:r>
              <a:rPr lang="en-US" sz="1600" dirty="0" smtClean="0">
                <a:latin typeface="Times New Roman" panose="02020603050405020304" pitchFamily="18" charset="0"/>
                <a:cs typeface="Times New Roman" panose="02020603050405020304" pitchFamily="18" charset="0"/>
              </a:rPr>
              <a:t>a number </a:t>
            </a:r>
            <a:r>
              <a:rPr lang="en-US" sz="1600" dirty="0">
                <a:latin typeface="Times New Roman" panose="02020603050405020304" pitchFamily="18" charset="0"/>
                <a:cs typeface="Times New Roman" panose="02020603050405020304" pitchFamily="18" charset="0"/>
              </a:rPr>
              <a:t>of other neighborhoods in Scarborough, </a:t>
            </a:r>
            <a:r>
              <a:rPr lang="en-US" sz="1600" dirty="0" smtClean="0">
                <a:latin typeface="Times New Roman" panose="02020603050405020304" pitchFamily="18" charset="0"/>
                <a:cs typeface="Times New Roman" panose="02020603050405020304" pitchFamily="18" charset="0"/>
              </a:rPr>
              <a:t>Toronto.</a:t>
            </a:r>
          </a:p>
          <a:p>
            <a:pPr>
              <a:lnSpc>
                <a:spcPct val="100000"/>
              </a:lnSpc>
            </a:pPr>
            <a:r>
              <a:rPr lang="en-US" sz="1600" dirty="0" smtClean="0">
                <a:latin typeface="Times New Roman" panose="02020603050405020304" pitchFamily="18" charset="0"/>
                <a:cs typeface="Times New Roman" panose="02020603050405020304" pitchFamily="18" charset="0"/>
              </a:rPr>
              <a:t>Lots </a:t>
            </a:r>
            <a:r>
              <a:rPr lang="en-US" sz="1600" dirty="0">
                <a:latin typeface="Times New Roman" panose="02020603050405020304" pitchFamily="18" charset="0"/>
                <a:cs typeface="Times New Roman" panose="02020603050405020304" pitchFamily="18" charset="0"/>
              </a:rPr>
              <a:t>of people are migrating to various states of Canada and needed lots of research for good housing prices and </a:t>
            </a:r>
            <a:r>
              <a:rPr lang="en-US" sz="1600" dirty="0" smtClean="0">
                <a:latin typeface="Times New Roman" panose="02020603050405020304" pitchFamily="18" charset="0"/>
                <a:cs typeface="Times New Roman" panose="02020603050405020304" pitchFamily="18" charset="0"/>
              </a:rPr>
              <a:t>reputed </a:t>
            </a:r>
            <a:r>
              <a:rPr lang="en-US" sz="1600" dirty="0">
                <a:latin typeface="Times New Roman" panose="02020603050405020304" pitchFamily="18" charset="0"/>
                <a:cs typeface="Times New Roman" panose="02020603050405020304" pitchFamily="18" charset="0"/>
              </a:rPr>
              <a:t>schools for their children. This project is for those people who are looking for better neighborhoods. For </a:t>
            </a:r>
            <a:r>
              <a:rPr lang="en-US" sz="1600" dirty="0" smtClean="0">
                <a:latin typeface="Times New Roman" panose="02020603050405020304" pitchFamily="18" charset="0"/>
                <a:cs typeface="Times New Roman" panose="02020603050405020304" pitchFamily="18" charset="0"/>
              </a:rPr>
              <a:t>the ease </a:t>
            </a:r>
            <a:r>
              <a:rPr lang="en-US" sz="1600" dirty="0">
                <a:latin typeface="Times New Roman" panose="02020603050405020304" pitchFamily="18" charset="0"/>
                <a:cs typeface="Times New Roman" panose="02020603050405020304" pitchFamily="18" charset="0"/>
              </a:rPr>
              <a:t>of accessing to Cafe, School, Super market, medical shops, grocery shops, mall, theatre, hospital, like minded people, etc</a:t>
            </a:r>
            <a:r>
              <a:rPr lang="en-US" sz="1600" dirty="0" smtClean="0">
                <a:latin typeface="Times New Roman" panose="02020603050405020304" pitchFamily="18" charset="0"/>
                <a:cs typeface="Times New Roman" panose="02020603050405020304" pitchFamily="18" charset="0"/>
              </a:rPr>
              <a:t>.</a:t>
            </a:r>
          </a:p>
          <a:p>
            <a:pPr>
              <a:lnSpc>
                <a:spcPct val="100000"/>
              </a:lnSpc>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Capstone Project </a:t>
            </a:r>
            <a:r>
              <a:rPr lang="en-US" sz="1600" dirty="0" smtClean="0">
                <a:latin typeface="Times New Roman" panose="02020603050405020304" pitchFamily="18" charset="0"/>
                <a:cs typeface="Times New Roman" panose="02020603050405020304" pitchFamily="18" charset="0"/>
              </a:rPr>
              <a:t>aims </a:t>
            </a:r>
            <a:r>
              <a:rPr lang="en-US" sz="1600" dirty="0">
                <a:latin typeface="Times New Roman" panose="02020603050405020304" pitchFamily="18" charset="0"/>
                <a:cs typeface="Times New Roman" panose="02020603050405020304" pitchFamily="18" charset="0"/>
              </a:rPr>
              <a:t>to create an analysis of features for </a:t>
            </a:r>
            <a:r>
              <a:rPr lang="en-US" sz="1600" dirty="0" smtClean="0">
                <a:latin typeface="Times New Roman" panose="02020603050405020304" pitchFamily="18" charset="0"/>
                <a:cs typeface="Times New Roman" panose="02020603050405020304" pitchFamily="18" charset="0"/>
              </a:rPr>
              <a:t>people </a:t>
            </a:r>
            <a:r>
              <a:rPr lang="en-US" sz="1600" dirty="0">
                <a:latin typeface="Times New Roman" panose="02020603050405020304" pitchFamily="18" charset="0"/>
                <a:cs typeface="Times New Roman" panose="02020603050405020304" pitchFamily="18" charset="0"/>
              </a:rPr>
              <a:t>migrating to Scarborough to search </a:t>
            </a:r>
            <a:r>
              <a:rPr lang="en-US" sz="1600" dirty="0" smtClean="0">
                <a:latin typeface="Times New Roman" panose="02020603050405020304" pitchFamily="18" charset="0"/>
                <a:cs typeface="Times New Roman" panose="02020603050405020304" pitchFamily="18" charset="0"/>
              </a:rPr>
              <a:t>for the  </a:t>
            </a:r>
            <a:r>
              <a:rPr lang="en-US" sz="1600" dirty="0">
                <a:latin typeface="Times New Roman" panose="02020603050405020304" pitchFamily="18" charset="0"/>
                <a:cs typeface="Times New Roman" panose="02020603050405020304" pitchFamily="18" charset="0"/>
              </a:rPr>
              <a:t>best neighborhood as a comparative analysis between neighborhoods. The features include median housing </a:t>
            </a:r>
            <a:r>
              <a:rPr lang="en-US" sz="1600" dirty="0" smtClean="0">
                <a:latin typeface="Times New Roman" panose="02020603050405020304" pitchFamily="18" charset="0"/>
                <a:cs typeface="Times New Roman" panose="02020603050405020304" pitchFamily="18" charset="0"/>
              </a:rPr>
              <a:t>prices </a:t>
            </a:r>
            <a:r>
              <a:rPr lang="en-US" sz="1600" dirty="0">
                <a:latin typeface="Times New Roman" panose="02020603050405020304" pitchFamily="18" charset="0"/>
                <a:cs typeface="Times New Roman" panose="02020603050405020304" pitchFamily="18" charset="0"/>
              </a:rPr>
              <a:t>and better school according to ratings, crime rates of that particular area, road connectivity, weather conditions, good management for emergency, water resources both </a:t>
            </a:r>
            <a:r>
              <a:rPr lang="en-US" sz="1600" dirty="0" smtClean="0">
                <a:latin typeface="Times New Roman" panose="02020603050405020304" pitchFamily="18" charset="0"/>
                <a:cs typeface="Times New Roman" panose="02020603050405020304" pitchFamily="18" charset="0"/>
              </a:rPr>
              <a:t>fresh </a:t>
            </a:r>
            <a:r>
              <a:rPr lang="en-US" sz="1600" dirty="0">
                <a:latin typeface="Times New Roman" panose="02020603050405020304" pitchFamily="18" charset="0"/>
                <a:cs typeface="Times New Roman" panose="02020603050405020304" pitchFamily="18" charset="0"/>
              </a:rPr>
              <a:t>and waste water and excrement conveyed in sewers and recreational facilities</a:t>
            </a:r>
            <a:r>
              <a:rPr lang="en-US" sz="1600" dirty="0" smtClean="0">
                <a:latin typeface="Times New Roman" panose="02020603050405020304" pitchFamily="18" charset="0"/>
                <a:cs typeface="Times New Roman" panose="02020603050405020304" pitchFamily="18" charset="0"/>
              </a:rPr>
              <a:t>.</a:t>
            </a:r>
          </a:p>
          <a:p>
            <a:pPr>
              <a:lnSpc>
                <a:spcPct val="100000"/>
              </a:lnSpc>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will help people to get </a:t>
            </a:r>
            <a:r>
              <a:rPr lang="en-US" sz="1600" dirty="0" smtClean="0">
                <a:latin typeface="Times New Roman" panose="02020603050405020304" pitchFamily="18" charset="0"/>
                <a:cs typeface="Times New Roman" panose="02020603050405020304" pitchFamily="18" charset="0"/>
              </a:rPr>
              <a:t>an awareness </a:t>
            </a:r>
            <a:r>
              <a:rPr lang="en-US" sz="1600" dirty="0">
                <a:latin typeface="Times New Roman" panose="02020603050405020304" pitchFamily="18" charset="0"/>
                <a:cs typeface="Times New Roman" panose="02020603050405020304" pitchFamily="18" charset="0"/>
              </a:rPr>
              <a:t>of the area and neighborhood before moving to a new city, state, country or place for their work or to start a new fresh life</a:t>
            </a:r>
            <a:r>
              <a:rPr lang="en-US" sz="1600" dirty="0" smtClean="0">
                <a:latin typeface="Times New Roman" panose="02020603050405020304" pitchFamily="18" charset="0"/>
                <a:cs typeface="Times New Roman" panose="02020603050405020304" pitchFamily="18" charset="0"/>
              </a:rPr>
              <a:t>.</a:t>
            </a:r>
          </a:p>
          <a:p>
            <a:pPr>
              <a:lnSpc>
                <a:spcPct val="100000"/>
              </a:lnSpc>
            </a:pPr>
            <a:r>
              <a:rPr lang="en-US" sz="1600" b="1" dirty="0" smtClean="0">
                <a:latin typeface="Times New Roman" panose="02020603050405020304" pitchFamily="18" charset="0"/>
                <a:cs typeface="Times New Roman" panose="02020603050405020304" pitchFamily="18" charset="0"/>
              </a:rPr>
              <a:t>Target Audience - </a:t>
            </a:r>
            <a:r>
              <a:rPr lang="en-US" sz="1600" dirty="0" smtClean="0">
                <a:latin typeface="Times New Roman" panose="02020603050405020304" pitchFamily="18" charset="0"/>
                <a:cs typeface="Times New Roman" panose="02020603050405020304" pitchFamily="18" charset="0"/>
              </a:rPr>
              <a:t>I believe this is a relevant challenge with valid questions for anyone moving to a large city in Toronto. This case is also applicable for anyone interested in moving to a new city and settling down considering the house prices and the schools. Lastly, it can also serve as a good practical exercise to develop Data Science skills.</a:t>
            </a:r>
          </a:p>
          <a:p>
            <a:pPr>
              <a:lnSpc>
                <a:spcPct val="100000"/>
              </a:lnSpc>
            </a:pPr>
            <a:endParaRPr lang="en-US" sz="1600" dirty="0" smtClean="0">
              <a:latin typeface="Times New Roman" panose="02020603050405020304" pitchFamily="18" charset="0"/>
              <a:cs typeface="Times New Roman" panose="02020603050405020304" pitchFamily="18" charset="0"/>
            </a:endParaRPr>
          </a:p>
          <a:p>
            <a:pPr>
              <a:lnSpc>
                <a:spcPct val="100000"/>
              </a:lnSpc>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B200C1-D4D8-45EC-BB0E-09E2C699D9DC}" type="slidenum">
              <a:rPr lang="en-US" smtClean="0"/>
              <a:t>2</a:t>
            </a:fld>
            <a:endParaRPr lang="en-US"/>
          </a:p>
        </p:txBody>
      </p:sp>
    </p:spTree>
    <p:extLst>
      <p:ext uri="{BB962C8B-B14F-4D97-AF65-F5344CB8AC3E}">
        <p14:creationId xmlns:p14="http://schemas.microsoft.com/office/powerpoint/2010/main" val="382346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64" y="0"/>
            <a:ext cx="10515600" cy="1325563"/>
          </a:xfrm>
        </p:spPr>
        <p:txBody>
          <a:bodyPr>
            <a:normAutofit/>
          </a:bodyPr>
          <a:lstStyle/>
          <a:p>
            <a:r>
              <a:rPr lang="en-US" sz="2800" b="1" dirty="0" smtClean="0">
                <a:latin typeface="Times New Roman" panose="02020603050405020304" pitchFamily="18" charset="0"/>
                <a:cs typeface="Times New Roman" panose="02020603050405020304" pitchFamily="18" charset="0"/>
              </a:rPr>
              <a:t>2. Data Section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4336" y="984377"/>
            <a:ext cx="10829671" cy="4351338"/>
          </a:xfrm>
        </p:spPr>
        <p:txBody>
          <a:bodyPr>
            <a:noAutofit/>
          </a:bodyPr>
          <a:lstStyle/>
          <a:p>
            <a:r>
              <a:rPr lang="en-US" sz="1400" dirty="0">
                <a:latin typeface="Times New Roman" panose="02020603050405020304" pitchFamily="18" charset="0"/>
                <a:cs typeface="Times New Roman" panose="02020603050405020304" pitchFamily="18" charset="0"/>
              </a:rPr>
              <a:t>Data Link: </a:t>
            </a:r>
            <a:r>
              <a:rPr lang="en-US" sz="1400" u="sng" dirty="0">
                <a:latin typeface="Times New Roman" panose="02020603050405020304" pitchFamily="18" charset="0"/>
                <a:cs typeface="Times New Roman" panose="02020603050405020304" pitchFamily="18" charset="0"/>
                <a:hlinkClick r:id="rId2"/>
              </a:rPr>
              <a:t>https://en.wikipedia.org/wiki/List_of_postal_codes_of_Canada:_M</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Will use Scarborough dataset which we scrapped from </a:t>
            </a:r>
            <a:r>
              <a:rPr lang="en-US" sz="1400" dirty="0" smtClean="0">
                <a:latin typeface="Times New Roman" panose="02020603050405020304" pitchFamily="18" charset="0"/>
                <a:cs typeface="Times New Roman" panose="02020603050405020304" pitchFamily="18" charset="0"/>
              </a:rPr>
              <a:t>Wikipedia </a:t>
            </a:r>
            <a:r>
              <a:rPr lang="en-US" sz="1400" dirty="0">
                <a:latin typeface="Times New Roman" panose="02020603050405020304" pitchFamily="18" charset="0"/>
                <a:cs typeface="Times New Roman" panose="02020603050405020304" pitchFamily="18" charset="0"/>
              </a:rPr>
              <a:t>on Week 3. Dataset consisting of latitude and longitude, zip codes.</a:t>
            </a:r>
          </a:p>
          <a:p>
            <a:r>
              <a:rPr lang="en-US" sz="1400" dirty="0">
                <a:latin typeface="Times New Roman" panose="02020603050405020304" pitchFamily="18" charset="0"/>
                <a:cs typeface="Times New Roman" panose="02020603050405020304" pitchFamily="18" charset="0"/>
              </a:rPr>
              <a:t>Foursquare API Data: 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sz="1400" dirty="0">
                <a:latin typeface="Times New Roman" panose="02020603050405020304" pitchFamily="18" charset="0"/>
                <a:cs typeface="Times New Roman" panose="02020603050405020304" pitchFamily="18" charset="0"/>
              </a:rPr>
              <a:t>After finding the list of neighborhoods, we then connect to the Foursquare API to gather information about venues inside each and every neighborhood. For each neighborhood, we have chosen the radius to be 100 </a:t>
            </a:r>
            <a:r>
              <a:rPr lang="en-US" sz="1400" dirty="0" smtClean="0">
                <a:latin typeface="Times New Roman" panose="02020603050405020304" pitchFamily="18" charset="0"/>
                <a:cs typeface="Times New Roman" panose="02020603050405020304" pitchFamily="18" charset="0"/>
              </a:rPr>
              <a:t>meters.</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data retrieved from Foursquare contained information of venues within a specified distance of the longitude and latitude of the postcodes. The information obtained per venue as follows:</a:t>
            </a:r>
          </a:p>
          <a:p>
            <a:r>
              <a:rPr lang="en-US" sz="1400" dirty="0">
                <a:latin typeface="Times New Roman" panose="02020603050405020304" pitchFamily="18" charset="0"/>
                <a:cs typeface="Times New Roman" panose="02020603050405020304" pitchFamily="18" charset="0"/>
              </a:rPr>
              <a:t>Neighborhood</a:t>
            </a:r>
          </a:p>
          <a:p>
            <a:r>
              <a:rPr lang="en-US" sz="1400" dirty="0">
                <a:latin typeface="Times New Roman" panose="02020603050405020304" pitchFamily="18" charset="0"/>
                <a:cs typeface="Times New Roman" panose="02020603050405020304" pitchFamily="18" charset="0"/>
              </a:rPr>
              <a:t>Neighborhood Latitude</a:t>
            </a:r>
          </a:p>
          <a:p>
            <a:r>
              <a:rPr lang="en-US" sz="1400" dirty="0">
                <a:latin typeface="Times New Roman" panose="02020603050405020304" pitchFamily="18" charset="0"/>
                <a:cs typeface="Times New Roman" panose="02020603050405020304" pitchFamily="18" charset="0"/>
              </a:rPr>
              <a:t>Neighborhood Longitude</a:t>
            </a:r>
          </a:p>
          <a:p>
            <a:r>
              <a:rPr lang="en-US" sz="1400" dirty="0">
                <a:latin typeface="Times New Roman" panose="02020603050405020304" pitchFamily="18" charset="0"/>
                <a:cs typeface="Times New Roman" panose="02020603050405020304" pitchFamily="18" charset="0"/>
              </a:rPr>
              <a:t>Venue</a:t>
            </a:r>
          </a:p>
          <a:p>
            <a:r>
              <a:rPr lang="en-US" sz="1400" dirty="0">
                <a:latin typeface="Times New Roman" panose="02020603050405020304" pitchFamily="18" charset="0"/>
                <a:cs typeface="Times New Roman" panose="02020603050405020304" pitchFamily="18" charset="0"/>
              </a:rPr>
              <a:t>Name of the venue e.g. the name of a store or restaurant</a:t>
            </a:r>
          </a:p>
          <a:p>
            <a:r>
              <a:rPr lang="en-US" sz="1400" dirty="0">
                <a:latin typeface="Times New Roman" panose="02020603050405020304" pitchFamily="18" charset="0"/>
                <a:cs typeface="Times New Roman" panose="02020603050405020304" pitchFamily="18" charset="0"/>
              </a:rPr>
              <a:t>Venue Latitude</a:t>
            </a:r>
          </a:p>
          <a:p>
            <a:r>
              <a:rPr lang="en-US" sz="1400" dirty="0">
                <a:latin typeface="Times New Roman" panose="02020603050405020304" pitchFamily="18" charset="0"/>
                <a:cs typeface="Times New Roman" panose="02020603050405020304" pitchFamily="18" charset="0"/>
              </a:rPr>
              <a:t>Venue Longitude</a:t>
            </a:r>
          </a:p>
          <a:p>
            <a:r>
              <a:rPr lang="en-US" sz="1400" dirty="0">
                <a:latin typeface="Times New Roman" panose="02020603050405020304" pitchFamily="18" charset="0"/>
                <a:cs typeface="Times New Roman" panose="02020603050405020304" pitchFamily="18" charset="0"/>
              </a:rPr>
              <a:t>Venue Category</a:t>
            </a:r>
          </a:p>
          <a:p>
            <a:r>
              <a:rPr lang="en-US" sz="1400" dirty="0">
                <a:latin typeface="Times New Roman" panose="02020603050405020304" pitchFamily="18" charset="0"/>
                <a:cs typeface="Times New Roman" panose="02020603050405020304" pitchFamily="18" charset="0"/>
              </a:rPr>
              <a:t>Map of Scarborough</a:t>
            </a:r>
          </a:p>
          <a:p>
            <a:endParaRPr lang="en-US" sz="1400" dirty="0"/>
          </a:p>
        </p:txBody>
      </p:sp>
      <p:sp>
        <p:nvSpPr>
          <p:cNvPr id="4" name="Slide Number Placeholder 3"/>
          <p:cNvSpPr>
            <a:spLocks noGrp="1"/>
          </p:cNvSpPr>
          <p:nvPr>
            <p:ph type="sldNum" sz="quarter" idx="12"/>
          </p:nvPr>
        </p:nvSpPr>
        <p:spPr/>
        <p:txBody>
          <a:bodyPr/>
          <a:lstStyle/>
          <a:p>
            <a:fld id="{9FB200C1-D4D8-45EC-BB0E-09E2C699D9DC}" type="slidenum">
              <a:rPr lang="en-US" smtClean="0"/>
              <a:t>3</a:t>
            </a:fld>
            <a:endParaRPr lang="en-US"/>
          </a:p>
        </p:txBody>
      </p:sp>
      <p:pic>
        <p:nvPicPr>
          <p:cNvPr id="2050" name="Picture 2" descr="http://roshangrewal.com/wp-content/uploads/2019/10/Map-of-Scarborough-1024x5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720" y="3550158"/>
            <a:ext cx="4352544" cy="244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77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336" y="0"/>
            <a:ext cx="10515600" cy="1325563"/>
          </a:xfrm>
        </p:spPr>
        <p:txBody>
          <a:bodyPr/>
          <a:lstStyle/>
          <a:p>
            <a:r>
              <a:rPr lang="en-US" sz="2800" b="1" dirty="0">
                <a:latin typeface="Times New Roman" panose="02020603050405020304" pitchFamily="18" charset="0"/>
                <a:cs typeface="Times New Roman" panose="02020603050405020304" pitchFamily="18" charset="0"/>
              </a:rPr>
              <a:t>3. Methodology Section</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FB200C1-D4D8-45EC-BB0E-09E2C699D9DC}" type="slidenum">
              <a:rPr lang="en-US" smtClean="0"/>
              <a:t>4</a:t>
            </a:fld>
            <a:endParaRPr lang="en-US" dirty="0"/>
          </a:p>
        </p:txBody>
      </p:sp>
      <p:sp>
        <p:nvSpPr>
          <p:cNvPr id="6" name="Rectangle 5"/>
          <p:cNvSpPr/>
          <p:nvPr/>
        </p:nvSpPr>
        <p:spPr>
          <a:xfrm>
            <a:off x="606552" y="508707"/>
            <a:ext cx="10969752" cy="7602081"/>
          </a:xfrm>
          <a:prstGeom prst="rect">
            <a:avLst/>
          </a:prstGeom>
        </p:spPr>
        <p:txBody>
          <a:bodyPr wrap="square">
            <a:spAutoFit/>
          </a:bodyPr>
          <a:lstStyle/>
          <a:p>
            <a:r>
              <a:rPr lang="en-US" sz="1600" b="1" i="0" dirty="0" smtClean="0">
                <a:solidFill>
                  <a:srgbClr val="333333"/>
                </a:solidFill>
                <a:effectLst/>
                <a:latin typeface="Times New Roman" panose="02020603050405020304" pitchFamily="18" charset="0"/>
                <a:cs typeface="Times New Roman" panose="02020603050405020304" pitchFamily="18" charset="0"/>
              </a:rPr>
              <a:t>Clustering Approach:</a:t>
            </a:r>
          </a:p>
          <a:p>
            <a:endParaRPr lang="en-US" sz="1600" b="1" i="0" dirty="0" smtClean="0">
              <a:solidFill>
                <a:srgbClr val="333333"/>
              </a:solidFill>
              <a:effectLst/>
              <a:latin typeface="Times New Roman" panose="02020603050405020304" pitchFamily="18" charset="0"/>
              <a:cs typeface="Times New Roman" panose="02020603050405020304" pitchFamily="18" charset="0"/>
            </a:endParaRPr>
          </a:p>
          <a:p>
            <a:r>
              <a:rPr lang="en-US" sz="1600" b="0" i="0" dirty="0" smtClean="0">
                <a:solidFill>
                  <a:srgbClr val="333333"/>
                </a:solidFill>
                <a:effectLst/>
                <a:latin typeface="Times New Roman" panose="02020603050405020304" pitchFamily="18" charset="0"/>
                <a:cs typeface="Times New Roman" panose="02020603050405020304" pitchFamily="18"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US" sz="1600" b="0" i="0" dirty="0" smtClean="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i="0" dirty="0" smtClean="0">
                <a:solidFill>
                  <a:srgbClr val="333333"/>
                </a:solidFill>
                <a:effectLst/>
                <a:latin typeface="Times New Roman" panose="02020603050405020304" pitchFamily="18" charset="0"/>
                <a:cs typeface="Times New Roman" panose="02020603050405020304" pitchFamily="18" charset="0"/>
              </a:rPr>
              <a:t>Using K-Means Clustering Approach</a:t>
            </a:r>
            <a:r>
              <a:rPr lang="en-US" sz="1600" b="0" i="0" dirty="0" smtClean="0">
                <a:solidFill>
                  <a:srgbClr val="333333"/>
                </a:solidFill>
                <a:effectLst/>
                <a:latin typeface="Times New Roman" panose="02020603050405020304" pitchFamily="18" charset="0"/>
                <a:cs typeface="Times New Roman" panose="02020603050405020304" pitchFamily="18" charset="0"/>
              </a:rPr>
              <a:t> | Most Common Venue</a:t>
            </a: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Most </a:t>
            </a:r>
            <a:r>
              <a:rPr lang="en-US" sz="1600" b="1" dirty="0">
                <a:latin typeface="Times New Roman" panose="02020603050405020304" pitchFamily="18" charset="0"/>
                <a:cs typeface="Times New Roman" panose="02020603050405020304" pitchFamily="18" charset="0"/>
              </a:rPr>
              <a:t>Common Venues near Neighborhood</a:t>
            </a:r>
            <a:r>
              <a:rPr lang="en-US" sz="1600" dirty="0">
                <a:latin typeface="Times New Roman" panose="02020603050405020304" pitchFamily="18" charset="0"/>
                <a:cs typeface="Times New Roman" panose="02020603050405020304" pitchFamily="18" charset="0"/>
              </a:rPr>
              <a:t> | Using </a:t>
            </a:r>
            <a:r>
              <a:rPr lang="en-US" sz="1600" dirty="0" smtClean="0">
                <a:latin typeface="Times New Roman" panose="02020603050405020304" pitchFamily="18" charset="0"/>
                <a:cs typeface="Times New Roman" panose="02020603050405020304" pitchFamily="18" charset="0"/>
              </a:rPr>
              <a:t>Clustering</a:t>
            </a:r>
          </a:p>
          <a:p>
            <a:endParaRPr lang="en-US" sz="1600" b="0" i="0" dirty="0">
              <a:solidFill>
                <a:srgbClr val="333333"/>
              </a:solidFill>
              <a:effectLst/>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Work </a:t>
            </a:r>
            <a:r>
              <a:rPr lang="en-US" sz="1600" b="1" dirty="0">
                <a:latin typeface="Times New Roman" panose="02020603050405020304" pitchFamily="18" charset="0"/>
                <a:cs typeface="Times New Roman" panose="02020603050405020304" pitchFamily="18" charset="0"/>
              </a:rPr>
              <a:t>Flow:</a:t>
            </a:r>
          </a:p>
          <a:p>
            <a:r>
              <a:rPr lang="en-US" sz="1600" dirty="0">
                <a:latin typeface="Times New Roman" panose="02020603050405020304" pitchFamily="18" charset="0"/>
                <a:cs typeface="Times New Roman" panose="02020603050405020304" pitchFamily="18" charset="0"/>
              </a:rPr>
              <a:t>Using credentials of Foursquare API features of near-by places of the </a:t>
            </a:r>
            <a:r>
              <a:rPr lang="en-US" sz="1600" dirty="0" smtClean="0">
                <a:latin typeface="Times New Roman" panose="02020603050405020304" pitchFamily="18" charset="0"/>
                <a:cs typeface="Times New Roman" panose="02020603050405020304" pitchFamily="18" charset="0"/>
              </a:rPr>
              <a:t>neighborhoods would </a:t>
            </a:r>
            <a:r>
              <a:rPr lang="en-US" sz="1600" dirty="0">
                <a:latin typeface="Times New Roman" panose="02020603050405020304" pitchFamily="18" charset="0"/>
                <a:cs typeface="Times New Roman" panose="02020603050405020304" pitchFamily="18" charset="0"/>
              </a:rPr>
              <a:t>be mined. Due to http request limitations the number </a:t>
            </a:r>
            <a:r>
              <a:rPr lang="en-US" sz="1600" dirty="0" smtClean="0">
                <a:latin typeface="Times New Roman" panose="02020603050405020304" pitchFamily="18" charset="0"/>
                <a:cs typeface="Times New Roman" panose="02020603050405020304" pitchFamily="18" charset="0"/>
              </a:rPr>
              <a:t>of </a:t>
            </a:r>
            <a:r>
              <a:rPr lang="en-US" sz="1600" dirty="0">
                <a:latin typeface="Times New Roman" panose="02020603050405020304" pitchFamily="18" charset="0"/>
                <a:cs typeface="Times New Roman" panose="02020603050405020304" pitchFamily="18" charset="0"/>
              </a:rPr>
              <a:t>places per neighborhood parameter would reasonably be set to 100 and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radius parameter would be set to 500.</a:t>
            </a:r>
          </a:p>
          <a:p>
            <a:endParaRPr lang="en-US" sz="1600" b="0" i="0" dirty="0" smtClean="0">
              <a:solidFill>
                <a:srgbClr val="333333"/>
              </a:solidFill>
              <a:effectLst/>
              <a:latin typeface="Times New Roman" panose="02020603050405020304" pitchFamily="18" charset="0"/>
              <a:cs typeface="Times New Roman" panose="02020603050405020304" pitchFamily="18" charset="0"/>
            </a:endParaRPr>
          </a:p>
          <a:p>
            <a:endParaRPr lang="en-US" sz="1600" dirty="0">
              <a:solidFill>
                <a:srgbClr val="333333"/>
              </a:solidFill>
              <a:latin typeface="Times New Roman" panose="02020603050405020304" pitchFamily="18" charset="0"/>
              <a:cs typeface="Times New Roman" panose="02020603050405020304" pitchFamily="18" charset="0"/>
            </a:endParaRPr>
          </a:p>
          <a:p>
            <a:endParaRPr lang="en-US" b="0" i="0" dirty="0" smtClean="0">
              <a:solidFill>
                <a:srgbClr val="333333"/>
              </a:solidFill>
              <a:effectLst/>
              <a:latin typeface="Times New Roman" panose="02020603050405020304" pitchFamily="18" charset="0"/>
              <a:cs typeface="Times New Roman" panose="02020603050405020304" pitchFamily="18" charset="0"/>
            </a:endParaRPr>
          </a:p>
          <a:p>
            <a:endParaRPr lang="en-US" dirty="0">
              <a:solidFill>
                <a:srgbClr val="333333"/>
              </a:solidFill>
              <a:latin typeface="Times New Roman" panose="02020603050405020304" pitchFamily="18" charset="0"/>
              <a:cs typeface="Times New Roman" panose="02020603050405020304" pitchFamily="18" charset="0"/>
            </a:endParaRPr>
          </a:p>
          <a:p>
            <a:endParaRPr lang="en-US" b="0" i="0" dirty="0" smtClean="0">
              <a:solidFill>
                <a:srgbClr val="333333"/>
              </a:solidFill>
              <a:effectLst/>
              <a:latin typeface="Times New Roman" panose="02020603050405020304" pitchFamily="18" charset="0"/>
              <a:cs typeface="Times New Roman" panose="02020603050405020304" pitchFamily="18" charset="0"/>
            </a:endParaRPr>
          </a:p>
          <a:p>
            <a:endParaRPr lang="en-US" b="0" i="0" dirty="0">
              <a:solidFill>
                <a:srgbClr val="333333"/>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302066" y="2688336"/>
            <a:ext cx="4332811" cy="2459736"/>
          </a:xfrm>
          <a:prstGeom prst="rect">
            <a:avLst/>
          </a:prstGeom>
        </p:spPr>
      </p:pic>
      <p:pic>
        <p:nvPicPr>
          <p:cNvPr id="8" name="Picture 7"/>
          <p:cNvPicPr>
            <a:picLocks noChangeAspect="1"/>
          </p:cNvPicPr>
          <p:nvPr/>
        </p:nvPicPr>
        <p:blipFill>
          <a:blip r:embed="rId3"/>
          <a:stretch>
            <a:fillRect/>
          </a:stretch>
        </p:blipFill>
        <p:spPr>
          <a:xfrm>
            <a:off x="5558981" y="2680487"/>
            <a:ext cx="4426268" cy="2363000"/>
          </a:xfrm>
          <a:prstGeom prst="rect">
            <a:avLst/>
          </a:prstGeom>
        </p:spPr>
      </p:pic>
    </p:spTree>
    <p:extLst>
      <p:ext uri="{BB962C8B-B14F-4D97-AF65-F5344CB8AC3E}">
        <p14:creationId xmlns:p14="http://schemas.microsoft.com/office/powerpoint/2010/main" val="115675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624" y="0"/>
            <a:ext cx="10515600" cy="1325563"/>
          </a:xfrm>
        </p:spPr>
        <p:txBody>
          <a:bodyPr/>
          <a:lstStyle/>
          <a:p>
            <a:r>
              <a:rPr lang="en-US" sz="2800" b="1" dirty="0" smtClean="0">
                <a:latin typeface="Times New Roman" panose="02020603050405020304" pitchFamily="18" charset="0"/>
                <a:cs typeface="Times New Roman" panose="02020603050405020304" pitchFamily="18" charset="0"/>
              </a:rPr>
              <a:t>4.</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Results </a:t>
            </a:r>
            <a:r>
              <a:rPr lang="en-US" sz="2800" b="1" dirty="0">
                <a:latin typeface="Times New Roman" panose="02020603050405020304" pitchFamily="18" charset="0"/>
                <a:cs typeface="Times New Roman" panose="02020603050405020304" pitchFamily="18" charset="0"/>
              </a:rPr>
              <a:t>Section</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FB200C1-D4D8-45EC-BB0E-09E2C699D9DC}" type="slidenum">
              <a:rPr lang="en-US" smtClean="0"/>
              <a:t>5</a:t>
            </a:fld>
            <a:endParaRPr lang="en-US"/>
          </a:p>
        </p:txBody>
      </p:sp>
      <p:pic>
        <p:nvPicPr>
          <p:cNvPr id="5" name="Picture 4"/>
          <p:cNvPicPr>
            <a:picLocks noChangeAspect="1"/>
          </p:cNvPicPr>
          <p:nvPr/>
        </p:nvPicPr>
        <p:blipFill>
          <a:blip r:embed="rId2"/>
          <a:stretch>
            <a:fillRect/>
          </a:stretch>
        </p:blipFill>
        <p:spPr>
          <a:xfrm>
            <a:off x="828104" y="1019366"/>
            <a:ext cx="3725608" cy="2075256"/>
          </a:xfrm>
          <a:prstGeom prst="rect">
            <a:avLst/>
          </a:prstGeom>
        </p:spPr>
      </p:pic>
      <p:sp>
        <p:nvSpPr>
          <p:cNvPr id="6" name="TextBox 5"/>
          <p:cNvSpPr txBox="1"/>
          <p:nvPr/>
        </p:nvSpPr>
        <p:spPr>
          <a:xfrm>
            <a:off x="5669280" y="740664"/>
            <a:ext cx="629107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Average Housing Price by Clusters in Scarborough</a:t>
            </a:r>
            <a:endParaRPr lang="en-US" sz="1600" b="1" dirty="0">
              <a:latin typeface="Times New Roman" panose="02020603050405020304" pitchFamily="18" charset="0"/>
              <a:cs typeface="Times New Roman" panose="02020603050405020304" pitchFamily="18" charset="0"/>
            </a:endParaRPr>
          </a:p>
        </p:txBody>
      </p:sp>
      <p:pic>
        <p:nvPicPr>
          <p:cNvPr id="4098" name="Picture 2" descr="http://roshangrewal.com/wp-content/uploads/2019/10/Average-Housing-Price-1024x86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8863" y="1094233"/>
            <a:ext cx="3776345" cy="23943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56910" y="3299198"/>
            <a:ext cx="4418838" cy="369332"/>
          </a:xfrm>
          <a:prstGeom prst="rect">
            <a:avLst/>
          </a:prstGeom>
        </p:spPr>
        <p:txBody>
          <a:bodyPr wrap="none">
            <a:spAutoFit/>
          </a:bodyPr>
          <a:lstStyle/>
          <a:p>
            <a:r>
              <a:rPr lang="en-US" b="1" i="0" dirty="0" smtClean="0">
                <a:solidFill>
                  <a:srgbClr val="333333"/>
                </a:solidFill>
                <a:effectLst/>
                <a:latin typeface="Times New Roman" panose="02020603050405020304" pitchFamily="18" charset="0"/>
                <a:cs typeface="Times New Roman" panose="02020603050405020304" pitchFamily="18" charset="0"/>
              </a:rPr>
              <a:t>School Ratings by Clusters in Scarborough</a:t>
            </a:r>
            <a:endParaRPr lang="en-US" dirty="0">
              <a:latin typeface="Times New Roman" panose="02020603050405020304" pitchFamily="18" charset="0"/>
              <a:cs typeface="Times New Roman" panose="02020603050405020304" pitchFamily="18" charset="0"/>
            </a:endParaRPr>
          </a:p>
        </p:txBody>
      </p:sp>
      <p:pic>
        <p:nvPicPr>
          <p:cNvPr id="4102" name="Picture 6" descr="http://roshangrewal.com/wp-content/uploads/2019/10/School-Ratings-by-Clusters-1024x8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6823" y="3671652"/>
            <a:ext cx="4023233" cy="29500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288280" y="3617434"/>
            <a:ext cx="6470904" cy="2677656"/>
          </a:xfrm>
          <a:prstGeom prst="rect">
            <a:avLst/>
          </a:prstGeom>
        </p:spPr>
        <p:txBody>
          <a:bodyPr wrap="square">
            <a:spAutoFit/>
          </a:bodyPr>
          <a:lstStyle/>
          <a:p>
            <a:r>
              <a:rPr lang="en-US" sz="1400" b="0" i="0" dirty="0" smtClean="0">
                <a:solidFill>
                  <a:srgbClr val="333333"/>
                </a:solidFill>
                <a:effectLst/>
                <a:latin typeface="Times New Roman" panose="02020603050405020304" pitchFamily="18" charset="0"/>
                <a:cs typeface="Times New Roman" panose="02020603050405020304" pitchFamily="18" charset="0"/>
              </a:rPr>
              <a:t>The Location:</a:t>
            </a:r>
          </a:p>
          <a:p>
            <a:r>
              <a:rPr lang="en-US" sz="1400" b="0" i="0" dirty="0" smtClean="0">
                <a:solidFill>
                  <a:srgbClr val="333333"/>
                </a:solidFill>
                <a:effectLst/>
                <a:latin typeface="Times New Roman" panose="02020603050405020304" pitchFamily="18" charset="0"/>
                <a:cs typeface="Times New Roman" panose="02020603050405020304" pitchFamily="18" charset="0"/>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 the rise.</a:t>
            </a:r>
          </a:p>
          <a:p>
            <a:endParaRPr lang="en-US" sz="1400" b="0" i="0" dirty="0" smtClean="0">
              <a:solidFill>
                <a:srgbClr val="333333"/>
              </a:solidFill>
              <a:effectLst/>
              <a:latin typeface="Times New Roman" panose="02020603050405020304" pitchFamily="18" charset="0"/>
              <a:cs typeface="Times New Roman" panose="02020603050405020304" pitchFamily="18" charset="0"/>
            </a:endParaRPr>
          </a:p>
          <a:p>
            <a:r>
              <a:rPr lang="en-US" sz="1400" b="0" i="0" dirty="0" smtClean="0">
                <a:solidFill>
                  <a:srgbClr val="333333"/>
                </a:solidFill>
                <a:effectLst/>
                <a:latin typeface="Times New Roman" panose="02020603050405020304" pitchFamily="18" charset="0"/>
                <a:cs typeface="Times New Roman" panose="02020603050405020304" pitchFamily="18" charset="0"/>
              </a:rPr>
              <a:t>Foursquare API:</a:t>
            </a:r>
          </a:p>
          <a:p>
            <a:r>
              <a:rPr lang="en-US" sz="1400" b="0" i="0" dirty="0" smtClean="0">
                <a:solidFill>
                  <a:srgbClr val="333333"/>
                </a:solidFill>
                <a:effectLst/>
                <a:latin typeface="Times New Roman" panose="02020603050405020304" pitchFamily="18" charset="0"/>
                <a:cs typeface="Times New Roman" panose="02020603050405020304" pitchFamily="18" charset="0"/>
              </a:rPr>
              <a:t>This Capstone project has used Four-square API as its prime data gathering source as it has a database of millions of places, especially their places API which provides the ability to perform location search, location sharing and details about a business.</a:t>
            </a:r>
            <a:endParaRPr lang="en-US" sz="1400" b="0" i="0" dirty="0">
              <a:solidFill>
                <a:srgbClr val="333333"/>
              </a:solidFill>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804672" y="704088"/>
            <a:ext cx="3803904"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Map of Clusters in Scarborough</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39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
            <a:ext cx="10515600" cy="1152144"/>
          </a:xfrm>
        </p:spPr>
        <p:txBody>
          <a:bodyPr>
            <a:normAutofit/>
          </a:bodyPr>
          <a:lstStyle/>
          <a:p>
            <a:r>
              <a:rPr lang="en-US" sz="2800" b="1" dirty="0">
                <a:latin typeface="Times New Roman" panose="02020603050405020304" pitchFamily="18" charset="0"/>
                <a:cs typeface="Times New Roman" panose="02020603050405020304" pitchFamily="18" charset="0"/>
              </a:rPr>
              <a:t>5. Discussion Section</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7616" y="1194689"/>
            <a:ext cx="10515600" cy="4351338"/>
          </a:xfrm>
        </p:spPr>
        <p:txBody>
          <a:bodyPr/>
          <a:lstStyle/>
          <a:p>
            <a:pPr marL="0" indent="0">
              <a:buNone/>
            </a:pPr>
            <a:r>
              <a:rPr lang="en-US" sz="2400" b="1" dirty="0">
                <a:latin typeface="Times New Roman" panose="02020603050405020304" pitchFamily="18" charset="0"/>
                <a:cs typeface="Times New Roman" panose="02020603050405020304" pitchFamily="18" charset="0"/>
              </a:rPr>
              <a:t>Problem </a:t>
            </a:r>
            <a:r>
              <a:rPr lang="en-US" sz="2400" b="1" dirty="0" smtClean="0">
                <a:latin typeface="Times New Roman" panose="02020603050405020304" pitchFamily="18" charset="0"/>
                <a:cs typeface="Times New Roman" panose="02020603050405020304" pitchFamily="18" charset="0"/>
              </a:rPr>
              <a:t>Tried </a:t>
            </a:r>
            <a:r>
              <a:rPr lang="en-US" sz="2400" b="1" dirty="0">
                <a:latin typeface="Times New Roman" panose="02020603050405020304" pitchFamily="18" charset="0"/>
                <a:cs typeface="Times New Roman" panose="02020603050405020304" pitchFamily="18" charset="0"/>
              </a:rPr>
              <a:t>to Solve:</a:t>
            </a:r>
          </a:p>
          <a:p>
            <a:r>
              <a:rPr lang="en-US" sz="2400" dirty="0">
                <a:latin typeface="Times New Roman" panose="02020603050405020304" pitchFamily="18" charset="0"/>
                <a:cs typeface="Times New Roman" panose="02020603050405020304" pitchFamily="18" charset="0"/>
              </a:rPr>
              <a:t>The major purpose of this project, is to suggest a better neighborhood in a new city for the </a:t>
            </a:r>
            <a:r>
              <a:rPr lang="en-US" sz="2400" dirty="0" smtClean="0">
                <a:latin typeface="Times New Roman" panose="02020603050405020304" pitchFamily="18" charset="0"/>
                <a:cs typeface="Times New Roman" panose="02020603050405020304" pitchFamily="18" charset="0"/>
              </a:rPr>
              <a:t>people </a:t>
            </a:r>
            <a:r>
              <a:rPr lang="en-US" sz="2400" dirty="0">
                <a:latin typeface="Times New Roman" panose="02020603050405020304" pitchFamily="18" charset="0"/>
                <a:cs typeface="Times New Roman" panose="02020603050405020304" pitchFamily="18" charset="0"/>
              </a:rPr>
              <a:t>who are </a:t>
            </a:r>
            <a:r>
              <a:rPr lang="en-US" sz="2400" dirty="0" smtClean="0">
                <a:latin typeface="Times New Roman" panose="02020603050405020304" pitchFamily="18" charset="0"/>
                <a:cs typeface="Times New Roman" panose="02020603050405020304" pitchFamily="18" charset="0"/>
              </a:rPr>
              <a:t>shifting </a:t>
            </a:r>
            <a:r>
              <a:rPr lang="en-US" sz="2400" dirty="0">
                <a:latin typeface="Times New Roman" panose="02020603050405020304" pitchFamily="18" charset="0"/>
                <a:cs typeface="Times New Roman" panose="02020603050405020304" pitchFamily="18" charset="0"/>
              </a:rPr>
              <a:t>there. Social presence in society in terms of like minded people. Connectivity to the airport, bus stand, city center, markets and other daily needs things nearby</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Sorted list of house in terms of housing prices in a ascending or descending </a:t>
            </a:r>
            <a:r>
              <a:rPr lang="en-US" sz="2400" dirty="0" smtClean="0">
                <a:latin typeface="Times New Roman" panose="02020603050405020304" pitchFamily="18" charset="0"/>
                <a:cs typeface="Times New Roman" panose="02020603050405020304" pitchFamily="18" charset="0"/>
              </a:rPr>
              <a:t>order.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Sorted list of schools in terms of location, fees, rating and </a:t>
            </a:r>
            <a:r>
              <a:rPr lang="en-US" sz="2400" dirty="0" smtClean="0">
                <a:latin typeface="Times New Roman" panose="02020603050405020304" pitchFamily="18" charset="0"/>
                <a:cs typeface="Times New Roman" panose="02020603050405020304" pitchFamily="18" charset="0"/>
              </a:rPr>
              <a:t>reviews.</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9FB200C1-D4D8-45EC-BB0E-09E2C699D9DC}" type="slidenum">
              <a:rPr lang="en-US" smtClean="0"/>
              <a:t>6</a:t>
            </a:fld>
            <a:endParaRPr lang="en-US"/>
          </a:p>
        </p:txBody>
      </p:sp>
    </p:spTree>
    <p:extLst>
      <p:ext uri="{BB962C8B-B14F-4D97-AF65-F5344CB8AC3E}">
        <p14:creationId xmlns:p14="http://schemas.microsoft.com/office/powerpoint/2010/main" val="40989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92" y="0"/>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6. Conclusion Section</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B200C1-D4D8-45EC-BB0E-09E2C699D9DC}" type="slidenum">
              <a:rPr lang="en-US" smtClean="0"/>
              <a:t>7</a:t>
            </a:fld>
            <a:endParaRPr lang="en-US"/>
          </a:p>
        </p:txBody>
      </p:sp>
      <p:sp>
        <p:nvSpPr>
          <p:cNvPr id="5" name="Rectangle 1"/>
          <p:cNvSpPr>
            <a:spLocks noGrp="1" noChangeArrowheads="1"/>
          </p:cNvSpPr>
          <p:nvPr>
            <p:ph idx="1"/>
          </p:nvPr>
        </p:nvSpPr>
        <p:spPr bwMode="auto">
          <a:xfrm>
            <a:off x="807898" y="768263"/>
            <a:ext cx="10640390" cy="57246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In this Capstone project, using k-means cluster algorithm I separated the neighborhood into </a:t>
            </a:r>
            <a:r>
              <a:rPr lang="en-US" altLang="en-US" sz="1600" b="1" dirty="0" smtClean="0">
                <a:solidFill>
                  <a:srgbClr val="333333"/>
                </a:solidFill>
                <a:latin typeface="Times New Roman" panose="02020603050405020304" pitchFamily="18" charset="0"/>
                <a:cs typeface="Times New Roman" panose="02020603050405020304" pitchFamily="18" charset="0"/>
              </a:rPr>
              <a:t>10</a:t>
            </a:r>
            <a:r>
              <a:rPr lang="en-US" altLang="en-US" sz="1600" dirty="0" smtClean="0">
                <a:solidFill>
                  <a:srgbClr val="333333"/>
                </a:solidFill>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different clusters and for </a:t>
            </a:r>
            <a:r>
              <a:rPr kumimoji="0" lang="en-US" altLang="en-US" sz="16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103 </a:t>
            </a: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different latitudes and longitudes from dataset, which have very-similar neighborhoods around them. Using the charts above, results presented to a particular neighborhood based on average house prices and school rating have been made.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I feel rewarded with the efforts and believe this course with all the topics covered is well worthy of appreciation.</a:t>
            </a:r>
            <a:b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This project has shown me a practical application to resolve a real situation that has a personal and financial impact using Data Science tools.</a:t>
            </a:r>
            <a:b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The mapping with Folium is a very powerful technique to consolidate information and make the analysis and decision better with confidence.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333333"/>
              </a:solidFill>
              <a:latin typeface="Times New Roman" panose="02020603050405020304" pitchFamily="18" charset="0"/>
              <a:ea typeface="Lincoln-ProximaNova-Reg"/>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ea typeface="Lincoln-ProximaNova-Reg"/>
                <a:cs typeface="Times New Roman" panose="02020603050405020304" pitchFamily="18" charset="0"/>
              </a:rPr>
              <a:t>Future 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333333"/>
              </a:solidFill>
              <a:effectLst/>
              <a:latin typeface="Times New Roman" panose="02020603050405020304" pitchFamily="18" charset="0"/>
              <a:ea typeface="Lincoln-ProximaNova-Reg"/>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This Capstone project can be continued for making it more precise in terms of finding a best house in Scarborough. Best means on the basis of all required things(daily needs or things we need to live a better life) around and also in terms of cost effectiveness.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333333"/>
              </a:solidFill>
              <a:effectLst/>
              <a:latin typeface="Times New Roman" panose="02020603050405020304" pitchFamily="18" charset="0"/>
              <a:ea typeface="Lincoln-ProximaNova-Reg"/>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33333"/>
                </a:solidFill>
                <a:effectLst/>
                <a:latin typeface="Times New Roman" panose="02020603050405020304" pitchFamily="18" charset="0"/>
                <a:ea typeface="Lincoln-ProximaNova-Reg"/>
                <a:cs typeface="Times New Roman" panose="02020603050405020304" pitchFamily="18" charset="0"/>
              </a:rPr>
              <a:t>Libraries used to develop the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Pandas: For creating and manipulating dataframes.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Folium: Python visualization library would be used to visualize the neighborhoods cluster distribution of using interactive leaflet map.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Scikit Learn: For importing k-means clustering.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JSON: Library to handle JSON files.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XML: To separate data from presentation and XML stores data in plain text format.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Geocoder: To retrieve Location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Beautiful Soup and Requests: To scrap and library to handle http requests.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Matplotlib: Python Plotting Module</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0887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FB200C1-D4D8-45EC-BB0E-09E2C699D9DC}" type="slidenum">
              <a:rPr lang="en-US" smtClean="0"/>
              <a:t>8</a:t>
            </a:fld>
            <a:endParaRPr lang="en-US"/>
          </a:p>
        </p:txBody>
      </p:sp>
      <p:pic>
        <p:nvPicPr>
          <p:cNvPr id="6146" name="Picture 2" descr="The Anatomy of a &quot;Thank You&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0186" y="781272"/>
            <a:ext cx="66675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23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1214</Words>
  <Application>Microsoft Office PowerPoint</Application>
  <PresentationFormat>Widescreen</PresentationFormat>
  <Paragraphs>92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Lincoln-ProximaNova-Reg</vt:lpstr>
      <vt:lpstr>Arial</vt:lpstr>
      <vt:lpstr>Calibri</vt:lpstr>
      <vt:lpstr>Calibri Light</vt:lpstr>
      <vt:lpstr>Times New Roman</vt:lpstr>
      <vt:lpstr>Office Theme</vt:lpstr>
      <vt:lpstr>Capstone Project – The Battle of Neighborhoods | Finding a Better Place in Scarborough, Toronto</vt:lpstr>
      <vt:lpstr>1. Introduction </vt:lpstr>
      <vt:lpstr>2. Data Section</vt:lpstr>
      <vt:lpstr>3. Methodology Section </vt:lpstr>
      <vt:lpstr>4. Results Section </vt:lpstr>
      <vt:lpstr>5. Discussion Section </vt:lpstr>
      <vt:lpstr>6. Conclusion Section </vt:lpstr>
      <vt:lpstr>PowerPoint Presentation</vt:lpstr>
    </vt:vector>
  </TitlesOfParts>
  <Company>Novelis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Finding a Better Place in Scarborough, Toronto</dc:title>
  <dc:creator>Anjushree Bangre</dc:creator>
  <cp:lastModifiedBy>Anjushree Bangre</cp:lastModifiedBy>
  <cp:revision>8</cp:revision>
  <dcterms:created xsi:type="dcterms:W3CDTF">2020-08-04T18:42:59Z</dcterms:created>
  <dcterms:modified xsi:type="dcterms:W3CDTF">2020-08-04T20:06:39Z</dcterms:modified>
</cp:coreProperties>
</file>